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4"/>
  </p:sldMasterIdLst>
  <p:notesMasterIdLst>
    <p:notesMasterId r:id="rId14"/>
  </p:notesMasterIdLst>
  <p:sldIdLst>
    <p:sldId id="443" r:id="rId5"/>
    <p:sldId id="466" r:id="rId6"/>
    <p:sldId id="467" r:id="rId7"/>
    <p:sldId id="464" r:id="rId8"/>
    <p:sldId id="468" r:id="rId9"/>
    <p:sldId id="471" r:id="rId10"/>
    <p:sldId id="469" r:id="rId11"/>
    <p:sldId id="470" r:id="rId12"/>
    <p:sldId id="465" r:id="rId1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ie McKerr" userId="84563696-7ce9-496d-a79d-236896a89af9" providerId="ADAL" clId="{42AC0FB2-23A5-4EF0-BF20-1C4E102F48FE}"/>
    <pc:docChg chg="modSld">
      <pc:chgData name="Rosie McKerr" userId="84563696-7ce9-496d-a79d-236896a89af9" providerId="ADAL" clId="{42AC0FB2-23A5-4EF0-BF20-1C4E102F48FE}" dt="2019-12-12T06:39:19.532" v="3" actId="20577"/>
      <pc:docMkLst>
        <pc:docMk/>
      </pc:docMkLst>
      <pc:sldChg chg="modSp">
        <pc:chgData name="Rosie McKerr" userId="84563696-7ce9-496d-a79d-236896a89af9" providerId="ADAL" clId="{42AC0FB2-23A5-4EF0-BF20-1C4E102F48FE}" dt="2019-12-12T06:38:03.004" v="1" actId="20577"/>
        <pc:sldMkLst>
          <pc:docMk/>
          <pc:sldMk cId="3787338506" sldId="466"/>
        </pc:sldMkLst>
        <pc:spChg chg="mod">
          <ac:chgData name="Rosie McKerr" userId="84563696-7ce9-496d-a79d-236896a89af9" providerId="ADAL" clId="{42AC0FB2-23A5-4EF0-BF20-1C4E102F48FE}" dt="2019-12-12T06:38:03.004" v="1" actId="20577"/>
          <ac:spMkLst>
            <pc:docMk/>
            <pc:sldMk cId="3787338506" sldId="466"/>
            <ac:spMk id="7" creationId="{F7DD9241-CEB7-4161-91E0-12D70EBEAFA1}"/>
          </ac:spMkLst>
        </pc:spChg>
      </pc:sldChg>
      <pc:sldChg chg="modSp">
        <pc:chgData name="Rosie McKerr" userId="84563696-7ce9-496d-a79d-236896a89af9" providerId="ADAL" clId="{42AC0FB2-23A5-4EF0-BF20-1C4E102F48FE}" dt="2019-12-12T06:39:19.532" v="3" actId="20577"/>
        <pc:sldMkLst>
          <pc:docMk/>
          <pc:sldMk cId="1245488760" sldId="469"/>
        </pc:sldMkLst>
        <pc:spChg chg="mod">
          <ac:chgData name="Rosie McKerr" userId="84563696-7ce9-496d-a79d-236896a89af9" providerId="ADAL" clId="{42AC0FB2-23A5-4EF0-BF20-1C4E102F48FE}" dt="2019-12-12T06:39:19.532" v="3" actId="20577"/>
          <ac:spMkLst>
            <pc:docMk/>
            <pc:sldMk cId="1245488760" sldId="469"/>
            <ac:spMk id="9" creationId="{2E51966D-5A5A-4441-8732-BC85FD1529E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B4717-EF28-4A44-B8F3-52C1AD806D93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59C75-B8CD-4DB0-A568-F95CEA162C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818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152524"/>
            <a:ext cx="8676222" cy="2657475"/>
          </a:xfrm>
          <a:effectLst/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>
                    <a:lumMod val="85000"/>
                    <a:lumOff val="1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  <a:effectLst/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bg1">
                    <a:lumMod val="85000"/>
                    <a:lumOff val="1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55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823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973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560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7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73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997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29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02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36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123950"/>
            <a:ext cx="9905999" cy="260985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296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1022350"/>
            <a:ext cx="609600" cy="349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1114425"/>
            <a:ext cx="9296398" cy="2238375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803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422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1143000"/>
            <a:ext cx="609600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1143000"/>
            <a:ext cx="9296398" cy="22098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bg1">
                    <a:lumMod val="85000"/>
                    <a:lumOff val="1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1">
                    <a:lumMod val="85000"/>
                    <a:lumOff val="1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8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123950"/>
            <a:ext cx="9905999" cy="2228850"/>
          </a:xfrm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  <a:effectLst/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  <a:effectLst/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1">
                    <a:lumMod val="85000"/>
                    <a:lumOff val="1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>
            <a:lvl1pPr>
              <a:defRPr>
                <a:solidFill>
                  <a:schemeClr val="bg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56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1114424"/>
            <a:ext cx="9905998" cy="1400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566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1123950"/>
            <a:ext cx="2210514" cy="466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1123950"/>
            <a:ext cx="7543800" cy="466725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7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1114424"/>
            <a:ext cx="9905998" cy="140017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+mn-lt"/>
              </a:defRPr>
            </a:lvl1pPr>
          </a:lstStyle>
          <a:p>
            <a:fld id="{6878C04B-E98D-4EA8-A302-1818DE6CB740}" type="datetimeFigureOut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12/12/2019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+mn-lt"/>
              </a:defRPr>
            </a:lvl1pPr>
          </a:lstStyle>
          <a:p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+mn-lt"/>
              </a:defRPr>
            </a:lvl1pPr>
          </a:lstStyle>
          <a:p>
            <a:fld id="{D1025BC4-6563-4BDA-8AE9-C8E08015C01A}" type="slidenum">
              <a:rPr lang="en-GB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434026" y="325615"/>
            <a:ext cx="2299650" cy="30045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122050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bg1">
              <a:lumMod val="85000"/>
              <a:lumOff val="15000"/>
            </a:schemeClr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solidFill>
            <a:schemeClr val="bg1">
              <a:lumMod val="85000"/>
              <a:lumOff val="15000"/>
            </a:schemeClr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solidFill>
            <a:schemeClr val="bg1">
              <a:lumMod val="85000"/>
              <a:lumOff val="15000"/>
            </a:schemeClr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solidFill>
            <a:schemeClr val="bg1">
              <a:lumMod val="85000"/>
              <a:lumOff val="15000"/>
            </a:schemeClr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solidFill>
            <a:schemeClr val="bg1">
              <a:lumMod val="85000"/>
              <a:lumOff val="15000"/>
            </a:schemeClr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solidFill>
            <a:schemeClr val="bg1">
              <a:lumMod val="85000"/>
              <a:lumOff val="15000"/>
            </a:schemeClr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143382-1A2B-440E-BDA2-8BEF38A6DE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49DF99-0F6B-4EEB-AC0A-E5964CAE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81A38289-94F7-4D34-B12A-E229CF2D71D7}"/>
              </a:ext>
            </a:extLst>
          </p:cNvPr>
          <p:cNvSpPr txBox="1"/>
          <p:nvPr/>
        </p:nvSpPr>
        <p:spPr>
          <a:xfrm>
            <a:off x="10213336" y="6423819"/>
            <a:ext cx="1660596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900">
                <a:solidFill>
                  <a:schemeClr val="accent1">
                    <a:lumOff val="14117"/>
                  </a:schemeClr>
                </a:solidFill>
              </a:defRPr>
            </a:lvl1pPr>
          </a:lstStyle>
          <a:p>
            <a:r>
              <a:rPr dirty="0">
                <a:solidFill>
                  <a:schemeClr val="tx1">
                    <a:lumMod val="65000"/>
                  </a:schemeClr>
                </a:solidFill>
              </a:rPr>
              <a:t>© Funds-Axis Limited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5BAB4B-E15F-4649-839A-2E50C99486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80"/>
          <a:stretch/>
        </p:blipFill>
        <p:spPr>
          <a:xfrm>
            <a:off x="2623276" y="2533892"/>
            <a:ext cx="6388100" cy="10935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F9151F-75BE-4847-B5E1-DBD84E85390D}"/>
              </a:ext>
            </a:extLst>
          </p:cNvPr>
          <p:cNvSpPr txBox="1"/>
          <p:nvPr/>
        </p:nvSpPr>
        <p:spPr>
          <a:xfrm>
            <a:off x="2623275" y="3597242"/>
            <a:ext cx="6388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Assessment of Value</a:t>
            </a:r>
          </a:p>
          <a:p>
            <a:pPr algn="ctr"/>
            <a:r>
              <a:rPr lang="en-US" sz="2400" dirty="0"/>
              <a:t>Product Overview</a:t>
            </a:r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D67F6E-0109-48F6-8D60-32DF930703B5}"/>
              </a:ext>
            </a:extLst>
          </p:cNvPr>
          <p:cNvSpPr txBox="1"/>
          <p:nvPr/>
        </p:nvSpPr>
        <p:spPr>
          <a:xfrm>
            <a:off x="8384345" y="5613009"/>
            <a:ext cx="3221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Driven by</a:t>
            </a:r>
          </a:p>
          <a:p>
            <a:r>
              <a:rPr lang="en-US" dirty="0"/>
              <a:t>Financial Express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4484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B28C7-6DC7-4CE7-A546-611019CF5CD0}"/>
              </a:ext>
            </a:extLst>
          </p:cNvPr>
          <p:cNvSpPr/>
          <p:nvPr/>
        </p:nvSpPr>
        <p:spPr>
          <a:xfrm>
            <a:off x="0" y="-43037"/>
            <a:ext cx="12192000" cy="685800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F191954-4511-457B-B84F-2F082275CB67}"/>
              </a:ext>
            </a:extLst>
          </p:cNvPr>
          <p:cNvSpPr txBox="1"/>
          <p:nvPr/>
        </p:nvSpPr>
        <p:spPr>
          <a:xfrm>
            <a:off x="10053945" y="6423819"/>
            <a:ext cx="1660596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900">
                <a:solidFill>
                  <a:schemeClr val="accent1">
                    <a:lumOff val="14117"/>
                  </a:schemeClr>
                </a:solidFill>
              </a:defRPr>
            </a:lvl1pPr>
          </a:lstStyle>
          <a:p>
            <a:r>
              <a:rPr dirty="0"/>
              <a:t>© Funds-Axis Limited 2019</a:t>
            </a:r>
          </a:p>
        </p:txBody>
      </p:sp>
      <p:pic>
        <p:nvPicPr>
          <p:cNvPr id="5" name="Picture 6" descr="Picture 6">
            <a:extLst>
              <a:ext uri="{FF2B5EF4-FFF2-40B4-BE49-F238E27FC236}">
                <a16:creationId xmlns:a16="http://schemas.microsoft.com/office/drawing/2014/main" id="{E12D7C00-7749-4FEE-A5BE-5DD77B7208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80"/>
          <a:stretch>
            <a:fillRect/>
          </a:stretch>
        </p:blipFill>
        <p:spPr>
          <a:xfrm>
            <a:off x="7346598" y="66056"/>
            <a:ext cx="4747747" cy="81273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610274-F858-414B-ABD8-6F29A6564D0B}"/>
              </a:ext>
            </a:extLst>
          </p:cNvPr>
          <p:cNvSpPr txBox="1"/>
          <p:nvPr/>
        </p:nvSpPr>
        <p:spPr>
          <a:xfrm>
            <a:off x="815926" y="1899138"/>
            <a:ext cx="50784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Enrichment of FE Data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Whole of Market Analytics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Automated </a:t>
            </a:r>
            <a:r>
              <a:rPr lang="en-US" dirty="0" err="1"/>
              <a:t>Shareclass</a:t>
            </a:r>
            <a:r>
              <a:rPr lang="en-US" dirty="0"/>
              <a:t> AOV Assessment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Automated AOV Statement Production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Assessment checklist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DD9241-CEB7-4161-91E0-12D70EBEAFA1}"/>
              </a:ext>
            </a:extLst>
          </p:cNvPr>
          <p:cNvSpPr txBox="1"/>
          <p:nvPr/>
        </p:nvSpPr>
        <p:spPr>
          <a:xfrm>
            <a:off x="6710289" y="1347515"/>
            <a:ext cx="5078437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6. Comprehensive Documentation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AOV Assessment methodology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Creation of benchmarks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Costs analysis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Report templates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Data Quality procedures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2AB17F-34A9-44E9-9D6F-39C17D6D4286}"/>
              </a:ext>
            </a:extLst>
          </p:cNvPr>
          <p:cNvSpPr txBox="1"/>
          <p:nvPr/>
        </p:nvSpPr>
        <p:spPr>
          <a:xfrm>
            <a:off x="1520252" y="5315458"/>
            <a:ext cx="507843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7. Online Training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AOV Training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86CF75-F651-4A94-8C15-F7BEE96DD940}"/>
              </a:ext>
            </a:extLst>
          </p:cNvPr>
          <p:cNvSpPr txBox="1"/>
          <p:nvPr/>
        </p:nvSpPr>
        <p:spPr>
          <a:xfrm>
            <a:off x="475053" y="472421"/>
            <a:ext cx="4898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Overview of Product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787338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B28C7-6DC7-4CE7-A546-611019CF5C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F191954-4511-457B-B84F-2F082275CB67}"/>
              </a:ext>
            </a:extLst>
          </p:cNvPr>
          <p:cNvSpPr txBox="1"/>
          <p:nvPr/>
        </p:nvSpPr>
        <p:spPr>
          <a:xfrm>
            <a:off x="10053945" y="6423819"/>
            <a:ext cx="1660596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900">
                <a:solidFill>
                  <a:schemeClr val="accent1">
                    <a:lumOff val="14117"/>
                  </a:schemeClr>
                </a:solidFill>
              </a:defRPr>
            </a:lvl1pPr>
          </a:lstStyle>
          <a:p>
            <a:r>
              <a:rPr dirty="0"/>
              <a:t>© Funds-Axis Limited 2019</a:t>
            </a:r>
          </a:p>
        </p:txBody>
      </p:sp>
      <p:pic>
        <p:nvPicPr>
          <p:cNvPr id="5" name="Picture 6" descr="Picture 6">
            <a:extLst>
              <a:ext uri="{FF2B5EF4-FFF2-40B4-BE49-F238E27FC236}">
                <a16:creationId xmlns:a16="http://schemas.microsoft.com/office/drawing/2014/main" id="{E12D7C00-7749-4FEE-A5BE-5DD77B7208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80"/>
          <a:stretch>
            <a:fillRect/>
          </a:stretch>
        </p:blipFill>
        <p:spPr>
          <a:xfrm>
            <a:off x="7346598" y="66056"/>
            <a:ext cx="4747747" cy="81273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D93A09-326E-4D90-9BDA-2BC57E4122DF}"/>
              </a:ext>
            </a:extLst>
          </p:cNvPr>
          <p:cNvSpPr txBox="1"/>
          <p:nvPr/>
        </p:nvSpPr>
        <p:spPr>
          <a:xfrm>
            <a:off x="307864" y="626404"/>
            <a:ext cx="6094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1. Enrichment of FE Data</a:t>
            </a:r>
            <a:endParaRPr lang="en-GB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4EA2A4-46DD-492B-B058-ACF79726FDDB}"/>
              </a:ext>
            </a:extLst>
          </p:cNvPr>
          <p:cNvSpPr txBox="1"/>
          <p:nvPr/>
        </p:nvSpPr>
        <p:spPr>
          <a:xfrm>
            <a:off x="661182" y="2138289"/>
            <a:ext cx="1039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38DCB5-A73C-44FF-8E62-EBBE48527032}"/>
              </a:ext>
            </a:extLst>
          </p:cNvPr>
          <p:cNvSpPr txBox="1"/>
          <p:nvPr/>
        </p:nvSpPr>
        <p:spPr>
          <a:xfrm>
            <a:off x="942535" y="1419465"/>
            <a:ext cx="10114671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How we enrich FE Data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Additional analysis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Active / passive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Identification of fund of funds, feeder funds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ESG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Index trackers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Outliers (family funds, legacy share classes)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Normalisation</a:t>
            </a:r>
            <a:r>
              <a:rPr lang="en-US" dirty="0"/>
              <a:t> of FE sector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Fund has performance target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Creation of Groupings for comparisons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The analytics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Data Quality / discrepancy </a:t>
            </a:r>
            <a:r>
              <a:rPr lang="en-US" dirty="0" err="1"/>
              <a:t>moniotoring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042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B28C7-6DC7-4CE7-A546-611019CF5C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F191954-4511-457B-B84F-2F082275CB67}"/>
              </a:ext>
            </a:extLst>
          </p:cNvPr>
          <p:cNvSpPr txBox="1"/>
          <p:nvPr/>
        </p:nvSpPr>
        <p:spPr>
          <a:xfrm>
            <a:off x="10053945" y="6423819"/>
            <a:ext cx="1660596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900">
                <a:solidFill>
                  <a:schemeClr val="accent1">
                    <a:lumOff val="14117"/>
                  </a:schemeClr>
                </a:solidFill>
              </a:defRPr>
            </a:lvl1pPr>
          </a:lstStyle>
          <a:p>
            <a:r>
              <a:rPr dirty="0"/>
              <a:t>© Funds-Axis Limited 2019</a:t>
            </a:r>
          </a:p>
        </p:txBody>
      </p:sp>
      <p:pic>
        <p:nvPicPr>
          <p:cNvPr id="5" name="Picture 6" descr="Picture 6">
            <a:extLst>
              <a:ext uri="{FF2B5EF4-FFF2-40B4-BE49-F238E27FC236}">
                <a16:creationId xmlns:a16="http://schemas.microsoft.com/office/drawing/2014/main" id="{E12D7C00-7749-4FEE-A5BE-5DD77B7208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80"/>
          <a:stretch>
            <a:fillRect/>
          </a:stretch>
        </p:blipFill>
        <p:spPr>
          <a:xfrm>
            <a:off x="7346598" y="66056"/>
            <a:ext cx="4747747" cy="81273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D93A09-326E-4D90-9BDA-2BC57E4122DF}"/>
              </a:ext>
            </a:extLst>
          </p:cNvPr>
          <p:cNvSpPr txBox="1"/>
          <p:nvPr/>
        </p:nvSpPr>
        <p:spPr>
          <a:xfrm>
            <a:off x="307864" y="626404"/>
            <a:ext cx="7038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2. Whole of Market Analysis</a:t>
            </a:r>
            <a:endParaRPr lang="en-GB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7F3DCE-065F-47BD-A8C6-A60B772ECE29}"/>
              </a:ext>
            </a:extLst>
          </p:cNvPr>
          <p:cNvSpPr txBox="1"/>
          <p:nvPr/>
        </p:nvSpPr>
        <p:spPr>
          <a:xfrm>
            <a:off x="7346598" y="2039815"/>
            <a:ext cx="406230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Special analysis of :</a:t>
            </a:r>
            <a:endParaRPr lang="en-GB" dirty="0"/>
          </a:p>
          <a:p>
            <a:pPr lvl="1"/>
            <a:r>
              <a:rPr lang="en-US" dirty="0"/>
              <a:t>Feeders</a:t>
            </a:r>
            <a:endParaRPr lang="en-GB" dirty="0"/>
          </a:p>
          <a:p>
            <a:pPr lvl="1"/>
            <a:r>
              <a:rPr lang="en-US" dirty="0"/>
              <a:t>Fund of funds</a:t>
            </a:r>
            <a:endParaRPr lang="en-GB" dirty="0"/>
          </a:p>
          <a:p>
            <a:pPr lvl="1"/>
            <a:r>
              <a:rPr lang="en-US" dirty="0"/>
              <a:t>ESG</a:t>
            </a:r>
            <a:endParaRPr lang="en-GB" dirty="0"/>
          </a:p>
          <a:p>
            <a:pPr lvl="1"/>
            <a:r>
              <a:rPr lang="en-US" dirty="0"/>
              <a:t>Largest funds in market</a:t>
            </a:r>
            <a:endParaRPr lang="en-GB" dirty="0"/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FDEC33-7173-4A55-B657-E9B82AADED68}"/>
              </a:ext>
            </a:extLst>
          </p:cNvPr>
          <p:cNvSpPr txBox="1"/>
          <p:nvPr/>
        </p:nvSpPr>
        <p:spPr>
          <a:xfrm>
            <a:off x="1195753" y="1871003"/>
            <a:ext cx="506436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Whole of market analysis</a:t>
            </a:r>
          </a:p>
          <a:p>
            <a:pPr lvl="0"/>
            <a:endParaRPr lang="en-GB" dirty="0"/>
          </a:p>
          <a:p>
            <a:pPr marL="742950" lvl="1" indent="-285750">
              <a:buFontTx/>
              <a:buChar char="-"/>
            </a:pPr>
            <a:r>
              <a:rPr lang="en-US" dirty="0"/>
              <a:t>OCF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Transaction Costs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Other fund charges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Having regard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Economies of scale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Asset classes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Geographics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r>
              <a:rPr lang="en-US" dirty="0"/>
              <a:t>To identify appropriate comparison factors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5732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B28C7-6DC7-4CE7-A546-611019CF5C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F191954-4511-457B-B84F-2F082275CB67}"/>
              </a:ext>
            </a:extLst>
          </p:cNvPr>
          <p:cNvSpPr txBox="1"/>
          <p:nvPr/>
        </p:nvSpPr>
        <p:spPr>
          <a:xfrm>
            <a:off x="10053945" y="6423819"/>
            <a:ext cx="1660596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900">
                <a:solidFill>
                  <a:schemeClr val="accent1">
                    <a:lumOff val="14117"/>
                  </a:schemeClr>
                </a:solidFill>
              </a:defRPr>
            </a:lvl1pPr>
          </a:lstStyle>
          <a:p>
            <a:r>
              <a:rPr dirty="0"/>
              <a:t>© Funds-Axis Limited 2019</a:t>
            </a:r>
          </a:p>
        </p:txBody>
      </p:sp>
      <p:pic>
        <p:nvPicPr>
          <p:cNvPr id="5" name="Picture 6" descr="Picture 6">
            <a:extLst>
              <a:ext uri="{FF2B5EF4-FFF2-40B4-BE49-F238E27FC236}">
                <a16:creationId xmlns:a16="http://schemas.microsoft.com/office/drawing/2014/main" id="{E12D7C00-7749-4FEE-A5BE-5DD77B7208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80"/>
          <a:stretch>
            <a:fillRect/>
          </a:stretch>
        </p:blipFill>
        <p:spPr>
          <a:xfrm>
            <a:off x="7346598" y="66056"/>
            <a:ext cx="4747747" cy="81273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D93A09-326E-4D90-9BDA-2BC57E4122DF}"/>
              </a:ext>
            </a:extLst>
          </p:cNvPr>
          <p:cNvSpPr txBox="1"/>
          <p:nvPr/>
        </p:nvSpPr>
        <p:spPr>
          <a:xfrm>
            <a:off x="307864" y="626404"/>
            <a:ext cx="7162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2. Whole of Market Analysis</a:t>
            </a:r>
            <a:endParaRPr lang="en-GB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7F3DCE-065F-47BD-A8C6-A60B772ECE29}"/>
              </a:ext>
            </a:extLst>
          </p:cNvPr>
          <p:cNvSpPr txBox="1"/>
          <p:nvPr/>
        </p:nvSpPr>
        <p:spPr>
          <a:xfrm>
            <a:off x="1072408" y="1804643"/>
            <a:ext cx="7748036" cy="3693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Important in justifying our approach to:</a:t>
            </a:r>
          </a:p>
          <a:p>
            <a:pPr lvl="0"/>
            <a:endParaRPr lang="en-GB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Back-up for all the analysis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GB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Creating groupings of funds for comparison purpose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GB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Fund size buckets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GB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Minimum subscription buckets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GB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Creating benchmarks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Criteria for spotting for closet trackers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7206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B28C7-6DC7-4CE7-A546-611019CF5C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F191954-4511-457B-B84F-2F082275CB67}"/>
              </a:ext>
            </a:extLst>
          </p:cNvPr>
          <p:cNvSpPr txBox="1"/>
          <p:nvPr/>
        </p:nvSpPr>
        <p:spPr>
          <a:xfrm>
            <a:off x="10053945" y="6423819"/>
            <a:ext cx="1660596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900">
                <a:solidFill>
                  <a:schemeClr val="accent1">
                    <a:lumOff val="14117"/>
                  </a:schemeClr>
                </a:solidFill>
              </a:defRPr>
            </a:lvl1pPr>
          </a:lstStyle>
          <a:p>
            <a:r>
              <a:rPr dirty="0"/>
              <a:t>© Funds-Axis Limited 2019</a:t>
            </a:r>
          </a:p>
        </p:txBody>
      </p:sp>
      <p:pic>
        <p:nvPicPr>
          <p:cNvPr id="5" name="Picture 6" descr="Picture 6">
            <a:extLst>
              <a:ext uri="{FF2B5EF4-FFF2-40B4-BE49-F238E27FC236}">
                <a16:creationId xmlns:a16="http://schemas.microsoft.com/office/drawing/2014/main" id="{E12D7C00-7749-4FEE-A5BE-5DD77B7208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80"/>
          <a:stretch>
            <a:fillRect/>
          </a:stretch>
        </p:blipFill>
        <p:spPr>
          <a:xfrm>
            <a:off x="7346598" y="66056"/>
            <a:ext cx="4747747" cy="81273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D93A09-326E-4D90-9BDA-2BC57E4122DF}"/>
              </a:ext>
            </a:extLst>
          </p:cNvPr>
          <p:cNvSpPr txBox="1"/>
          <p:nvPr/>
        </p:nvSpPr>
        <p:spPr>
          <a:xfrm>
            <a:off x="307864" y="806040"/>
            <a:ext cx="10060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3. Automated </a:t>
            </a:r>
            <a:r>
              <a:rPr lang="en-US" sz="3600" dirty="0" err="1"/>
              <a:t>Shareclass</a:t>
            </a:r>
            <a:r>
              <a:rPr lang="en-US" sz="3600" dirty="0"/>
              <a:t> AOV Assessment</a:t>
            </a:r>
            <a:endParaRPr lang="en-GB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7F3DCE-065F-47BD-A8C6-A60B772ECE29}"/>
              </a:ext>
            </a:extLst>
          </p:cNvPr>
          <p:cNvSpPr txBox="1"/>
          <p:nvPr/>
        </p:nvSpPr>
        <p:spPr>
          <a:xfrm>
            <a:off x="1072408" y="1804643"/>
            <a:ext cx="10060024" cy="42473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Automatically flags:</a:t>
            </a:r>
          </a:p>
          <a:p>
            <a:pPr lvl="0"/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Potential closet trackers</a:t>
            </a:r>
          </a:p>
          <a:p>
            <a:pPr lvl="1"/>
            <a:r>
              <a:rPr lang="en-US" dirty="0"/>
              <a:t>- e.g. </a:t>
            </a:r>
            <a:r>
              <a:rPr lang="en-US" dirty="0" err="1"/>
              <a:t>Rsquared</a:t>
            </a:r>
            <a:r>
              <a:rPr lang="en-US" dirty="0"/>
              <a:t> &gt; 0.85 + transactions costs &lt; 0.5% or mean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Costs out of line with market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e.g. outside of 1 standard deviations above mean (c.16% of funds above)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Costs inconsistent with target performance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Note: depends on validity of comparative groupings – see whole of market analysis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038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B28C7-6DC7-4CE7-A546-611019CF5C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F191954-4511-457B-B84F-2F082275CB67}"/>
              </a:ext>
            </a:extLst>
          </p:cNvPr>
          <p:cNvSpPr txBox="1"/>
          <p:nvPr/>
        </p:nvSpPr>
        <p:spPr>
          <a:xfrm>
            <a:off x="10053945" y="6423819"/>
            <a:ext cx="1660596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900">
                <a:solidFill>
                  <a:schemeClr val="accent1">
                    <a:lumOff val="14117"/>
                  </a:schemeClr>
                </a:solidFill>
              </a:defRPr>
            </a:lvl1pPr>
          </a:lstStyle>
          <a:p>
            <a:r>
              <a:rPr dirty="0"/>
              <a:t>© Funds-Axis Limited 2019</a:t>
            </a:r>
          </a:p>
        </p:txBody>
      </p:sp>
      <p:pic>
        <p:nvPicPr>
          <p:cNvPr id="5" name="Picture 6" descr="Picture 6">
            <a:extLst>
              <a:ext uri="{FF2B5EF4-FFF2-40B4-BE49-F238E27FC236}">
                <a16:creationId xmlns:a16="http://schemas.microsoft.com/office/drawing/2014/main" id="{E12D7C00-7749-4FEE-A5BE-5DD77B7208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80"/>
          <a:stretch>
            <a:fillRect/>
          </a:stretch>
        </p:blipFill>
        <p:spPr>
          <a:xfrm>
            <a:off x="7346598" y="66056"/>
            <a:ext cx="4747747" cy="81273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D93A09-326E-4D90-9BDA-2BC57E4122DF}"/>
              </a:ext>
            </a:extLst>
          </p:cNvPr>
          <p:cNvSpPr txBox="1"/>
          <p:nvPr/>
        </p:nvSpPr>
        <p:spPr>
          <a:xfrm>
            <a:off x="307864" y="626404"/>
            <a:ext cx="6094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6. Documentation</a:t>
            </a:r>
            <a:endParaRPr lang="en-GB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51966D-5A5A-4441-8732-BC85FD1529E1}"/>
              </a:ext>
            </a:extLst>
          </p:cNvPr>
          <p:cNvSpPr txBox="1"/>
          <p:nvPr/>
        </p:nvSpPr>
        <p:spPr>
          <a:xfrm>
            <a:off x="815924" y="1642936"/>
            <a:ext cx="5078437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6. Comprehensive Documentation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AOV Assessment methodology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Creation of benchmarks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Costs analysis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Report templates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Data Quality procedures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5488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B28C7-6DC7-4CE7-A546-611019CF5C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F191954-4511-457B-B84F-2F082275CB67}"/>
              </a:ext>
            </a:extLst>
          </p:cNvPr>
          <p:cNvSpPr txBox="1"/>
          <p:nvPr/>
        </p:nvSpPr>
        <p:spPr>
          <a:xfrm>
            <a:off x="10053945" y="6423819"/>
            <a:ext cx="1660596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900">
                <a:solidFill>
                  <a:schemeClr val="accent1">
                    <a:lumOff val="14117"/>
                  </a:schemeClr>
                </a:solidFill>
              </a:defRPr>
            </a:lvl1pPr>
          </a:lstStyle>
          <a:p>
            <a:r>
              <a:rPr dirty="0"/>
              <a:t>© Funds-Axis Limited 2019</a:t>
            </a:r>
          </a:p>
        </p:txBody>
      </p:sp>
      <p:pic>
        <p:nvPicPr>
          <p:cNvPr id="5" name="Picture 6" descr="Picture 6">
            <a:extLst>
              <a:ext uri="{FF2B5EF4-FFF2-40B4-BE49-F238E27FC236}">
                <a16:creationId xmlns:a16="http://schemas.microsoft.com/office/drawing/2014/main" id="{E12D7C00-7749-4FEE-A5BE-5DD77B7208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80"/>
          <a:stretch>
            <a:fillRect/>
          </a:stretch>
        </p:blipFill>
        <p:spPr>
          <a:xfrm>
            <a:off x="7346598" y="66056"/>
            <a:ext cx="4747747" cy="81273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D93A09-326E-4D90-9BDA-2BC57E4122DF}"/>
              </a:ext>
            </a:extLst>
          </p:cNvPr>
          <p:cNvSpPr txBox="1"/>
          <p:nvPr/>
        </p:nvSpPr>
        <p:spPr>
          <a:xfrm>
            <a:off x="307864" y="626404"/>
            <a:ext cx="6094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7. Training</a:t>
            </a:r>
            <a:endParaRPr lang="en-GB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76B61F-9C87-4EFB-9D60-91047BBBE727}"/>
              </a:ext>
            </a:extLst>
          </p:cNvPr>
          <p:cNvSpPr txBox="1"/>
          <p:nvPr/>
        </p:nvSpPr>
        <p:spPr>
          <a:xfrm>
            <a:off x="296862" y="1249212"/>
            <a:ext cx="6094559" cy="5355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AOV Training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For </a:t>
            </a:r>
            <a:r>
              <a:rPr lang="en-US" dirty="0" err="1"/>
              <a:t>iNEDS</a:t>
            </a:r>
            <a:r>
              <a:rPr lang="en-US" dirty="0"/>
              <a:t>, Boards &amp; Product Team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10 short sessions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Regulatory background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What is Value for Money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Assessment of Value Process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Data driven oversight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Costs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Performance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Closet trackers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Risk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Service quality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Developing an holistic approach to product management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296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B28C7-6DC7-4CE7-A546-611019CF5C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F191954-4511-457B-B84F-2F082275CB67}"/>
              </a:ext>
            </a:extLst>
          </p:cNvPr>
          <p:cNvSpPr txBox="1"/>
          <p:nvPr/>
        </p:nvSpPr>
        <p:spPr>
          <a:xfrm>
            <a:off x="10053945" y="6423819"/>
            <a:ext cx="1660596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900">
                <a:solidFill>
                  <a:schemeClr val="accent1">
                    <a:lumOff val="14117"/>
                  </a:schemeClr>
                </a:solidFill>
              </a:defRPr>
            </a:lvl1pPr>
          </a:lstStyle>
          <a:p>
            <a:r>
              <a:rPr dirty="0"/>
              <a:t>© Funds-Axis Limited 2019</a:t>
            </a:r>
          </a:p>
        </p:txBody>
      </p:sp>
      <p:pic>
        <p:nvPicPr>
          <p:cNvPr id="5" name="Picture 6" descr="Picture 6">
            <a:extLst>
              <a:ext uri="{FF2B5EF4-FFF2-40B4-BE49-F238E27FC236}">
                <a16:creationId xmlns:a16="http://schemas.microsoft.com/office/drawing/2014/main" id="{E12D7C00-7749-4FEE-A5BE-5DD77B7208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80"/>
          <a:stretch>
            <a:fillRect/>
          </a:stretch>
        </p:blipFill>
        <p:spPr>
          <a:xfrm>
            <a:off x="7346598" y="66056"/>
            <a:ext cx="4747747" cy="81273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C78CF7-253C-4802-A250-DB873E4F087A}"/>
              </a:ext>
            </a:extLst>
          </p:cNvPr>
          <p:cNvSpPr txBox="1"/>
          <p:nvPr/>
        </p:nvSpPr>
        <p:spPr>
          <a:xfrm>
            <a:off x="3795029" y="3097305"/>
            <a:ext cx="4898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END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115051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ontserrat - Funds-Axis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C46E83F9F8294786E56CD2BBCB9529" ma:contentTypeVersion="4" ma:contentTypeDescription="Create a new document." ma:contentTypeScope="" ma:versionID="31657e523079102905244ccc303f2931">
  <xsd:schema xmlns:xsd="http://www.w3.org/2001/XMLSchema" xmlns:xs="http://www.w3.org/2001/XMLSchema" xmlns:p="http://schemas.microsoft.com/office/2006/metadata/properties" xmlns:ns2="4c021995-ca28-46b6-af28-e4cf431b16c5" xmlns:ns3="a76317a2-743e-423e-b8ab-c0c60a427499" targetNamespace="http://schemas.microsoft.com/office/2006/metadata/properties" ma:root="true" ma:fieldsID="f4ef4f801aba1ea42f4fffe323fc95f2" ns2:_="" ns3:_="">
    <xsd:import namespace="4c021995-ca28-46b6-af28-e4cf431b16c5"/>
    <xsd:import namespace="a76317a2-743e-423e-b8ab-c0c60a4274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021995-ca28-46b6-af28-e4cf431b16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6317a2-743e-423e-b8ab-c0c60a42749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4FA018-23A3-4BB2-8EFC-1FD245FF3B0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52BE099-96FD-43C8-A674-C4320BAD66EB}"/>
</file>

<file path=customXml/itemProps3.xml><?xml version="1.0" encoding="utf-8"?>
<ds:datastoreItem xmlns:ds="http://schemas.openxmlformats.org/officeDocument/2006/customXml" ds:itemID="{A4F89715-19DF-4D81-9723-6FC28BF346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5488</TotalTime>
  <Words>368</Words>
  <Application>Microsoft Office PowerPoint</Application>
  <PresentationFormat>Widescreen</PresentationFormat>
  <Paragraphs>137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Montserrat</vt:lpstr>
      <vt:lpstr>Wingdings</vt:lpstr>
      <vt:lpstr>1_Mesh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Hooke</dc:creator>
  <cp:lastModifiedBy>Rosie McKerr</cp:lastModifiedBy>
  <cp:revision>91</cp:revision>
  <cp:lastPrinted>2019-10-21T06:20:50Z</cp:lastPrinted>
  <dcterms:created xsi:type="dcterms:W3CDTF">2019-05-02T07:39:03Z</dcterms:created>
  <dcterms:modified xsi:type="dcterms:W3CDTF">2019-12-12T06:39:27Z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0x010100E3C46E83F9F8294786E56CD2BBCB9529</vt:lpwstr>
  </property>
</Properties>
</file>