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2"/>
  </p:notesMasterIdLst>
  <p:sldIdLst>
    <p:sldId id="256" r:id="rId5"/>
    <p:sldId id="296" r:id="rId6"/>
    <p:sldId id="299" r:id="rId7"/>
    <p:sldId id="300" r:id="rId8"/>
    <p:sldId id="302" r:id="rId9"/>
    <p:sldId id="297" r:id="rId10"/>
    <p:sldId id="280" r:id="rId11"/>
  </p:sldIdLst>
  <p:sldSz cx="18288000" cy="10287000"/>
  <p:notesSz cx="6858000" cy="9144000"/>
  <p:embeddedFontLst>
    <p:embeddedFont>
      <p:font typeface="Calibri" panose="020F0502020204030204" pitchFamily="34" charset="0"/>
      <p:regular r:id="rId13"/>
      <p:bold r:id="rId14"/>
      <p:italic r:id="rId15"/>
      <p:boldItalic r:id="rId16"/>
    </p:embeddedFont>
    <p:embeddedFont>
      <p:font typeface="Nunito Sans" panose="020B0604020202020204" charset="0"/>
      <p:regular r:id="rId17"/>
      <p:bold r:id="rId18"/>
      <p:italic r:id="rId19"/>
      <p:boldItalic r:id="rId20"/>
    </p:embeddedFont>
    <p:embeddedFont>
      <p:font typeface="Nunito Sans Regular" panose="020B0604020202020204" charset="0"/>
      <p:regular r:id="rId21"/>
    </p:embeddedFont>
    <p:embeddedFont>
      <p:font typeface="Oswald" panose="020B0604020202020204" charset="0"/>
      <p:regular r:id="rId22"/>
    </p:embeddedFont>
    <p:embeddedFont>
      <p:font typeface="Tahoma" panose="020B0604030504040204" pitchFamily="34" charset="0"/>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B8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94622" autoAdjust="0"/>
  </p:normalViewPr>
  <p:slideViewPr>
    <p:cSldViewPr>
      <p:cViewPr varScale="1">
        <p:scale>
          <a:sx n="54" d="100"/>
          <a:sy n="54" d="100"/>
        </p:scale>
        <p:origin x="80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EB1FA1-FFBB-46AE-B71B-1A94FF327C37}" type="datetimeFigureOut">
              <a:rPr lang="en-GB" smtClean="0"/>
              <a:t>15/05/2020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413736-DA96-410A-B8A2-C81CBE3D9FC1}" type="slidenum">
              <a:rPr lang="en-GB" smtClean="0"/>
              <a:t>‹#›</a:t>
            </a:fld>
            <a:endParaRPr lang="en-GB"/>
          </a:p>
        </p:txBody>
      </p:sp>
    </p:spTree>
    <p:extLst>
      <p:ext uri="{BB962C8B-B14F-4D97-AF65-F5344CB8AC3E}">
        <p14:creationId xmlns:p14="http://schemas.microsoft.com/office/powerpoint/2010/main" val="1199049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atlas.funds-axis.com/eu-ucits-rules/ucits-investment-rule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
            <a:ext cx="1335184" cy="10287000"/>
          </a:xfrm>
          <a:prstGeom prst="rect">
            <a:avLst/>
          </a:prstGeom>
          <a:solidFill>
            <a:srgbClr val="1EB8DA"/>
          </a:solidFill>
        </p:spPr>
      </p:sp>
      <p:pic>
        <p:nvPicPr>
          <p:cNvPr id="4" name="Picture 4"/>
          <p:cNvPicPr>
            <a:picLocks noChangeAspect="1"/>
          </p:cNvPicPr>
          <p:nvPr/>
        </p:nvPicPr>
        <p:blipFill>
          <a:blip r:embed="rId3"/>
          <a:srcRect/>
          <a:stretch>
            <a:fillRect/>
          </a:stretch>
        </p:blipFill>
        <p:spPr>
          <a:xfrm>
            <a:off x="3075087" y="3842379"/>
            <a:ext cx="6776681" cy="1593598"/>
          </a:xfrm>
          <a:prstGeom prst="rect">
            <a:avLst/>
          </a:prstGeom>
        </p:spPr>
      </p:pic>
      <p:sp>
        <p:nvSpPr>
          <p:cNvPr id="6" name="TextBox 6"/>
          <p:cNvSpPr txBox="1"/>
          <p:nvPr/>
        </p:nvSpPr>
        <p:spPr>
          <a:xfrm>
            <a:off x="3075088" y="5650405"/>
            <a:ext cx="13231712" cy="2558906"/>
          </a:xfrm>
          <a:prstGeom prst="rect">
            <a:avLst/>
          </a:prstGeom>
        </p:spPr>
        <p:txBody>
          <a:bodyPr wrap="square" lIns="0" tIns="0" rIns="0" bIns="0" rtlCol="0" anchor="t">
            <a:spAutoFit/>
          </a:bodyPr>
          <a:lstStyle/>
          <a:p>
            <a:pPr>
              <a:lnSpc>
                <a:spcPts val="10648"/>
              </a:lnSpc>
            </a:pPr>
            <a:r>
              <a:rPr lang="en-US" sz="6000" spc="287" dirty="0">
                <a:solidFill>
                  <a:srgbClr val="1F94B9"/>
                </a:solidFill>
                <a:latin typeface="Oswald"/>
              </a:rPr>
              <a:t>UCITS24 - Max. 10% in Ancillary Liquid Assets (Internal Limit)</a:t>
            </a:r>
            <a:endParaRPr lang="en-GB" sz="6000" spc="287" dirty="0">
              <a:solidFill>
                <a:srgbClr val="1F94B9"/>
              </a:solidFill>
              <a:latin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45AB96D-8F87-4886-B73C-21D794D6A4B7}"/>
              </a:ext>
            </a:extLst>
          </p:cNvPr>
          <p:cNvSpPr txBox="1"/>
          <p:nvPr/>
        </p:nvSpPr>
        <p:spPr>
          <a:xfrm>
            <a:off x="1484217" y="800100"/>
            <a:ext cx="16422783" cy="668260"/>
          </a:xfrm>
          <a:prstGeom prst="rect">
            <a:avLst/>
          </a:prstGeom>
        </p:spPr>
        <p:txBody>
          <a:bodyPr wrap="square" lIns="0" tIns="0" rIns="0" bIns="0" rtlCol="0" anchor="t">
            <a:spAutoFit/>
          </a:bodyPr>
          <a:lstStyle/>
          <a:p>
            <a:pPr>
              <a:lnSpc>
                <a:spcPts val="5720"/>
              </a:lnSpc>
            </a:pPr>
            <a:r>
              <a:rPr lang="en-US" sz="4000" spc="330" dirty="0">
                <a:solidFill>
                  <a:srgbClr val="1EB8DA"/>
                </a:solidFill>
                <a:latin typeface="Oswald"/>
              </a:rPr>
              <a:t>UCITS24 - Max. 10% in Ancillary Liquid Assets (Internal Limit)</a:t>
            </a:r>
          </a:p>
        </p:txBody>
      </p:sp>
      <p:sp>
        <p:nvSpPr>
          <p:cNvPr id="3" name="AutoShape 7">
            <a:extLst>
              <a:ext uri="{FF2B5EF4-FFF2-40B4-BE49-F238E27FC236}">
                <a16:creationId xmlns:a16="http://schemas.microsoft.com/office/drawing/2014/main" id="{0DEB97DC-4AA3-48C1-938A-F23F929C3EEA}"/>
              </a:ext>
            </a:extLst>
          </p:cNvPr>
          <p:cNvSpPr/>
          <p:nvPr/>
        </p:nvSpPr>
        <p:spPr>
          <a:xfrm>
            <a:off x="1475748" y="2772386"/>
            <a:ext cx="1122619" cy="125193"/>
          </a:xfrm>
          <a:prstGeom prst="rect">
            <a:avLst/>
          </a:prstGeom>
          <a:solidFill>
            <a:srgbClr val="1EB8DA"/>
          </a:solidFill>
        </p:spPr>
      </p:sp>
      <p:sp>
        <p:nvSpPr>
          <p:cNvPr id="4" name="TextBox 4">
            <a:extLst>
              <a:ext uri="{FF2B5EF4-FFF2-40B4-BE49-F238E27FC236}">
                <a16:creationId xmlns:a16="http://schemas.microsoft.com/office/drawing/2014/main" id="{41D9E016-51EA-4DD5-90FF-75A1DFDCA252}"/>
              </a:ext>
            </a:extLst>
          </p:cNvPr>
          <p:cNvSpPr txBox="1"/>
          <p:nvPr/>
        </p:nvSpPr>
        <p:spPr>
          <a:xfrm>
            <a:off x="1475748" y="2153933"/>
            <a:ext cx="8328160" cy="457359"/>
          </a:xfrm>
          <a:prstGeom prst="rect">
            <a:avLst/>
          </a:prstGeom>
        </p:spPr>
        <p:txBody>
          <a:bodyPr lIns="0" tIns="0" rIns="0" bIns="0" rtlCol="0" anchor="t">
            <a:spAutoFit/>
          </a:bodyPr>
          <a:lstStyle/>
          <a:p>
            <a:pPr>
              <a:lnSpc>
                <a:spcPts val="3520"/>
              </a:lnSpc>
            </a:pPr>
            <a:r>
              <a:rPr lang="en-US" sz="3200" spc="256" dirty="0">
                <a:solidFill>
                  <a:srgbClr val="231F1D"/>
                </a:solidFill>
                <a:latin typeface="Oswald"/>
              </a:rPr>
              <a:t>What does the rule monitor?</a:t>
            </a:r>
          </a:p>
        </p:txBody>
      </p:sp>
      <p:sp>
        <p:nvSpPr>
          <p:cNvPr id="7" name="Rectangle 6">
            <a:extLst>
              <a:ext uri="{FF2B5EF4-FFF2-40B4-BE49-F238E27FC236}">
                <a16:creationId xmlns:a16="http://schemas.microsoft.com/office/drawing/2014/main" id="{4F91FBB3-E130-455C-834A-91FE5CF74C1E}"/>
              </a:ext>
            </a:extLst>
          </p:cNvPr>
          <p:cNvSpPr/>
          <p:nvPr/>
        </p:nvSpPr>
        <p:spPr>
          <a:xfrm>
            <a:off x="1463885" y="3075724"/>
            <a:ext cx="15212951" cy="1785104"/>
          </a:xfrm>
          <a:prstGeom prst="rect">
            <a:avLst/>
          </a:prstGeom>
        </p:spPr>
        <p:txBody>
          <a:bodyPr wrap="square">
            <a:spAutoFit/>
          </a:bodyPr>
          <a:lstStyle/>
          <a:p>
            <a:pPr marL="342900" lvl="1"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UCITS24 does not monitor a specific COLL regulation. However, it is an obligation of UCITS funds to be fully invested and, as such, a large amount of ancillary liquid assets (i.e. cash) would considered to be a breach. Internal limits can therefore be set to monitor this. The limit can be varied but it is most common for the limit to be set as either 10% or 15%. </a:t>
            </a:r>
          </a:p>
          <a:p>
            <a:pPr marL="342900" lvl="1" indent="-342900">
              <a:buFont typeface="Arial" panose="020B0604020202020204" pitchFamily="34" charset="0"/>
              <a:buChar char="•"/>
              <a:defRPr/>
            </a:pPr>
            <a:endParaRPr lang="en-GB" sz="2200" dirty="0">
              <a:latin typeface="Nunito Sans" panose="00000500000000000000" pitchFamily="2" charset="0"/>
              <a:ea typeface="Calibri" charset="0"/>
              <a:cs typeface="Calibri" charset="0"/>
            </a:endParaRPr>
          </a:p>
        </p:txBody>
      </p:sp>
      <p:sp>
        <p:nvSpPr>
          <p:cNvPr id="16" name="AutoShape 7">
            <a:extLst>
              <a:ext uri="{FF2B5EF4-FFF2-40B4-BE49-F238E27FC236}">
                <a16:creationId xmlns:a16="http://schemas.microsoft.com/office/drawing/2014/main" id="{6DB6911E-58C5-4754-8469-F8EC503B3BD5}"/>
              </a:ext>
            </a:extLst>
          </p:cNvPr>
          <p:cNvSpPr/>
          <p:nvPr/>
        </p:nvSpPr>
        <p:spPr>
          <a:xfrm>
            <a:off x="1526553" y="5744526"/>
            <a:ext cx="1122619" cy="125193"/>
          </a:xfrm>
          <a:prstGeom prst="rect">
            <a:avLst/>
          </a:prstGeom>
          <a:solidFill>
            <a:srgbClr val="1EB8DA"/>
          </a:solidFill>
        </p:spPr>
      </p:sp>
      <p:sp>
        <p:nvSpPr>
          <p:cNvPr id="17" name="TextBox 4">
            <a:extLst>
              <a:ext uri="{FF2B5EF4-FFF2-40B4-BE49-F238E27FC236}">
                <a16:creationId xmlns:a16="http://schemas.microsoft.com/office/drawing/2014/main" id="{1A9BDE1D-8EEF-4BE8-B88D-DB943FDC8A11}"/>
              </a:ext>
            </a:extLst>
          </p:cNvPr>
          <p:cNvSpPr txBox="1"/>
          <p:nvPr/>
        </p:nvSpPr>
        <p:spPr>
          <a:xfrm>
            <a:off x="1484217" y="5098711"/>
            <a:ext cx="12240253" cy="448841"/>
          </a:xfrm>
          <a:prstGeom prst="rect">
            <a:avLst/>
          </a:prstGeom>
        </p:spPr>
        <p:txBody>
          <a:bodyPr wrap="square" lIns="0" tIns="0" rIns="0" bIns="0" rtlCol="0" anchor="t">
            <a:spAutoFit/>
          </a:bodyPr>
          <a:lstStyle/>
          <a:p>
            <a:pPr>
              <a:lnSpc>
                <a:spcPts val="3520"/>
              </a:lnSpc>
            </a:pPr>
            <a:r>
              <a:rPr lang="en-US" sz="3200" spc="256" dirty="0">
                <a:solidFill>
                  <a:srgbClr val="231F1D"/>
                </a:solidFill>
                <a:latin typeface="Oswald"/>
              </a:rPr>
              <a:t>How can I find out more information about the COLL regulation?</a:t>
            </a:r>
          </a:p>
        </p:txBody>
      </p:sp>
      <p:sp>
        <p:nvSpPr>
          <p:cNvPr id="18" name="Rectangle 17">
            <a:extLst>
              <a:ext uri="{FF2B5EF4-FFF2-40B4-BE49-F238E27FC236}">
                <a16:creationId xmlns:a16="http://schemas.microsoft.com/office/drawing/2014/main" id="{D17F0FA2-8943-4382-823F-C49EAA56A0BE}"/>
              </a:ext>
            </a:extLst>
          </p:cNvPr>
          <p:cNvSpPr/>
          <p:nvPr/>
        </p:nvSpPr>
        <p:spPr>
          <a:xfrm>
            <a:off x="1484217" y="6083596"/>
            <a:ext cx="13984383" cy="800219"/>
          </a:xfrm>
          <a:prstGeom prst="rect">
            <a:avLst/>
          </a:prstGeom>
        </p:spPr>
        <p:txBody>
          <a:bodyPr wrap="square">
            <a:spAutoFit/>
          </a:bodyPr>
          <a:lstStyle/>
          <a:p>
            <a:pPr marL="342900" lvl="1"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The below link will provide in-depth background information regarding the regulation. </a:t>
            </a:r>
          </a:p>
          <a:p>
            <a:pPr marL="0" lvl="1">
              <a:defRPr/>
            </a:pPr>
            <a:r>
              <a:rPr lang="en-GB" sz="2400" dirty="0">
                <a:hlinkClick r:id="rId2"/>
              </a:rPr>
              <a:t>https://atlas.funds-axis.com/eu-ucits-rules/ucits-investment-rules/</a:t>
            </a:r>
            <a:endParaRPr lang="en-GB" sz="2200" dirty="0">
              <a:latin typeface="Nunito Sans" panose="00000500000000000000" pitchFamily="2" charset="0"/>
              <a:ea typeface="Calibri" charset="0"/>
              <a:cs typeface="Calibri" charset="0"/>
            </a:endParaRPr>
          </a:p>
        </p:txBody>
      </p:sp>
      <p:sp>
        <p:nvSpPr>
          <p:cNvPr id="19" name="AutoShape 7">
            <a:extLst>
              <a:ext uri="{FF2B5EF4-FFF2-40B4-BE49-F238E27FC236}">
                <a16:creationId xmlns:a16="http://schemas.microsoft.com/office/drawing/2014/main" id="{D309C9F5-4BAE-487A-8E71-D604F95F75A4}"/>
              </a:ext>
            </a:extLst>
          </p:cNvPr>
          <p:cNvSpPr/>
          <p:nvPr/>
        </p:nvSpPr>
        <p:spPr>
          <a:xfrm>
            <a:off x="1463885" y="8258708"/>
            <a:ext cx="1122619" cy="125193"/>
          </a:xfrm>
          <a:prstGeom prst="rect">
            <a:avLst/>
          </a:prstGeom>
          <a:solidFill>
            <a:srgbClr val="1EB8DA"/>
          </a:solidFill>
        </p:spPr>
      </p:sp>
      <p:sp>
        <p:nvSpPr>
          <p:cNvPr id="20" name="TextBox 4">
            <a:extLst>
              <a:ext uri="{FF2B5EF4-FFF2-40B4-BE49-F238E27FC236}">
                <a16:creationId xmlns:a16="http://schemas.microsoft.com/office/drawing/2014/main" id="{5CEB3D8B-D6EC-4A28-B6C7-820E7DDA09B5}"/>
              </a:ext>
            </a:extLst>
          </p:cNvPr>
          <p:cNvSpPr txBox="1"/>
          <p:nvPr/>
        </p:nvSpPr>
        <p:spPr>
          <a:xfrm>
            <a:off x="1463885" y="7675708"/>
            <a:ext cx="8328160" cy="457359"/>
          </a:xfrm>
          <a:prstGeom prst="rect">
            <a:avLst/>
          </a:prstGeom>
        </p:spPr>
        <p:txBody>
          <a:bodyPr lIns="0" tIns="0" rIns="0" bIns="0" rtlCol="0" anchor="t">
            <a:spAutoFit/>
          </a:bodyPr>
          <a:lstStyle/>
          <a:p>
            <a:pPr>
              <a:lnSpc>
                <a:spcPts val="3520"/>
              </a:lnSpc>
            </a:pPr>
            <a:r>
              <a:rPr lang="en-US" sz="3200" spc="256" dirty="0">
                <a:solidFill>
                  <a:srgbClr val="231F1D"/>
                </a:solidFill>
                <a:latin typeface="Oswald"/>
              </a:rPr>
              <a:t>What assets type groups does it monitor?</a:t>
            </a:r>
          </a:p>
        </p:txBody>
      </p:sp>
      <p:sp>
        <p:nvSpPr>
          <p:cNvPr id="21" name="Rectangle 20">
            <a:extLst>
              <a:ext uri="{FF2B5EF4-FFF2-40B4-BE49-F238E27FC236}">
                <a16:creationId xmlns:a16="http://schemas.microsoft.com/office/drawing/2014/main" id="{DE77C578-2BE9-46CF-994F-B13445E3F6C3}"/>
              </a:ext>
            </a:extLst>
          </p:cNvPr>
          <p:cNvSpPr/>
          <p:nvPr/>
        </p:nvSpPr>
        <p:spPr>
          <a:xfrm>
            <a:off x="1473410" y="8595371"/>
            <a:ext cx="13984383" cy="430887"/>
          </a:xfrm>
          <a:prstGeom prst="rect">
            <a:avLst/>
          </a:prstGeom>
        </p:spPr>
        <p:txBody>
          <a:bodyPr wrap="square">
            <a:spAutoFit/>
          </a:bodyPr>
          <a:lstStyle/>
          <a:p>
            <a:pPr marL="342900" lvl="1"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This rule is applied to cash.</a:t>
            </a:r>
          </a:p>
        </p:txBody>
      </p:sp>
    </p:spTree>
    <p:extLst>
      <p:ext uri="{BB962C8B-B14F-4D97-AF65-F5344CB8AC3E}">
        <p14:creationId xmlns:p14="http://schemas.microsoft.com/office/powerpoint/2010/main" val="2052121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45AB96D-8F87-4886-B73C-21D794D6A4B7}"/>
              </a:ext>
            </a:extLst>
          </p:cNvPr>
          <p:cNvSpPr txBox="1"/>
          <p:nvPr/>
        </p:nvSpPr>
        <p:spPr>
          <a:xfrm>
            <a:off x="1484217" y="800100"/>
            <a:ext cx="16422783" cy="668260"/>
          </a:xfrm>
          <a:prstGeom prst="rect">
            <a:avLst/>
          </a:prstGeom>
        </p:spPr>
        <p:txBody>
          <a:bodyPr wrap="square" lIns="0" tIns="0" rIns="0" bIns="0" rtlCol="0" anchor="t">
            <a:spAutoFit/>
          </a:bodyPr>
          <a:lstStyle/>
          <a:p>
            <a:pPr>
              <a:lnSpc>
                <a:spcPts val="5720"/>
              </a:lnSpc>
            </a:pPr>
            <a:r>
              <a:rPr lang="en-US" sz="4000" spc="330" dirty="0">
                <a:solidFill>
                  <a:srgbClr val="1EB8DA"/>
                </a:solidFill>
                <a:latin typeface="Oswald"/>
              </a:rPr>
              <a:t>UCITS24 - Max. 10% in Ancillary Liquid Assets (Internal Limit)</a:t>
            </a:r>
          </a:p>
        </p:txBody>
      </p:sp>
      <p:sp>
        <p:nvSpPr>
          <p:cNvPr id="10" name="AutoShape 7">
            <a:extLst>
              <a:ext uri="{FF2B5EF4-FFF2-40B4-BE49-F238E27FC236}">
                <a16:creationId xmlns:a16="http://schemas.microsoft.com/office/drawing/2014/main" id="{4DC8DB0A-DB1D-4A4F-9A99-06E607D75E58}"/>
              </a:ext>
            </a:extLst>
          </p:cNvPr>
          <p:cNvSpPr/>
          <p:nvPr/>
        </p:nvSpPr>
        <p:spPr>
          <a:xfrm>
            <a:off x="1475749" y="2690568"/>
            <a:ext cx="1122619" cy="125193"/>
          </a:xfrm>
          <a:prstGeom prst="rect">
            <a:avLst/>
          </a:prstGeom>
          <a:solidFill>
            <a:srgbClr val="1EB8DA"/>
          </a:solidFill>
        </p:spPr>
      </p:sp>
      <p:sp>
        <p:nvSpPr>
          <p:cNvPr id="11" name="TextBox 4">
            <a:extLst>
              <a:ext uri="{FF2B5EF4-FFF2-40B4-BE49-F238E27FC236}">
                <a16:creationId xmlns:a16="http://schemas.microsoft.com/office/drawing/2014/main" id="{C04FAF43-A2E7-486D-BD3D-EF248BBCC7A0}"/>
              </a:ext>
            </a:extLst>
          </p:cNvPr>
          <p:cNvSpPr txBox="1"/>
          <p:nvPr/>
        </p:nvSpPr>
        <p:spPr>
          <a:xfrm>
            <a:off x="1475749" y="2085959"/>
            <a:ext cx="8328160" cy="457359"/>
          </a:xfrm>
          <a:prstGeom prst="rect">
            <a:avLst/>
          </a:prstGeom>
        </p:spPr>
        <p:txBody>
          <a:bodyPr lIns="0" tIns="0" rIns="0" bIns="0" rtlCol="0" anchor="t">
            <a:spAutoFit/>
          </a:bodyPr>
          <a:lstStyle/>
          <a:p>
            <a:pPr>
              <a:lnSpc>
                <a:spcPts val="3520"/>
              </a:lnSpc>
            </a:pPr>
            <a:r>
              <a:rPr lang="en-US" sz="3200" spc="256" dirty="0">
                <a:solidFill>
                  <a:srgbClr val="231F1D"/>
                </a:solidFill>
                <a:latin typeface="Oswald"/>
              </a:rPr>
              <a:t>What fields does this rule monitor?</a:t>
            </a:r>
          </a:p>
        </p:txBody>
      </p:sp>
      <p:sp>
        <p:nvSpPr>
          <p:cNvPr id="12" name="Rectangle 11">
            <a:extLst>
              <a:ext uri="{FF2B5EF4-FFF2-40B4-BE49-F238E27FC236}">
                <a16:creationId xmlns:a16="http://schemas.microsoft.com/office/drawing/2014/main" id="{316B1782-FD3B-48BD-9F65-EBDF8FDB1BA3}"/>
              </a:ext>
            </a:extLst>
          </p:cNvPr>
          <p:cNvSpPr/>
          <p:nvPr/>
        </p:nvSpPr>
        <p:spPr>
          <a:xfrm>
            <a:off x="1484217" y="2855599"/>
            <a:ext cx="16108643" cy="2462213"/>
          </a:xfrm>
          <a:prstGeom prst="rect">
            <a:avLst/>
          </a:prstGeom>
        </p:spPr>
        <p:txBody>
          <a:bodyPr wrap="square">
            <a:spAutoFit/>
          </a:bodyPr>
          <a:lstStyle/>
          <a:p>
            <a:pPr marL="0" lvl="1">
              <a:defRPr/>
            </a:pPr>
            <a:r>
              <a:rPr lang="en-GB" sz="2200" dirty="0">
                <a:latin typeface="Nunito Sans" panose="00000500000000000000" pitchFamily="2" charset="0"/>
                <a:ea typeface="Calibri" charset="0"/>
                <a:cs typeface="Calibri" charset="0"/>
              </a:rPr>
              <a:t>This rule looks primarily uses the following fields:</a:t>
            </a:r>
          </a:p>
          <a:p>
            <a:pPr marL="0" lvl="1">
              <a:defRPr/>
            </a:pPr>
            <a:endParaRPr lang="en-GB" sz="2200" dirty="0">
              <a:latin typeface="Nunito Sans" panose="00000500000000000000" pitchFamily="2" charset="0"/>
              <a:ea typeface="Calibri" charset="0"/>
              <a:cs typeface="Calibri" charset="0"/>
            </a:endParaRPr>
          </a:p>
          <a:p>
            <a:pPr marL="800100" lvl="2"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Market Value in Scheme Currency</a:t>
            </a:r>
          </a:p>
          <a:p>
            <a:pPr marL="800100" lvl="2"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Percentage of Assets</a:t>
            </a:r>
          </a:p>
          <a:p>
            <a:pPr marL="800100" lvl="2"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Scheme NAV</a:t>
            </a:r>
          </a:p>
          <a:p>
            <a:pPr marL="800100" lvl="2" indent="-342900">
              <a:buFont typeface="Arial" panose="020B0604020202020204" pitchFamily="34" charset="0"/>
              <a:buChar char="•"/>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p:txBody>
      </p:sp>
      <p:sp>
        <p:nvSpPr>
          <p:cNvPr id="6" name="AutoShape 7">
            <a:extLst>
              <a:ext uri="{FF2B5EF4-FFF2-40B4-BE49-F238E27FC236}">
                <a16:creationId xmlns:a16="http://schemas.microsoft.com/office/drawing/2014/main" id="{BCB841F7-203D-4026-AE70-73595038D59E}"/>
              </a:ext>
            </a:extLst>
          </p:cNvPr>
          <p:cNvSpPr/>
          <p:nvPr/>
        </p:nvSpPr>
        <p:spPr>
          <a:xfrm>
            <a:off x="1475749" y="6237137"/>
            <a:ext cx="1122619" cy="125193"/>
          </a:xfrm>
          <a:prstGeom prst="rect">
            <a:avLst/>
          </a:prstGeom>
          <a:solidFill>
            <a:srgbClr val="1EB8DA"/>
          </a:solidFill>
        </p:spPr>
      </p:sp>
      <p:sp>
        <p:nvSpPr>
          <p:cNvPr id="7" name="TextBox 4">
            <a:extLst>
              <a:ext uri="{FF2B5EF4-FFF2-40B4-BE49-F238E27FC236}">
                <a16:creationId xmlns:a16="http://schemas.microsoft.com/office/drawing/2014/main" id="{5242A2F9-5834-489A-B326-AC2D441EC0AB}"/>
              </a:ext>
            </a:extLst>
          </p:cNvPr>
          <p:cNvSpPr txBox="1"/>
          <p:nvPr/>
        </p:nvSpPr>
        <p:spPr>
          <a:xfrm>
            <a:off x="1484217" y="5630093"/>
            <a:ext cx="8328160" cy="457359"/>
          </a:xfrm>
          <a:prstGeom prst="rect">
            <a:avLst/>
          </a:prstGeom>
        </p:spPr>
        <p:txBody>
          <a:bodyPr lIns="0" tIns="0" rIns="0" bIns="0" rtlCol="0" anchor="t">
            <a:spAutoFit/>
          </a:bodyPr>
          <a:lstStyle/>
          <a:p>
            <a:pPr>
              <a:lnSpc>
                <a:spcPts val="3520"/>
              </a:lnSpc>
            </a:pPr>
            <a:r>
              <a:rPr lang="en-US" sz="3200" spc="256" dirty="0">
                <a:solidFill>
                  <a:srgbClr val="231F1D"/>
                </a:solidFill>
                <a:latin typeface="Oswald"/>
              </a:rPr>
              <a:t>Why might this rule be flagging as a breach?</a:t>
            </a:r>
          </a:p>
        </p:txBody>
      </p:sp>
      <p:sp>
        <p:nvSpPr>
          <p:cNvPr id="8" name="Rectangle 7">
            <a:extLst>
              <a:ext uri="{FF2B5EF4-FFF2-40B4-BE49-F238E27FC236}">
                <a16:creationId xmlns:a16="http://schemas.microsoft.com/office/drawing/2014/main" id="{50DB332C-723C-41D6-9C3B-DE1745527A78}"/>
              </a:ext>
            </a:extLst>
          </p:cNvPr>
          <p:cNvSpPr/>
          <p:nvPr/>
        </p:nvSpPr>
        <p:spPr>
          <a:xfrm>
            <a:off x="1475748" y="6375726"/>
            <a:ext cx="16108643" cy="1446550"/>
          </a:xfrm>
          <a:prstGeom prst="rect">
            <a:avLst/>
          </a:prstGeom>
        </p:spPr>
        <p:txBody>
          <a:bodyPr wrap="square">
            <a:spAutoFit/>
          </a:bodyPr>
          <a:lstStyle/>
          <a:p>
            <a:pPr marL="0" lvl="1">
              <a:defRPr/>
            </a:pPr>
            <a:endParaRPr lang="en-GB" sz="2200" dirty="0">
              <a:latin typeface="Nunito Sans" panose="00000500000000000000" pitchFamily="2" charset="0"/>
              <a:ea typeface="Calibri" charset="0"/>
              <a:cs typeface="Calibri" charset="0"/>
            </a:endParaRPr>
          </a:p>
          <a:p>
            <a:pPr marL="342900" lvl="1"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The fund could be liquidating and will therefore will be predominately hold cash.</a:t>
            </a:r>
          </a:p>
          <a:p>
            <a:pPr marL="342900" lvl="1" indent="-342900">
              <a:buFont typeface="Arial" panose="020B0604020202020204" pitchFamily="34" charset="0"/>
              <a:buChar char="•"/>
              <a:defRPr/>
            </a:pPr>
            <a:r>
              <a:rPr lang="en-GB" sz="2200" dirty="0">
                <a:latin typeface="Nunito Sans" panose="00000500000000000000" pitchFamily="2" charset="0"/>
                <a:ea typeface="Calibri" charset="0"/>
                <a:cs typeface="Calibri" charset="0"/>
              </a:rPr>
              <a:t>The rule may be incorrectly considering both fund accounting and custody cash. </a:t>
            </a:r>
          </a:p>
          <a:p>
            <a:pPr marL="342900" lvl="1" indent="-342900">
              <a:buFont typeface="Arial" panose="020B0604020202020204" pitchFamily="34" charset="0"/>
              <a:buChar char="•"/>
              <a:defRPr/>
            </a:pPr>
            <a:endParaRPr lang="en-GB" sz="22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581562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45AB96D-8F87-4886-B73C-21D794D6A4B7}"/>
              </a:ext>
            </a:extLst>
          </p:cNvPr>
          <p:cNvSpPr txBox="1"/>
          <p:nvPr/>
        </p:nvSpPr>
        <p:spPr>
          <a:xfrm>
            <a:off x="1484217" y="800100"/>
            <a:ext cx="16422783" cy="668260"/>
          </a:xfrm>
          <a:prstGeom prst="rect">
            <a:avLst/>
          </a:prstGeom>
        </p:spPr>
        <p:txBody>
          <a:bodyPr wrap="square" lIns="0" tIns="0" rIns="0" bIns="0" rtlCol="0" anchor="t">
            <a:spAutoFit/>
          </a:bodyPr>
          <a:lstStyle/>
          <a:p>
            <a:pPr>
              <a:lnSpc>
                <a:spcPts val="5720"/>
              </a:lnSpc>
            </a:pPr>
            <a:r>
              <a:rPr lang="en-US" sz="4000" spc="330" dirty="0">
                <a:solidFill>
                  <a:srgbClr val="1EB8DA"/>
                </a:solidFill>
                <a:latin typeface="Oswald"/>
              </a:rPr>
              <a:t>UCITS24 - Max. 10% in Ancillary Liquid Assets (Internal Limit)</a:t>
            </a:r>
          </a:p>
        </p:txBody>
      </p:sp>
      <p:sp>
        <p:nvSpPr>
          <p:cNvPr id="15" name="AutoShape 7">
            <a:extLst>
              <a:ext uri="{FF2B5EF4-FFF2-40B4-BE49-F238E27FC236}">
                <a16:creationId xmlns:a16="http://schemas.microsoft.com/office/drawing/2014/main" id="{F338807F-3E2E-4546-8C70-B31E14D0EBDD}"/>
              </a:ext>
            </a:extLst>
          </p:cNvPr>
          <p:cNvSpPr/>
          <p:nvPr/>
        </p:nvSpPr>
        <p:spPr>
          <a:xfrm>
            <a:off x="1466245" y="2417326"/>
            <a:ext cx="1122619" cy="125193"/>
          </a:xfrm>
          <a:prstGeom prst="rect">
            <a:avLst/>
          </a:prstGeom>
          <a:solidFill>
            <a:srgbClr val="1EB8DA"/>
          </a:solidFill>
        </p:spPr>
      </p:sp>
      <p:sp>
        <p:nvSpPr>
          <p:cNvPr id="16" name="TextBox 4">
            <a:extLst>
              <a:ext uri="{FF2B5EF4-FFF2-40B4-BE49-F238E27FC236}">
                <a16:creationId xmlns:a16="http://schemas.microsoft.com/office/drawing/2014/main" id="{B5DDA45E-32E9-46CB-AE4F-F8F77D6E3C64}"/>
              </a:ext>
            </a:extLst>
          </p:cNvPr>
          <p:cNvSpPr txBox="1"/>
          <p:nvPr/>
        </p:nvSpPr>
        <p:spPr>
          <a:xfrm>
            <a:off x="1466246" y="1878618"/>
            <a:ext cx="8328160" cy="457359"/>
          </a:xfrm>
          <a:prstGeom prst="rect">
            <a:avLst/>
          </a:prstGeom>
        </p:spPr>
        <p:txBody>
          <a:bodyPr lIns="0" tIns="0" rIns="0" bIns="0" rtlCol="0" anchor="t">
            <a:spAutoFit/>
          </a:bodyPr>
          <a:lstStyle/>
          <a:p>
            <a:pPr>
              <a:lnSpc>
                <a:spcPts val="3520"/>
              </a:lnSpc>
            </a:pPr>
            <a:r>
              <a:rPr lang="en-US" sz="3200" spc="256" dirty="0">
                <a:solidFill>
                  <a:srgbClr val="231F1D"/>
                </a:solidFill>
                <a:latin typeface="Oswald"/>
              </a:rPr>
              <a:t>How can I clear this breach?</a:t>
            </a:r>
          </a:p>
        </p:txBody>
      </p:sp>
      <p:sp>
        <p:nvSpPr>
          <p:cNvPr id="8" name="Rectangle 7">
            <a:extLst>
              <a:ext uri="{FF2B5EF4-FFF2-40B4-BE49-F238E27FC236}">
                <a16:creationId xmlns:a16="http://schemas.microsoft.com/office/drawing/2014/main" id="{2285CEB8-1FDD-44B9-8ED4-62365F196CAA}"/>
              </a:ext>
            </a:extLst>
          </p:cNvPr>
          <p:cNvSpPr/>
          <p:nvPr/>
        </p:nvSpPr>
        <p:spPr>
          <a:xfrm>
            <a:off x="1484217" y="2555219"/>
            <a:ext cx="16023812" cy="7201972"/>
          </a:xfrm>
          <a:prstGeom prst="rect">
            <a:avLst/>
          </a:prstGeom>
        </p:spPr>
        <p:txBody>
          <a:bodyPr wrap="square">
            <a:spAutoFit/>
          </a:bodyPr>
          <a:lstStyle/>
          <a:p>
            <a:pPr marL="0" lvl="1">
              <a:defRPr/>
            </a:pPr>
            <a:r>
              <a:rPr lang="en-GB" sz="2200" b="1" dirty="0">
                <a:latin typeface="Nunito Sans" panose="00000500000000000000" pitchFamily="2" charset="0"/>
                <a:ea typeface="Calibri" charset="0"/>
                <a:cs typeface="Calibri" charset="0"/>
              </a:rPr>
              <a:t>Fund is Liquidating</a:t>
            </a:r>
          </a:p>
          <a:p>
            <a:pPr marL="0" lvl="1">
              <a:defRPr/>
            </a:pPr>
            <a:endParaRPr lang="en-GB" sz="2200" b="1"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If a fund is liquidating, then it is expected that a large proportion of the Scheme NAV will be made up of cash. </a:t>
            </a: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If a client hasn’t advised of a liquidation or a winding up order, then this should be brought to their attention for them to review and confirm on.</a:t>
            </a: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 </a:t>
            </a:r>
          </a:p>
          <a:p>
            <a:pPr marL="0" lvl="1">
              <a:defRPr/>
            </a:pPr>
            <a:r>
              <a:rPr lang="en-GB" sz="2200" b="1" dirty="0">
                <a:latin typeface="Nunito Sans" panose="00000500000000000000" pitchFamily="2" charset="0"/>
                <a:ea typeface="Calibri" charset="0"/>
                <a:cs typeface="Calibri" charset="0"/>
              </a:rPr>
              <a:t>Custody and Fund Accounting Cash</a:t>
            </a: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Many clients will upload 2 sources of cash: Fund Accounting and Custody. The difference between the two are due is largely due to the timing of the valuation. Fund Accounting is typically a midday valuation, whereas the custody balances are typically the end of day valuation. </a:t>
            </a: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Where client environments upload both types of cash then Rule 23 should only monitor the custody cash and, thus, the fund accounting cash should be excluded. If both are being included, then this should be raised with the Projects Team to review and amend the setup of the rule.</a:t>
            </a: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Clients who use Northern Trust data will use cash defined as either settled or traded. The settled cash is the end of day balance (i.e. custody cash) and should be applied to Rule 23. Traded cash (i.e. fund accounting) would then be excluded.</a:t>
            </a:r>
          </a:p>
          <a:p>
            <a:pPr marL="0" lvl="1">
              <a:defRPr/>
            </a:pPr>
            <a:endParaRPr lang="en-US" sz="22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178912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45AB96D-8F87-4886-B73C-21D794D6A4B7}"/>
              </a:ext>
            </a:extLst>
          </p:cNvPr>
          <p:cNvSpPr txBox="1"/>
          <p:nvPr/>
        </p:nvSpPr>
        <p:spPr>
          <a:xfrm>
            <a:off x="1484217" y="800100"/>
            <a:ext cx="16422783" cy="668260"/>
          </a:xfrm>
          <a:prstGeom prst="rect">
            <a:avLst/>
          </a:prstGeom>
        </p:spPr>
        <p:txBody>
          <a:bodyPr wrap="square" lIns="0" tIns="0" rIns="0" bIns="0" rtlCol="0" anchor="t">
            <a:spAutoFit/>
          </a:bodyPr>
          <a:lstStyle/>
          <a:p>
            <a:pPr>
              <a:lnSpc>
                <a:spcPts val="5720"/>
              </a:lnSpc>
            </a:pPr>
            <a:r>
              <a:rPr lang="en-US" sz="4000" spc="330" dirty="0">
                <a:solidFill>
                  <a:srgbClr val="1EB8DA"/>
                </a:solidFill>
                <a:latin typeface="Oswald"/>
              </a:rPr>
              <a:t>UCITS24 - Max. 10% in Ancillary Liquid Assets (Internal Limit)</a:t>
            </a:r>
          </a:p>
        </p:txBody>
      </p:sp>
      <p:sp>
        <p:nvSpPr>
          <p:cNvPr id="15" name="AutoShape 7">
            <a:extLst>
              <a:ext uri="{FF2B5EF4-FFF2-40B4-BE49-F238E27FC236}">
                <a16:creationId xmlns:a16="http://schemas.microsoft.com/office/drawing/2014/main" id="{F338807F-3E2E-4546-8C70-B31E14D0EBDD}"/>
              </a:ext>
            </a:extLst>
          </p:cNvPr>
          <p:cNvSpPr/>
          <p:nvPr/>
        </p:nvSpPr>
        <p:spPr>
          <a:xfrm>
            <a:off x="1466245" y="2417326"/>
            <a:ext cx="1122619" cy="125193"/>
          </a:xfrm>
          <a:prstGeom prst="rect">
            <a:avLst/>
          </a:prstGeom>
          <a:solidFill>
            <a:srgbClr val="1EB8DA"/>
          </a:solidFill>
        </p:spPr>
      </p:sp>
      <p:sp>
        <p:nvSpPr>
          <p:cNvPr id="16" name="TextBox 4">
            <a:extLst>
              <a:ext uri="{FF2B5EF4-FFF2-40B4-BE49-F238E27FC236}">
                <a16:creationId xmlns:a16="http://schemas.microsoft.com/office/drawing/2014/main" id="{B5DDA45E-32E9-46CB-AE4F-F8F77D6E3C64}"/>
              </a:ext>
            </a:extLst>
          </p:cNvPr>
          <p:cNvSpPr txBox="1"/>
          <p:nvPr/>
        </p:nvSpPr>
        <p:spPr>
          <a:xfrm>
            <a:off x="1466246" y="1878618"/>
            <a:ext cx="8328160" cy="457359"/>
          </a:xfrm>
          <a:prstGeom prst="rect">
            <a:avLst/>
          </a:prstGeom>
        </p:spPr>
        <p:txBody>
          <a:bodyPr lIns="0" tIns="0" rIns="0" bIns="0" rtlCol="0" anchor="t">
            <a:spAutoFit/>
          </a:bodyPr>
          <a:lstStyle/>
          <a:p>
            <a:pPr>
              <a:lnSpc>
                <a:spcPts val="3520"/>
              </a:lnSpc>
            </a:pPr>
            <a:r>
              <a:rPr lang="en-US" sz="3200" spc="256" dirty="0">
                <a:solidFill>
                  <a:srgbClr val="231F1D"/>
                </a:solidFill>
                <a:latin typeface="Oswald"/>
              </a:rPr>
              <a:t>How can I validate this breach?</a:t>
            </a:r>
          </a:p>
        </p:txBody>
      </p:sp>
      <p:sp>
        <p:nvSpPr>
          <p:cNvPr id="8" name="Rectangle 7">
            <a:extLst>
              <a:ext uri="{FF2B5EF4-FFF2-40B4-BE49-F238E27FC236}">
                <a16:creationId xmlns:a16="http://schemas.microsoft.com/office/drawing/2014/main" id="{2285CEB8-1FDD-44B9-8ED4-62365F196CAA}"/>
              </a:ext>
            </a:extLst>
          </p:cNvPr>
          <p:cNvSpPr/>
          <p:nvPr/>
        </p:nvSpPr>
        <p:spPr>
          <a:xfrm>
            <a:off x="1484217" y="2555219"/>
            <a:ext cx="16023812" cy="4832092"/>
          </a:xfrm>
          <a:prstGeom prst="rect">
            <a:avLst/>
          </a:prstGeom>
        </p:spPr>
        <p:txBody>
          <a:bodyPr wrap="square">
            <a:spAutoFit/>
          </a:bodyPr>
          <a:lstStyle/>
          <a:p>
            <a:pPr marL="0" lvl="1">
              <a:defRPr/>
            </a:pPr>
            <a:endParaRPr lang="en-GB" sz="2200" dirty="0">
              <a:latin typeface="Nunito Sans" panose="00000500000000000000" pitchFamily="2" charset="0"/>
              <a:ea typeface="Calibri" charset="0"/>
              <a:cs typeface="Calibri" charset="0"/>
            </a:endParaRPr>
          </a:p>
          <a:p>
            <a:pPr marL="0" lvl="1">
              <a:defRPr/>
            </a:pPr>
            <a:r>
              <a:rPr lang="en-GB" sz="2200" b="1" dirty="0">
                <a:latin typeface="Nunito Sans" panose="00000500000000000000" pitchFamily="2" charset="0"/>
                <a:ea typeface="Calibri" charset="0"/>
                <a:cs typeface="Calibri" charset="0"/>
              </a:rPr>
              <a:t>Rule</a:t>
            </a:r>
            <a:r>
              <a:rPr lang="en-GB" sz="2200" dirty="0">
                <a:latin typeface="Nunito Sans" panose="00000500000000000000" pitchFamily="2" charset="0"/>
                <a:ea typeface="Calibri" charset="0"/>
                <a:cs typeface="Calibri" charset="0"/>
              </a:rPr>
              <a:t> </a:t>
            </a:r>
            <a:r>
              <a:rPr lang="en-GB" sz="2200" b="1" dirty="0">
                <a:latin typeface="Nunito Sans" panose="00000500000000000000" pitchFamily="2" charset="0"/>
                <a:ea typeface="Calibri" charset="0"/>
                <a:cs typeface="Calibri" charset="0"/>
              </a:rPr>
              <a:t>Validation example</a:t>
            </a:r>
            <a:r>
              <a:rPr lang="en-GB" sz="2200" dirty="0">
                <a:latin typeface="Nunito Sans" panose="00000500000000000000" pitchFamily="2" charset="0"/>
                <a:ea typeface="Calibri" charset="0"/>
                <a:cs typeface="Calibri" charset="0"/>
              </a:rPr>
              <a:t>:</a:t>
            </a:r>
          </a:p>
          <a:p>
            <a:pPr marL="0" lvl="1">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The above table provides adequate information in order to validate this rule. As the combined percentage of assets is greater than the 10% limit, it is a valid breach.</a:t>
            </a:r>
          </a:p>
          <a:p>
            <a:pPr marL="0" lvl="1">
              <a:defRPr/>
            </a:pPr>
            <a:endParaRPr lang="en-GB" sz="2200" dirty="0">
              <a:latin typeface="Nunito Sans" panose="00000500000000000000" pitchFamily="2" charset="0"/>
              <a:ea typeface="Calibri" charset="0"/>
              <a:cs typeface="Calibri" charset="0"/>
            </a:endParaRPr>
          </a:p>
          <a:p>
            <a:pPr marL="0" lvl="1">
              <a:defRPr/>
            </a:pPr>
            <a:r>
              <a:rPr lang="en-GB" sz="2200" dirty="0">
                <a:latin typeface="Nunito Sans" panose="00000500000000000000" pitchFamily="2" charset="0"/>
                <a:ea typeface="Calibri" charset="0"/>
                <a:cs typeface="Calibri" charset="0"/>
              </a:rPr>
              <a:t>Please note that this rule considers all cash on even if it is held with multiple credit institutions.</a:t>
            </a:r>
          </a:p>
          <a:p>
            <a:pPr marL="0" lvl="1">
              <a:defRPr/>
            </a:pPr>
            <a:endParaRPr lang="en-US" sz="2200" dirty="0">
              <a:latin typeface="Nunito Sans" panose="00000500000000000000" pitchFamily="2" charset="0"/>
              <a:ea typeface="Calibri" charset="0"/>
              <a:cs typeface="Calibri" charset="0"/>
            </a:endParaRPr>
          </a:p>
        </p:txBody>
      </p:sp>
      <p:graphicFrame>
        <p:nvGraphicFramePr>
          <p:cNvPr id="3" name="Table 2">
            <a:extLst>
              <a:ext uri="{FF2B5EF4-FFF2-40B4-BE49-F238E27FC236}">
                <a16:creationId xmlns:a16="http://schemas.microsoft.com/office/drawing/2014/main" id="{995391CF-ED3D-4335-8F74-8E8BEBD38427}"/>
              </a:ext>
            </a:extLst>
          </p:cNvPr>
          <p:cNvGraphicFramePr>
            <a:graphicFrameLocks noGrp="1"/>
          </p:cNvGraphicFramePr>
          <p:nvPr>
            <p:extLst>
              <p:ext uri="{D42A27DB-BD31-4B8C-83A1-F6EECF244321}">
                <p14:modId xmlns:p14="http://schemas.microsoft.com/office/powerpoint/2010/main" val="509235057"/>
              </p:ext>
            </p:extLst>
          </p:nvPr>
        </p:nvGraphicFramePr>
        <p:xfrm>
          <a:off x="1534576" y="3422836"/>
          <a:ext cx="15610425" cy="1542890"/>
        </p:xfrm>
        <a:graphic>
          <a:graphicData uri="http://schemas.openxmlformats.org/drawingml/2006/table">
            <a:tbl>
              <a:tblPr/>
              <a:tblGrid>
                <a:gridCol w="2371816">
                  <a:extLst>
                    <a:ext uri="{9D8B030D-6E8A-4147-A177-3AD203B41FA5}">
                      <a16:colId xmlns:a16="http://schemas.microsoft.com/office/drawing/2014/main" val="2975003659"/>
                    </a:ext>
                  </a:extLst>
                </a:gridCol>
                <a:gridCol w="2517030">
                  <a:extLst>
                    <a:ext uri="{9D8B030D-6E8A-4147-A177-3AD203B41FA5}">
                      <a16:colId xmlns:a16="http://schemas.microsoft.com/office/drawing/2014/main" val="2642603168"/>
                    </a:ext>
                  </a:extLst>
                </a:gridCol>
                <a:gridCol w="1887772">
                  <a:extLst>
                    <a:ext uri="{9D8B030D-6E8A-4147-A177-3AD203B41FA5}">
                      <a16:colId xmlns:a16="http://schemas.microsoft.com/office/drawing/2014/main" val="2518709126"/>
                    </a:ext>
                  </a:extLst>
                </a:gridCol>
                <a:gridCol w="1718357">
                  <a:extLst>
                    <a:ext uri="{9D8B030D-6E8A-4147-A177-3AD203B41FA5}">
                      <a16:colId xmlns:a16="http://schemas.microsoft.com/office/drawing/2014/main" val="3711795704"/>
                    </a:ext>
                  </a:extLst>
                </a:gridCol>
                <a:gridCol w="1355324">
                  <a:extLst>
                    <a:ext uri="{9D8B030D-6E8A-4147-A177-3AD203B41FA5}">
                      <a16:colId xmlns:a16="http://schemas.microsoft.com/office/drawing/2014/main" val="2626903433"/>
                    </a:ext>
                  </a:extLst>
                </a:gridCol>
                <a:gridCol w="1936177">
                  <a:extLst>
                    <a:ext uri="{9D8B030D-6E8A-4147-A177-3AD203B41FA5}">
                      <a16:colId xmlns:a16="http://schemas.microsoft.com/office/drawing/2014/main" val="305152218"/>
                    </a:ext>
                  </a:extLst>
                </a:gridCol>
                <a:gridCol w="3823949">
                  <a:extLst>
                    <a:ext uri="{9D8B030D-6E8A-4147-A177-3AD203B41FA5}">
                      <a16:colId xmlns:a16="http://schemas.microsoft.com/office/drawing/2014/main" val="836446482"/>
                    </a:ext>
                  </a:extLst>
                </a:gridCol>
              </a:tblGrid>
              <a:tr h="308578">
                <a:tc>
                  <a:txBody>
                    <a:bodyPr/>
                    <a:lstStyle/>
                    <a:p>
                      <a:pPr algn="l" fontAlgn="b"/>
                      <a:r>
                        <a:rPr lang="en-GB" sz="1900" b="1" i="0" u="none" strike="noStrike">
                          <a:solidFill>
                            <a:srgbClr val="FFFFFF"/>
                          </a:solidFill>
                          <a:effectLst/>
                          <a:latin typeface="Tahoma" panose="020B0604030504040204" pitchFamily="34" charset="0"/>
                        </a:rPr>
                        <a:t>ISIN</a:t>
                      </a:r>
                    </a:p>
                  </a:txBody>
                  <a:tcPr marL="0" marR="0" marT="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GB" sz="1900" b="1" i="0" u="none" strike="noStrike">
                          <a:solidFill>
                            <a:srgbClr val="FFFFFF"/>
                          </a:solidFill>
                          <a:effectLst/>
                          <a:latin typeface="Tahoma" panose="020B0604030504040204" pitchFamily="34" charset="0"/>
                        </a:rPr>
                        <a:t>Security</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GB" sz="1900" b="1" i="0" u="none" strike="noStrike">
                          <a:solidFill>
                            <a:srgbClr val="FFFFFF"/>
                          </a:solidFill>
                          <a:effectLst/>
                          <a:latin typeface="Tahoma" panose="020B0604030504040204" pitchFamily="34" charset="0"/>
                        </a:rPr>
                        <a:t>Asset Type</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GB" sz="1900" b="1" i="0" u="none" strike="noStrike">
                          <a:solidFill>
                            <a:srgbClr val="FFFFFF"/>
                          </a:solidFill>
                          <a:effectLst/>
                          <a:latin typeface="Tahoma" panose="020B0604030504040204" pitchFamily="34" charset="0"/>
                        </a:rPr>
                        <a:t>MV Base</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GB" sz="1900" b="1" i="0" u="none" strike="noStrike">
                          <a:solidFill>
                            <a:srgbClr val="FFFFFF"/>
                          </a:solidFill>
                          <a:effectLst/>
                          <a:latin typeface="Tahoma" panose="020B0604030504040204" pitchFamily="34" charset="0"/>
                        </a:rPr>
                        <a:t>%</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GB" sz="1900" b="1" i="0" u="none" strike="noStrike">
                          <a:solidFill>
                            <a:srgbClr val="FFFFFF"/>
                          </a:solidFill>
                          <a:effectLst/>
                          <a:latin typeface="Tahoma" panose="020B0604030504040204" pitchFamily="34" charset="0"/>
                        </a:rPr>
                        <a:t>Scheme NAV</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GB" sz="1900" b="1" i="0" u="none" strike="noStrike">
                          <a:solidFill>
                            <a:srgbClr val="FFFFFF"/>
                          </a:solidFill>
                          <a:effectLst/>
                          <a:latin typeface="Tahoma" panose="020B0604030504040204" pitchFamily="34" charset="0"/>
                        </a:rPr>
                        <a:t>Issuer</a:t>
                      </a:r>
                    </a:p>
                  </a:txBody>
                  <a:tcPr marL="0" marR="0" marT="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1937504779"/>
                  </a:ext>
                </a:extLst>
              </a:tr>
              <a:tr h="308578">
                <a:tc>
                  <a:txBody>
                    <a:bodyPr/>
                    <a:lstStyle/>
                    <a:p>
                      <a:pPr algn="l" fontAlgn="b"/>
                      <a:r>
                        <a:rPr lang="en-GB" sz="1900" b="0" i="0" u="none" strike="noStrike">
                          <a:solidFill>
                            <a:srgbClr val="000000"/>
                          </a:solidFill>
                          <a:effectLst/>
                          <a:latin typeface="Tahoma" panose="020B0604030504040204" pitchFamily="34" charset="0"/>
                        </a:rPr>
                        <a:t>Depositary bankEUR</a:t>
                      </a:r>
                    </a:p>
                  </a:txBody>
                  <a:tcPr marL="0" marR="0" marT="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Depositary bank-CBIE</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Depositary bank</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  1,000,000.00 </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    10.0000 </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   10,000,000.00 </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CACEIS BANK, IRELAND BRANCH</a:t>
                      </a:r>
                    </a:p>
                  </a:txBody>
                  <a:tcPr marL="0" marR="0" marT="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836331071"/>
                  </a:ext>
                </a:extLst>
              </a:tr>
              <a:tr h="308578">
                <a:tc>
                  <a:txBody>
                    <a:bodyPr/>
                    <a:lstStyle/>
                    <a:p>
                      <a:pPr algn="l" fontAlgn="b"/>
                      <a:r>
                        <a:rPr lang="en-GB" sz="1900" b="0" i="0" u="none" strike="noStrike">
                          <a:solidFill>
                            <a:srgbClr val="000000"/>
                          </a:solidFill>
                          <a:effectLst/>
                          <a:latin typeface="Tahoma" panose="020B0604030504040204" pitchFamily="34" charset="0"/>
                        </a:rPr>
                        <a:t>Depositary bankUSD</a:t>
                      </a:r>
                    </a:p>
                  </a:txBody>
                  <a:tcPr marL="0" marR="0" marT="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0" i="0" u="none" strike="noStrike">
                          <a:solidFill>
                            <a:srgbClr val="000000"/>
                          </a:solidFill>
                          <a:effectLst/>
                          <a:latin typeface="Tahoma" panose="020B0604030504040204" pitchFamily="34" charset="0"/>
                        </a:rPr>
                        <a:t>Depositary bank-CBIE</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0" i="0" u="none" strike="noStrike">
                          <a:solidFill>
                            <a:srgbClr val="000000"/>
                          </a:solidFill>
                          <a:effectLst/>
                          <a:latin typeface="Tahoma" panose="020B0604030504040204" pitchFamily="34" charset="0"/>
                        </a:rPr>
                        <a:t>Depositary bank</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0" i="0" u="none" strike="noStrike">
                          <a:solidFill>
                            <a:srgbClr val="000000"/>
                          </a:solidFill>
                          <a:effectLst/>
                          <a:latin typeface="Tahoma" panose="020B0604030504040204" pitchFamily="34" charset="0"/>
                        </a:rPr>
                        <a:t>    750,000.00 </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0" i="0" u="none" strike="noStrike">
                          <a:solidFill>
                            <a:srgbClr val="000000"/>
                          </a:solidFill>
                          <a:effectLst/>
                          <a:latin typeface="Tahoma" panose="020B0604030504040204" pitchFamily="34" charset="0"/>
                        </a:rPr>
                        <a:t>      7.5000 </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0" i="0" u="none" strike="noStrike">
                          <a:solidFill>
                            <a:srgbClr val="000000"/>
                          </a:solidFill>
                          <a:effectLst/>
                          <a:latin typeface="Tahoma" panose="020B0604030504040204" pitchFamily="34" charset="0"/>
                        </a:rPr>
                        <a:t>   10,000,000.00 </a:t>
                      </a:r>
                    </a:p>
                  </a:txBody>
                  <a:tcPr marL="0" marR="0" marT="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0" i="0" u="none" strike="noStrike">
                          <a:solidFill>
                            <a:srgbClr val="000000"/>
                          </a:solidFill>
                          <a:effectLst/>
                          <a:latin typeface="Tahoma" panose="020B0604030504040204" pitchFamily="34" charset="0"/>
                        </a:rPr>
                        <a:t>CACEIS BANK, IRELAND BRANCH</a:t>
                      </a:r>
                    </a:p>
                  </a:txBody>
                  <a:tcPr marL="0" marR="0" marT="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3083900254"/>
                  </a:ext>
                </a:extLst>
              </a:tr>
              <a:tr h="308578">
                <a:tc>
                  <a:txBody>
                    <a:bodyPr/>
                    <a:lstStyle/>
                    <a:p>
                      <a:pPr algn="l" fontAlgn="b"/>
                      <a:r>
                        <a:rPr lang="en-GB" sz="1900" b="0" i="0" u="none" strike="noStrike">
                          <a:solidFill>
                            <a:srgbClr val="000000"/>
                          </a:solidFill>
                          <a:effectLst/>
                          <a:latin typeface="Tahoma" panose="020B0604030504040204" pitchFamily="34" charset="0"/>
                        </a:rPr>
                        <a:t>Depositary bankGBP</a:t>
                      </a:r>
                    </a:p>
                  </a:txBody>
                  <a:tcPr marL="0" marR="0" marT="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tc>
                  <a:txBody>
                    <a:bodyPr/>
                    <a:lstStyle/>
                    <a:p>
                      <a:pPr algn="l" fontAlgn="b"/>
                      <a:r>
                        <a:rPr lang="en-GB" sz="1900" b="0" i="0" u="none" strike="noStrike" dirty="0">
                          <a:solidFill>
                            <a:srgbClr val="000000"/>
                          </a:solidFill>
                          <a:effectLst/>
                          <a:latin typeface="Tahoma" panose="020B0604030504040204" pitchFamily="34" charset="0"/>
                        </a:rPr>
                        <a:t>Depositary bank-CITI</a:t>
                      </a:r>
                    </a:p>
                  </a:txBody>
                  <a:tcPr marL="0" marR="0" marT="0" marB="0" anchor="b">
                    <a:lnL>
                      <a:noFill/>
                    </a:lnL>
                    <a:lnR>
                      <a:noFill/>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Depositary bank</a:t>
                      </a:r>
                    </a:p>
                  </a:txBody>
                  <a:tcPr marL="0" marR="0" marT="0" marB="0" anchor="b">
                    <a:lnL>
                      <a:noFill/>
                    </a:lnL>
                    <a:lnR>
                      <a:noFill/>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    300,000.00 </a:t>
                      </a:r>
                    </a:p>
                  </a:txBody>
                  <a:tcPr marL="0" marR="0" marT="0" marB="0" anchor="b">
                    <a:lnL>
                      <a:noFill/>
                    </a:lnL>
                    <a:lnR>
                      <a:noFill/>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      3.0000 </a:t>
                      </a:r>
                    </a:p>
                  </a:txBody>
                  <a:tcPr marL="0" marR="0" marT="0" marB="0" anchor="b">
                    <a:lnL>
                      <a:noFill/>
                    </a:lnL>
                    <a:lnR>
                      <a:noFill/>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tc>
                  <a:txBody>
                    <a:bodyPr/>
                    <a:lstStyle/>
                    <a:p>
                      <a:pPr algn="l" fontAlgn="b"/>
                      <a:r>
                        <a:rPr lang="en-GB" sz="1900" b="0" i="0" u="none" strike="noStrike">
                          <a:solidFill>
                            <a:srgbClr val="000000"/>
                          </a:solidFill>
                          <a:effectLst/>
                          <a:latin typeface="Tahoma" panose="020B0604030504040204" pitchFamily="34" charset="0"/>
                        </a:rPr>
                        <a:t>   10,000,000.00 </a:t>
                      </a:r>
                    </a:p>
                  </a:txBody>
                  <a:tcPr marL="0" marR="0" marT="0" marB="0" anchor="b">
                    <a:lnL>
                      <a:noFill/>
                    </a:lnL>
                    <a:lnR>
                      <a:noFill/>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tc>
                  <a:txBody>
                    <a:bodyPr/>
                    <a:lstStyle/>
                    <a:p>
                      <a:pPr algn="l" fontAlgn="b"/>
                      <a:r>
                        <a:rPr lang="en-GB" sz="1900" b="0" i="0" u="none" strike="noStrike" dirty="0">
                          <a:solidFill>
                            <a:srgbClr val="000000"/>
                          </a:solidFill>
                          <a:effectLst/>
                          <a:latin typeface="Tahoma" panose="020B0604030504040204" pitchFamily="34" charset="0"/>
                        </a:rPr>
                        <a:t>CITI</a:t>
                      </a:r>
                    </a:p>
                  </a:txBody>
                  <a:tcPr marL="0" marR="0" marT="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25400" cap="flat" cmpd="dbl" algn="ctr">
                      <a:solidFill>
                        <a:srgbClr val="5B9BD5"/>
                      </a:solidFill>
                      <a:prstDash val="solid"/>
                      <a:round/>
                      <a:headEnd type="none" w="med" len="med"/>
                      <a:tailEnd type="none" w="med" len="med"/>
                    </a:lnB>
                    <a:solidFill>
                      <a:srgbClr val="DDEBF7"/>
                    </a:solidFill>
                  </a:tcPr>
                </a:tc>
                <a:extLst>
                  <a:ext uri="{0D108BD9-81ED-4DB2-BD59-A6C34878D82A}">
                    <a16:rowId xmlns:a16="http://schemas.microsoft.com/office/drawing/2014/main" val="2846248214"/>
                  </a:ext>
                </a:extLst>
              </a:tr>
              <a:tr h="308578">
                <a:tc>
                  <a:txBody>
                    <a:bodyPr/>
                    <a:lstStyle/>
                    <a:p>
                      <a:pPr algn="l" fontAlgn="b"/>
                      <a:r>
                        <a:rPr lang="en-GB" sz="1900" b="1" i="0" u="none" strike="noStrike" dirty="0">
                          <a:solidFill>
                            <a:srgbClr val="000000"/>
                          </a:solidFill>
                          <a:effectLst/>
                          <a:latin typeface="Tahoma" panose="020B0604030504040204" pitchFamily="34" charset="0"/>
                        </a:rPr>
                        <a:t>Total</a:t>
                      </a:r>
                    </a:p>
                  </a:txBody>
                  <a:tcPr marL="0" marR="0" marT="0" marB="0" anchor="b">
                    <a:lnL w="6350" cap="flat" cmpd="sng" algn="ctr">
                      <a:solidFill>
                        <a:srgbClr val="9BC2E6"/>
                      </a:solidFill>
                      <a:prstDash val="solid"/>
                      <a:round/>
                      <a:headEnd type="none" w="med" len="med"/>
                      <a:tailEnd type="none" w="med" len="med"/>
                    </a:lnL>
                    <a:lnR>
                      <a:noFill/>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endParaRPr lang="en-GB" sz="19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endParaRPr lang="en-GB" sz="19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endParaRPr lang="en-GB" sz="19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GB" sz="1900" b="1" i="0" u="none" strike="noStrike">
                          <a:solidFill>
                            <a:srgbClr val="000000"/>
                          </a:solidFill>
                          <a:effectLst/>
                          <a:latin typeface="Tahoma" panose="020B0604030504040204" pitchFamily="34" charset="0"/>
                        </a:rPr>
                        <a:t>    20.5000 </a:t>
                      </a:r>
                    </a:p>
                  </a:txBody>
                  <a:tcPr marL="0" marR="0" marT="0" marB="0" anchor="b">
                    <a:lnL>
                      <a:noFill/>
                    </a:lnL>
                    <a:lnR>
                      <a:noFill/>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endParaRPr lang="en-GB" sz="1900" b="1" i="0" u="none" strike="noStrike">
                        <a:solidFill>
                          <a:srgbClr val="000000"/>
                        </a:solidFill>
                        <a:effectLst/>
                        <a:latin typeface="Tahoma" panose="020B0604030504040204" pitchFamily="34" charset="0"/>
                      </a:endParaRPr>
                    </a:p>
                  </a:txBody>
                  <a:tcPr marL="0" marR="0" marT="0" marB="0" anchor="b">
                    <a:lnL>
                      <a:noFill/>
                    </a:lnL>
                    <a:lnR>
                      <a:noFill/>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endParaRPr lang="en-GB" sz="1900" b="1" i="0" u="none" strike="noStrike" dirty="0">
                        <a:solidFill>
                          <a:srgbClr val="000000"/>
                        </a:solidFill>
                        <a:effectLst/>
                        <a:latin typeface="Tahoma" panose="020B0604030504040204" pitchFamily="34" charset="0"/>
                      </a:endParaRPr>
                    </a:p>
                  </a:txBody>
                  <a:tcPr marL="0" marR="0" marT="0" marB="0" anchor="b">
                    <a:lnL>
                      <a:noFill/>
                    </a:lnL>
                    <a:lnR w="6350" cap="flat" cmpd="sng" algn="ctr">
                      <a:solidFill>
                        <a:srgbClr val="9BC2E6"/>
                      </a:solidFill>
                      <a:prstDash val="solid"/>
                      <a:round/>
                      <a:headEnd type="none" w="med" len="med"/>
                      <a:tailEnd type="none" w="med" len="med"/>
                    </a:lnR>
                    <a:lnT w="25400" cap="flat" cmpd="dbl" algn="ctr">
                      <a:solidFill>
                        <a:srgbClr val="5B9BD5"/>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2610082156"/>
                  </a:ext>
                </a:extLst>
              </a:tr>
            </a:tbl>
          </a:graphicData>
        </a:graphic>
      </p:graphicFrame>
    </p:spTree>
    <p:extLst>
      <p:ext uri="{BB962C8B-B14F-4D97-AF65-F5344CB8AC3E}">
        <p14:creationId xmlns:p14="http://schemas.microsoft.com/office/powerpoint/2010/main" val="1812965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45AB96D-8F87-4886-B73C-21D794D6A4B7}"/>
              </a:ext>
            </a:extLst>
          </p:cNvPr>
          <p:cNvSpPr txBox="1"/>
          <p:nvPr/>
        </p:nvSpPr>
        <p:spPr>
          <a:xfrm>
            <a:off x="1484217" y="800100"/>
            <a:ext cx="16422783" cy="668260"/>
          </a:xfrm>
          <a:prstGeom prst="rect">
            <a:avLst/>
          </a:prstGeom>
        </p:spPr>
        <p:txBody>
          <a:bodyPr wrap="square" lIns="0" tIns="0" rIns="0" bIns="0" rtlCol="0" anchor="t">
            <a:spAutoFit/>
          </a:bodyPr>
          <a:lstStyle/>
          <a:p>
            <a:pPr>
              <a:lnSpc>
                <a:spcPts val="5720"/>
              </a:lnSpc>
            </a:pPr>
            <a:r>
              <a:rPr lang="en-US" sz="4000" spc="330" dirty="0">
                <a:solidFill>
                  <a:srgbClr val="1EB8DA"/>
                </a:solidFill>
                <a:latin typeface="Oswald"/>
              </a:rPr>
              <a:t>UCITS24 - Max. 10% in Ancillary Liquid Assets (Internal Limit)</a:t>
            </a:r>
          </a:p>
        </p:txBody>
      </p:sp>
      <p:sp>
        <p:nvSpPr>
          <p:cNvPr id="3" name="AutoShape 7">
            <a:extLst>
              <a:ext uri="{FF2B5EF4-FFF2-40B4-BE49-F238E27FC236}">
                <a16:creationId xmlns:a16="http://schemas.microsoft.com/office/drawing/2014/main" id="{0DEB97DC-4AA3-48C1-938A-F23F929C3EEA}"/>
              </a:ext>
            </a:extLst>
          </p:cNvPr>
          <p:cNvSpPr/>
          <p:nvPr/>
        </p:nvSpPr>
        <p:spPr>
          <a:xfrm>
            <a:off x="1484218" y="3502257"/>
            <a:ext cx="1122619" cy="125193"/>
          </a:xfrm>
          <a:prstGeom prst="rect">
            <a:avLst/>
          </a:prstGeom>
          <a:solidFill>
            <a:srgbClr val="1EB8DA"/>
          </a:solidFill>
        </p:spPr>
      </p:sp>
      <p:sp>
        <p:nvSpPr>
          <p:cNvPr id="4" name="TextBox 4">
            <a:extLst>
              <a:ext uri="{FF2B5EF4-FFF2-40B4-BE49-F238E27FC236}">
                <a16:creationId xmlns:a16="http://schemas.microsoft.com/office/drawing/2014/main" id="{41D9E016-51EA-4DD5-90FF-75A1DFDCA252}"/>
              </a:ext>
            </a:extLst>
          </p:cNvPr>
          <p:cNvSpPr txBox="1"/>
          <p:nvPr/>
        </p:nvSpPr>
        <p:spPr>
          <a:xfrm>
            <a:off x="1484217" y="2730007"/>
            <a:ext cx="11012584" cy="448841"/>
          </a:xfrm>
          <a:prstGeom prst="rect">
            <a:avLst/>
          </a:prstGeom>
        </p:spPr>
        <p:txBody>
          <a:bodyPr wrap="square" lIns="0" tIns="0" rIns="0" bIns="0" rtlCol="0" anchor="t">
            <a:spAutoFit/>
          </a:bodyPr>
          <a:lstStyle/>
          <a:p>
            <a:pPr>
              <a:lnSpc>
                <a:spcPts val="3520"/>
              </a:lnSpc>
            </a:pPr>
            <a:r>
              <a:rPr lang="en-US" sz="3200" spc="256" dirty="0">
                <a:solidFill>
                  <a:srgbClr val="231F1D"/>
                </a:solidFill>
                <a:latin typeface="Oswald"/>
              </a:rPr>
              <a:t>How can I view this in a report?</a:t>
            </a:r>
          </a:p>
        </p:txBody>
      </p:sp>
      <p:sp>
        <p:nvSpPr>
          <p:cNvPr id="7" name="Rectangle 6">
            <a:extLst>
              <a:ext uri="{FF2B5EF4-FFF2-40B4-BE49-F238E27FC236}">
                <a16:creationId xmlns:a16="http://schemas.microsoft.com/office/drawing/2014/main" id="{4F91FBB3-E130-455C-834A-91FE5CF74C1E}"/>
              </a:ext>
            </a:extLst>
          </p:cNvPr>
          <p:cNvSpPr/>
          <p:nvPr/>
        </p:nvSpPr>
        <p:spPr>
          <a:xfrm>
            <a:off x="1484217" y="3848100"/>
            <a:ext cx="13984383" cy="2123658"/>
          </a:xfrm>
          <a:prstGeom prst="rect">
            <a:avLst/>
          </a:prstGeom>
        </p:spPr>
        <p:txBody>
          <a:bodyPr wrap="square">
            <a:spAutoFit/>
          </a:bodyPr>
          <a:lstStyle/>
          <a:p>
            <a:pPr marL="0" lvl="1">
              <a:defRPr/>
            </a:pPr>
            <a:r>
              <a:rPr lang="en-GB" sz="2200" dirty="0">
                <a:latin typeface="Nunito Sans" panose="00000500000000000000" pitchFamily="2" charset="0"/>
                <a:ea typeface="Calibri" charset="0"/>
                <a:cs typeface="Calibri" charset="0"/>
              </a:rPr>
              <a:t>On FundWare, you can go to </a:t>
            </a:r>
            <a:r>
              <a:rPr lang="en-GB" sz="2200" i="1" dirty="0">
                <a:latin typeface="Nunito Sans" panose="00000500000000000000" pitchFamily="2" charset="0"/>
                <a:ea typeface="Calibri" charset="0"/>
                <a:cs typeface="Calibri" charset="0"/>
              </a:rPr>
              <a:t>Reporting -&gt; Holding Reports - &gt; Holding Report </a:t>
            </a:r>
            <a:r>
              <a:rPr lang="en-GB" sz="2200" dirty="0">
                <a:latin typeface="Nunito Sans" panose="00000500000000000000" pitchFamily="2" charset="0"/>
                <a:ea typeface="Calibri" charset="0"/>
                <a:cs typeface="Calibri" charset="0"/>
              </a:rPr>
              <a:t>and select one of a wide range of reports (e.g. Holding Export Report) to extract.</a:t>
            </a:r>
          </a:p>
          <a:p>
            <a:pPr marL="342900" lvl="1" indent="-342900">
              <a:buFont typeface="Arial" panose="020B0604020202020204" pitchFamily="34" charset="0"/>
              <a:buChar char="•"/>
              <a:defRPr/>
            </a:pPr>
            <a:endParaRPr lang="en-GB" sz="2200" dirty="0">
              <a:latin typeface="Nunito Sans" panose="00000500000000000000" pitchFamily="2" charset="0"/>
              <a:ea typeface="Calibri" charset="0"/>
              <a:cs typeface="Calibri" charset="0"/>
            </a:endParaRPr>
          </a:p>
          <a:p>
            <a:pPr>
              <a:defRPr/>
            </a:pPr>
            <a:endParaRPr lang="en-GB" sz="2200" dirty="0">
              <a:latin typeface="Nunito Sans" panose="00000500000000000000" pitchFamily="2" charset="0"/>
              <a:ea typeface="Calibri" charset="0"/>
              <a:cs typeface="Calibri" charset="0"/>
            </a:endParaRPr>
          </a:p>
          <a:p>
            <a:pPr marL="800100" lvl="2" indent="-342900">
              <a:buFont typeface="Arial" panose="020B0604020202020204" pitchFamily="34" charset="0"/>
              <a:buChar char="•"/>
              <a:defRPr/>
            </a:pPr>
            <a:endParaRPr lang="en-GB" sz="2200" dirty="0">
              <a:latin typeface="Nunito Sans" panose="00000500000000000000" pitchFamily="2" charset="0"/>
              <a:ea typeface="Calibri" charset="0"/>
              <a:cs typeface="Calibri" charset="0"/>
            </a:endParaRPr>
          </a:p>
          <a:p>
            <a:pPr marL="800100" lvl="2" indent="-342900">
              <a:buFont typeface="Arial" panose="020B0604020202020204" pitchFamily="34" charset="0"/>
              <a:buChar char="•"/>
              <a:defRPr/>
            </a:pPr>
            <a:endParaRPr lang="en-GB" sz="2200" dirty="0">
              <a:latin typeface="Nunito Sans" panose="00000500000000000000" pitchFamily="2" charset="0"/>
              <a:ea typeface="Calibri" charset="0"/>
              <a:cs typeface="Calibri" charset="0"/>
            </a:endParaRPr>
          </a:p>
        </p:txBody>
      </p:sp>
    </p:spTree>
    <p:extLst>
      <p:ext uri="{BB962C8B-B14F-4D97-AF65-F5344CB8AC3E}">
        <p14:creationId xmlns:p14="http://schemas.microsoft.com/office/powerpoint/2010/main" val="3354996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8153400" y="4392424"/>
            <a:ext cx="8658758" cy="1502152"/>
            <a:chOff x="0" y="-1730955"/>
            <a:chExt cx="15426471" cy="2002870"/>
          </a:xfrm>
        </p:grpSpPr>
        <p:sp>
          <p:nvSpPr>
            <p:cNvPr id="3" name="TextBox 3"/>
            <p:cNvSpPr txBox="1"/>
            <p:nvPr/>
          </p:nvSpPr>
          <p:spPr>
            <a:xfrm>
              <a:off x="0" y="-918155"/>
              <a:ext cx="15426471" cy="1190070"/>
            </a:xfrm>
            <a:prstGeom prst="rect">
              <a:avLst/>
            </a:prstGeom>
          </p:spPr>
          <p:txBody>
            <a:bodyPr wrap="square" lIns="0" tIns="0" rIns="0" bIns="0" rtlCol="0" anchor="t">
              <a:spAutoFit/>
            </a:bodyPr>
            <a:lstStyle/>
            <a:p>
              <a:pPr>
                <a:lnSpc>
                  <a:spcPts val="3629"/>
                </a:lnSpc>
              </a:pPr>
              <a:r>
                <a:rPr lang="en-US" sz="4400" spc="109" dirty="0">
                  <a:solidFill>
                    <a:srgbClr val="F7F9F8"/>
                  </a:solidFill>
                  <a:latin typeface="Nunito Sans Regular"/>
                </a:rPr>
                <a:t>END</a:t>
              </a:r>
              <a:endParaRPr lang="en-US" sz="4000" b="1" i="1" spc="109" dirty="0">
                <a:solidFill>
                  <a:srgbClr val="F7F9F8"/>
                </a:solidFill>
                <a:latin typeface="Nunito Sans Regular"/>
              </a:endParaRPr>
            </a:p>
            <a:p>
              <a:pPr>
                <a:lnSpc>
                  <a:spcPts val="3629"/>
                </a:lnSpc>
              </a:pPr>
              <a:endParaRPr lang="en-US" sz="2200" spc="109" dirty="0">
                <a:solidFill>
                  <a:srgbClr val="F7F9F8"/>
                </a:solidFill>
                <a:latin typeface="Nunito Sans Regular"/>
              </a:endParaRPr>
            </a:p>
          </p:txBody>
        </p:sp>
        <p:sp>
          <p:nvSpPr>
            <p:cNvPr id="4" name="AutoShape 4"/>
            <p:cNvSpPr/>
            <p:nvPr/>
          </p:nvSpPr>
          <p:spPr>
            <a:xfrm>
              <a:off x="0" y="-1730955"/>
              <a:ext cx="1496824" cy="166924"/>
            </a:xfrm>
            <a:prstGeom prst="rect">
              <a:avLst/>
            </a:prstGeom>
            <a:solidFill>
              <a:srgbClr val="1EB8DA"/>
            </a:solidFill>
          </p:spPr>
        </p:sp>
      </p:grpSp>
      <p:pic>
        <p:nvPicPr>
          <p:cNvPr id="5" name="Picture 4">
            <a:extLst>
              <a:ext uri="{FF2B5EF4-FFF2-40B4-BE49-F238E27FC236}">
                <a16:creationId xmlns:a16="http://schemas.microsoft.com/office/drawing/2014/main" id="{55796E4B-7BC9-4507-9AD6-710D0689BE82}"/>
              </a:ext>
            </a:extLst>
          </p:cNvPr>
          <p:cNvPicPr>
            <a:picLocks noChangeAspect="1"/>
          </p:cNvPicPr>
          <p:nvPr/>
        </p:nvPicPr>
        <p:blipFill>
          <a:blip r:embed="rId3"/>
          <a:srcRect/>
          <a:stretch>
            <a:fillRect/>
          </a:stretch>
        </p:blipFill>
        <p:spPr>
          <a:xfrm>
            <a:off x="12954000" y="342900"/>
            <a:ext cx="4784800" cy="1125189"/>
          </a:xfrm>
          <a:prstGeom prst="rect">
            <a:avLst/>
          </a:prstGeom>
        </p:spPr>
      </p:pic>
    </p:spTree>
    <p:extLst>
      <p:ext uri="{BB962C8B-B14F-4D97-AF65-F5344CB8AC3E}">
        <p14:creationId xmlns:p14="http://schemas.microsoft.com/office/powerpoint/2010/main" val="21553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92EFD47EB8B54F919412EA9667A2E0" ma:contentTypeVersion="4" ma:contentTypeDescription="Create a new document." ma:contentTypeScope="" ma:versionID="00c544435c9ca3bd169b5cf67591afbf">
  <xsd:schema xmlns:xsd="http://www.w3.org/2001/XMLSchema" xmlns:xs="http://www.w3.org/2001/XMLSchema" xmlns:p="http://schemas.microsoft.com/office/2006/metadata/properties" xmlns:ns2="1d5e7476-5ae7-4f5e-b0fd-d70de806b509" targetNamespace="http://schemas.microsoft.com/office/2006/metadata/properties" ma:root="true" ma:fieldsID="2561c5232255947f815276b822296067" ns2:_="">
    <xsd:import namespace="1d5e7476-5ae7-4f5e-b0fd-d70de806b50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5e7476-5ae7-4f5e-b0fd-d70de806b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266B9D1-9884-4979-B7B1-060E7683E7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5e7476-5ae7-4f5e-b0fd-d70de806b5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DF1EDD-40F5-4CC9-BF76-AC6CA2471241}">
  <ds:schemaRefs>
    <ds:schemaRef ds:uri="http://schemas.microsoft.com/sharepoint/v3/contenttype/forms"/>
  </ds:schemaRefs>
</ds:datastoreItem>
</file>

<file path=customXml/itemProps3.xml><?xml version="1.0" encoding="utf-8"?>
<ds:datastoreItem xmlns:ds="http://schemas.openxmlformats.org/officeDocument/2006/customXml" ds:itemID="{AB963D51-762B-4F52-8CE3-2AD1C91521CD}">
  <ds:schemaRefs>
    <ds:schemaRef ds:uri="http://schemas.microsoft.com/office/2006/documentManagement/types"/>
    <ds:schemaRef ds:uri="1d5e7476-5ae7-4f5e-b0fd-d70de806b509"/>
    <ds:schemaRef ds:uri="http://www.w3.org/XML/1998/namespace"/>
    <ds:schemaRef ds:uri="http://schemas.openxmlformats.org/package/2006/metadata/core-properties"/>
    <ds:schemaRef ds:uri="http://purl.org/dc/elements/1.1/"/>
    <ds:schemaRef ds:uri="http://purl.org/dc/dcmitype/"/>
    <ds:schemaRef ds:uri="http://purl.org/dc/term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8365</TotalTime>
  <Words>686</Words>
  <Application>Microsoft Office PowerPoint</Application>
  <PresentationFormat>Custom</PresentationFormat>
  <Paragraphs>86</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Nunito Sans</vt:lpstr>
      <vt:lpstr>Nunito Sans Regular</vt:lpstr>
      <vt:lpstr>Arial</vt:lpstr>
      <vt:lpstr>Tahoma</vt:lpstr>
      <vt:lpstr>Oswald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victoria williams</dc:creator>
  <cp:lastModifiedBy>David Watson</cp:lastModifiedBy>
  <cp:revision>148</cp:revision>
  <dcterms:created xsi:type="dcterms:W3CDTF">2006-08-16T00:00:00Z</dcterms:created>
  <dcterms:modified xsi:type="dcterms:W3CDTF">2020-05-15T10:53:36Z</dcterms:modified>
  <dc:identifier>DADwy7zpwqI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0x0101002392EFD47EB8B54F919412EA9667A2E0</vt:lpwstr>
  </property>
</Properties>
</file>