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9" r:id="rId7"/>
    <p:sldId id="270" r:id="rId8"/>
    <p:sldId id="271" r:id="rId9"/>
    <p:sldId id="26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127"/>
    <a:srgbClr val="31D4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BCC9EC-8BC1-4CDD-B8EE-D2512189ABC6}" v="2" dt="2021-05-17T15:22:19.8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4" autoAdjust="0"/>
    <p:restoredTop sz="92247" autoAdjust="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son Murray" userId="S::jason.murray@funds-axis.com::3b5dbc7b-7cf0-4536-9edc-6786fb9b04b5" providerId="AD" clId="Web-{ED0CCB34-9C67-A1C4-A049-B58D71C405D4}"/>
    <pc:docChg chg="modSld">
      <pc:chgData name="Jason Murray" userId="S::jason.murray@funds-axis.com::3b5dbc7b-7cf0-4536-9edc-6786fb9b04b5" providerId="AD" clId="Web-{ED0CCB34-9C67-A1C4-A049-B58D71C405D4}" dt="2020-10-22T15:12:58.858" v="2" actId="20577"/>
      <pc:docMkLst>
        <pc:docMk/>
      </pc:docMkLst>
      <pc:sldChg chg="modSp">
        <pc:chgData name="Jason Murray" userId="S::jason.murray@funds-axis.com::3b5dbc7b-7cf0-4536-9edc-6786fb9b04b5" providerId="AD" clId="Web-{ED0CCB34-9C67-A1C4-A049-B58D71C405D4}" dt="2020-10-22T15:12:57.889" v="0" actId="20577"/>
        <pc:sldMkLst>
          <pc:docMk/>
          <pc:sldMk cId="3378747604" sldId="271"/>
        </pc:sldMkLst>
        <pc:spChg chg="mod">
          <ac:chgData name="Jason Murray" userId="S::jason.murray@funds-axis.com::3b5dbc7b-7cf0-4536-9edc-6786fb9b04b5" providerId="AD" clId="Web-{ED0CCB34-9C67-A1C4-A049-B58D71C405D4}" dt="2020-10-22T15:12:57.889" v="0" actId="20577"/>
          <ac:spMkLst>
            <pc:docMk/>
            <pc:sldMk cId="3378747604" sldId="271"/>
            <ac:spMk id="5" creationId="{301E72DB-7808-4768-9969-2A9B565D08B0}"/>
          </ac:spMkLst>
        </pc:spChg>
      </pc:sldChg>
    </pc:docChg>
  </pc:docChgLst>
  <pc:docChgLst>
    <pc:chgData name="Rosie McKerr" userId="84563696-7ce9-496d-a79d-236896a89af9" providerId="ADAL" clId="{B1BCC9EC-8BC1-4CDD-B8EE-D2512189ABC6}"/>
    <pc:docChg chg="custSel modSld">
      <pc:chgData name="Rosie McKerr" userId="84563696-7ce9-496d-a79d-236896a89af9" providerId="ADAL" clId="{B1BCC9EC-8BC1-4CDD-B8EE-D2512189ABC6}" dt="2021-05-26T07:18:09.078" v="17" actId="478"/>
      <pc:docMkLst>
        <pc:docMk/>
      </pc:docMkLst>
      <pc:sldChg chg="delSp modSp mod">
        <pc:chgData name="Rosie McKerr" userId="84563696-7ce9-496d-a79d-236896a89af9" providerId="ADAL" clId="{B1BCC9EC-8BC1-4CDD-B8EE-D2512189ABC6}" dt="2021-05-26T07:18:09.078" v="17" actId="478"/>
        <pc:sldMkLst>
          <pc:docMk/>
          <pc:sldMk cId="2028802919" sldId="257"/>
        </pc:sldMkLst>
        <pc:spChg chg="del">
          <ac:chgData name="Rosie McKerr" userId="84563696-7ce9-496d-a79d-236896a89af9" providerId="ADAL" clId="{B1BCC9EC-8BC1-4CDD-B8EE-D2512189ABC6}" dt="2021-05-26T07:18:08.135" v="16" actId="478"/>
          <ac:spMkLst>
            <pc:docMk/>
            <pc:sldMk cId="2028802919" sldId="257"/>
            <ac:spMk id="2" creationId="{9E4156D5-1008-49A9-8E25-B2DEFFECC379}"/>
          </ac:spMkLst>
        </pc:spChg>
        <pc:spChg chg="del">
          <ac:chgData name="Rosie McKerr" userId="84563696-7ce9-496d-a79d-236896a89af9" providerId="ADAL" clId="{B1BCC9EC-8BC1-4CDD-B8EE-D2512189ABC6}" dt="2021-05-26T07:18:09.078" v="17" actId="478"/>
          <ac:spMkLst>
            <pc:docMk/>
            <pc:sldMk cId="2028802919" sldId="257"/>
            <ac:spMk id="3" creationId="{712AC3E6-C95A-4E08-9D70-956741AFBA4C}"/>
          </ac:spMkLst>
        </pc:spChg>
        <pc:spChg chg="del">
          <ac:chgData name="Rosie McKerr" userId="84563696-7ce9-496d-a79d-236896a89af9" providerId="ADAL" clId="{B1BCC9EC-8BC1-4CDD-B8EE-D2512189ABC6}" dt="2021-05-17T15:22:10.105" v="2" actId="21"/>
          <ac:spMkLst>
            <pc:docMk/>
            <pc:sldMk cId="2028802919" sldId="257"/>
            <ac:spMk id="5" creationId="{B0A65CAF-369E-42F1-8735-50684B6EF0BD}"/>
          </ac:spMkLst>
        </pc:spChg>
        <pc:spChg chg="mod">
          <ac:chgData name="Rosie McKerr" userId="84563696-7ce9-496d-a79d-236896a89af9" providerId="ADAL" clId="{B1BCC9EC-8BC1-4CDD-B8EE-D2512189ABC6}" dt="2021-05-17T15:23:17.645" v="14" actId="20577"/>
          <ac:spMkLst>
            <pc:docMk/>
            <pc:sldMk cId="2028802919" sldId="257"/>
            <ac:spMk id="8" creationId="{EED82F1B-FCD6-41A3-9D56-472F9193B965}"/>
          </ac:spMkLst>
        </pc:spChg>
        <pc:spChg chg="del">
          <ac:chgData name="Rosie McKerr" userId="84563696-7ce9-496d-a79d-236896a89af9" providerId="ADAL" clId="{B1BCC9EC-8BC1-4CDD-B8EE-D2512189ABC6}" dt="2021-05-17T15:22:18.215" v="5" actId="21"/>
          <ac:spMkLst>
            <pc:docMk/>
            <pc:sldMk cId="2028802919" sldId="257"/>
            <ac:spMk id="11" creationId="{3EF38329-DAF3-4F79-8F64-E03078283788}"/>
          </ac:spMkLst>
        </pc:spChg>
      </pc:sldChg>
      <pc:sldChg chg="addSp modSp mod">
        <pc:chgData name="Rosie McKerr" userId="84563696-7ce9-496d-a79d-236896a89af9" providerId="ADAL" clId="{B1BCC9EC-8BC1-4CDD-B8EE-D2512189ABC6}" dt="2021-05-17T18:49:48.476" v="15" actId="20577"/>
        <pc:sldMkLst>
          <pc:docMk/>
          <pc:sldMk cId="2604996182" sldId="269"/>
        </pc:sldMkLst>
        <pc:spChg chg="add mod">
          <ac:chgData name="Rosie McKerr" userId="84563696-7ce9-496d-a79d-236896a89af9" providerId="ADAL" clId="{B1BCC9EC-8BC1-4CDD-B8EE-D2512189ABC6}" dt="2021-05-17T18:49:48.476" v="15" actId="20577"/>
          <ac:spMkLst>
            <pc:docMk/>
            <pc:sldMk cId="2604996182" sldId="269"/>
            <ac:spMk id="6" creationId="{18714EFF-F915-45B6-B871-C80B2E458F84}"/>
          </ac:spMkLst>
        </pc:spChg>
        <pc:spChg chg="mod">
          <ac:chgData name="Rosie McKerr" userId="84563696-7ce9-496d-a79d-236896a89af9" providerId="ADAL" clId="{B1BCC9EC-8BC1-4CDD-B8EE-D2512189ABC6}" dt="2021-05-17T15:22:02.882" v="0" actId="1076"/>
          <ac:spMkLst>
            <pc:docMk/>
            <pc:sldMk cId="2604996182" sldId="269"/>
            <ac:spMk id="7" creationId="{D9A2C0B1-5F58-4B52-96AF-FD49066D348F}"/>
          </ac:spMkLst>
        </pc:spChg>
        <pc:spChg chg="mod">
          <ac:chgData name="Rosie McKerr" userId="84563696-7ce9-496d-a79d-236896a89af9" providerId="ADAL" clId="{B1BCC9EC-8BC1-4CDD-B8EE-D2512189ABC6}" dt="2021-05-17T15:22:05.060" v="1" actId="1076"/>
          <ac:spMkLst>
            <pc:docMk/>
            <pc:sldMk cId="2604996182" sldId="269"/>
            <ac:spMk id="8" creationId="{EED82F1B-FCD6-41A3-9D56-472F9193B965}"/>
          </ac:spMkLst>
        </pc:spChg>
        <pc:spChg chg="add mod">
          <ac:chgData name="Rosie McKerr" userId="84563696-7ce9-496d-a79d-236896a89af9" providerId="ADAL" clId="{B1BCC9EC-8BC1-4CDD-B8EE-D2512189ABC6}" dt="2021-05-17T15:22:24.713" v="7" actId="1076"/>
          <ac:spMkLst>
            <pc:docMk/>
            <pc:sldMk cId="2604996182" sldId="269"/>
            <ac:spMk id="9" creationId="{151D6CC3-EAFB-4430-B8DB-395E32F7678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99E19-8ADF-41E9-8BAB-095F2C927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3F38DC-CB73-414B-9EE0-70D323F66F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FBC58-8857-4849-9A7F-C15624824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EF3901-A3CC-4C78-9F73-EF7E20873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668446-7F19-4AA3-820C-C5DD58E3A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053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CEF5E-B3E3-4F51-8B95-4F4791F04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6DCCD-13D4-4C39-AEAB-D6DD97DD3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24E561-B2A6-45D5-92F4-29475C081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DFFA31-2A1F-4E4E-9793-F32B0110C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EE9879-DBFF-46A9-B493-335D83990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992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48C7D-DA80-4FAF-95D0-6EA908CD6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DDD95-2F37-4E6F-8456-16FFF1C5F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19C27-9F94-4D2F-91A0-3021A7337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9A014-E412-4BC5-905C-013466CE1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5B33E5-060E-4A2F-910F-E67578CE1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914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1DA03-F358-47D4-8066-E04AB7704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E505A-C6D6-49CF-A44C-1DC22CD2B4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B73BE1-D3A0-424B-99F5-BD2ED692F9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52B413-E23A-4194-93E1-570B17DE5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E78E70-C24B-4EEE-97FC-BFEE2884D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5A18F7-5E3D-456E-929E-5D4E9B99B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618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790AD-FAB3-4E35-A56A-6575495AD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A88CC8-1226-4689-94B1-8CD4A2AA9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EAC02-C8A4-426D-99EA-E76AE3451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1E1D60-A793-418C-AC0A-7056C0CDD5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523854-8D24-4662-B1F8-14886C300C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5B588C-3C51-4F39-947E-4C796FC2C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0F4F52-BDDB-4031-885C-931C2744A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2B20A7-B44B-4C99-9C57-6159CBAD4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638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269F6-D14E-4012-AAE4-4F19083F5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5F0E95-5598-4748-BB6E-726DD1B2C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3FACC1-43DA-4038-ABC5-9E23ED3A7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B4D6B3-F4DB-4668-9306-4A0EB4B60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96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14E0AB-5DBD-48F0-8E7F-64CBE5FE7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8E790B-E698-445F-B0FC-4EDAB7D91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1889E8-DBD6-45FF-B983-2EF63E53E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43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5D81F-400C-40FB-AD9C-BDA6C0C83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A844B-A7D8-4AE5-8A23-898C731AF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78FFF9-C63C-4503-8FC5-21CD7B5C62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561DAB-39C6-4232-B936-BC1C53BC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8EFBE-72C4-46F5-9EE1-4CABB00F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155E76-C778-4064-9964-2469B5FD0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174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E1417-7479-4D8C-BDE4-F3AE320DE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245F82-EF0B-4C3B-9E1F-D3930AA789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EEBA13-6CBE-431B-A509-BFEADFB685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7165D1-535C-4321-B7FA-AA2395C61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0356E-9514-4651-8B29-BA64CC20D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6470C2-855A-40E9-9E04-CBE252714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3847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8F800-BA98-4D93-A76B-F622420FA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5586B4-A57F-4E96-AB9D-5DCA1DEDBA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BB1120-AA20-4B98-9C3D-C24919854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52907-6784-4FE0-A3DE-B690CD481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198C3-CA2C-4481-AAFF-075525325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0778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0975ED-0129-4E97-BA46-F122417A0C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BE9BC7-2165-49B5-880D-BF9AA9282F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94C21-FE3E-48A1-928F-4C1E284FF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209326-546E-4BB3-B68B-47105C9BB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9EF8D0-E1F0-4E2A-827E-FCD5AA858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184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EC3A6D-DECE-4D68-BD4F-DDFAE0B64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4E60F4-AA16-496A-813C-39C2273B99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6B540-F1E0-4082-BC0B-B34C35E059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92720-3DBB-4BCC-B8E4-672F946348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A0E61-3E54-4B23-9215-8E62CC63C1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0024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F2E8947-BFAE-483D-87DA-F7B7186B7D7E}"/>
              </a:ext>
            </a:extLst>
          </p:cNvPr>
          <p:cNvSpPr txBox="1"/>
          <p:nvPr/>
        </p:nvSpPr>
        <p:spPr>
          <a:xfrm>
            <a:off x="570111" y="2767280"/>
            <a:ext cx="76856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31D4CF"/>
                </a:solidFill>
                <a:latin typeface="Nunito Sans" panose="00000500000000000000" pitchFamily="2" charset="0"/>
              </a:rPr>
              <a:t>UCITS05 –</a:t>
            </a:r>
            <a:r>
              <a:rPr lang="en-US" sz="4000" dirty="0">
                <a:solidFill>
                  <a:schemeClr val="bg1"/>
                </a:solidFill>
                <a:latin typeface="Nunito Sans" panose="00000500000000000000" pitchFamily="2" charset="0"/>
              </a:rPr>
              <a:t> Deposits must have a maturity of less than 12 months</a:t>
            </a:r>
          </a:p>
        </p:txBody>
      </p:sp>
    </p:spTree>
    <p:extLst>
      <p:ext uri="{BB962C8B-B14F-4D97-AF65-F5344CB8AC3E}">
        <p14:creationId xmlns:p14="http://schemas.microsoft.com/office/powerpoint/2010/main" val="3012109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A2C0B1-5F58-4B52-96AF-FD49066D348F}"/>
              </a:ext>
            </a:extLst>
          </p:cNvPr>
          <p:cNvSpPr txBox="1"/>
          <p:nvPr/>
        </p:nvSpPr>
        <p:spPr>
          <a:xfrm>
            <a:off x="449179" y="1033414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What does the rule monitor?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82F1B-FCD6-41A3-9D56-472F9193B965}"/>
              </a:ext>
            </a:extLst>
          </p:cNvPr>
          <p:cNvSpPr txBox="1"/>
          <p:nvPr/>
        </p:nvSpPr>
        <p:spPr>
          <a:xfrm>
            <a:off x="449178" y="1495079"/>
            <a:ext cx="73352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UCITS05 monitors </a:t>
            </a:r>
            <a:r>
              <a:rPr lang="en-US" sz="1800" b="1" dirty="0">
                <a:latin typeface="Nunito Sans" panose="00000500000000000000" pitchFamily="2" charset="0"/>
                <a:ea typeface="Calibri" charset="0"/>
                <a:cs typeface="Calibri" charset="0"/>
              </a:rPr>
              <a:t>COLL 5.2.26 R (3) 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and evaluates the maturity of cash and deposits instruments. It breaches if the maturity is more than 365 days.</a:t>
            </a:r>
          </a:p>
        </p:txBody>
      </p:sp>
    </p:spTree>
    <p:extLst>
      <p:ext uri="{BB962C8B-B14F-4D97-AF65-F5344CB8AC3E}">
        <p14:creationId xmlns:p14="http://schemas.microsoft.com/office/powerpoint/2010/main" val="2028802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A2C0B1-5F58-4B52-96AF-FD49066D348F}"/>
              </a:ext>
            </a:extLst>
          </p:cNvPr>
          <p:cNvSpPr txBox="1"/>
          <p:nvPr/>
        </p:nvSpPr>
        <p:spPr>
          <a:xfrm>
            <a:off x="449179" y="707406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What fields does this rule monitor?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82F1B-FCD6-41A3-9D56-472F9193B965}"/>
              </a:ext>
            </a:extLst>
          </p:cNvPr>
          <p:cNvSpPr txBox="1"/>
          <p:nvPr/>
        </p:nvSpPr>
        <p:spPr>
          <a:xfrm>
            <a:off x="449176" y="1243257"/>
            <a:ext cx="73352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This rule looks primarily at 2 fields that can be found in the Debt Master on </a:t>
            </a:r>
            <a:r>
              <a:rPr lang="en-US" sz="1800" dirty="0" err="1">
                <a:latin typeface="Nunito Sans" panose="00000500000000000000" pitchFamily="2" charset="0"/>
                <a:ea typeface="Calibri" charset="0"/>
                <a:cs typeface="Calibri" charset="0"/>
              </a:rPr>
              <a:t>FundWare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:</a:t>
            </a:r>
          </a:p>
          <a:p>
            <a:pPr marL="342900" lvl="1" indent="-342900">
              <a:buFont typeface="+mj-lt"/>
              <a:buAutoNum type="arabicPeriod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Maturity Date</a:t>
            </a:r>
          </a:p>
          <a:p>
            <a:pPr marL="342900" lvl="1" indent="-342900">
              <a:buFont typeface="+mj-lt"/>
              <a:buAutoNum type="arabicPeriod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Repayable on Demand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4156D5-1008-49A9-8E25-B2DEFFECC379}"/>
              </a:ext>
            </a:extLst>
          </p:cNvPr>
          <p:cNvSpPr txBox="1"/>
          <p:nvPr/>
        </p:nvSpPr>
        <p:spPr>
          <a:xfrm>
            <a:off x="449178" y="3718102"/>
            <a:ext cx="9176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Why might this rule be flagging as a breach?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2AC3E6-C95A-4E08-9D70-956741AFBA4C}"/>
              </a:ext>
            </a:extLst>
          </p:cNvPr>
          <p:cNvSpPr txBox="1"/>
          <p:nvPr/>
        </p:nvSpPr>
        <p:spPr>
          <a:xfrm>
            <a:off x="449176" y="4199216"/>
            <a:ext cx="79981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dirty="0">
                <a:latin typeface="Nunito Sans" panose="00000500000000000000" pitchFamily="2" charset="0"/>
                <a:ea typeface="Calibri" charset="0"/>
                <a:cs typeface="Calibri" charset="0"/>
              </a:rPr>
              <a:t>This breach could be occurring as the result of an absent or incorrect maturity date.</a:t>
            </a:r>
          </a:p>
          <a:p>
            <a:pPr marL="0" lvl="1">
              <a:defRPr/>
            </a:pPr>
            <a:endParaRPr lang="en-US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dirty="0">
                <a:latin typeface="Nunito Sans" panose="00000500000000000000" pitchFamily="2" charset="0"/>
                <a:ea typeface="Calibri" charset="0"/>
                <a:cs typeface="Calibri" charset="0"/>
              </a:rPr>
              <a:t>Additionally, if the deposit is repayable on demand but not reflected as this on the system then it could cause a breach to flag.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714EFF-F915-45B6-B871-C80B2E458F84}"/>
              </a:ext>
            </a:extLst>
          </p:cNvPr>
          <p:cNvSpPr txBox="1"/>
          <p:nvPr/>
        </p:nvSpPr>
        <p:spPr>
          <a:xfrm>
            <a:off x="449176" y="2693868"/>
            <a:ext cx="6029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What </a:t>
            </a:r>
            <a:r>
              <a:rPr lang="en-US" sz="2400">
                <a:solidFill>
                  <a:srgbClr val="31D4CF"/>
                </a:solidFill>
                <a:latin typeface="Nunito Sans" panose="00000500000000000000" pitchFamily="2" charset="0"/>
              </a:rPr>
              <a:t>asset </a:t>
            </a:r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type groups does it monitor?</a:t>
            </a:r>
            <a:endParaRPr lang="en-GB" sz="2400" dirty="0">
              <a:solidFill>
                <a:srgbClr val="31D4CF"/>
              </a:solidFill>
              <a:latin typeface="Nunito Sans" panose="000005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1D6CC3-EAFB-4430-B8DB-395E32F76789}"/>
              </a:ext>
            </a:extLst>
          </p:cNvPr>
          <p:cNvSpPr txBox="1"/>
          <p:nvPr/>
        </p:nvSpPr>
        <p:spPr>
          <a:xfrm>
            <a:off x="449176" y="3174982"/>
            <a:ext cx="7335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This rule is applied to deposits.</a:t>
            </a:r>
          </a:p>
        </p:txBody>
      </p:sp>
    </p:spTree>
    <p:extLst>
      <p:ext uri="{BB962C8B-B14F-4D97-AF65-F5344CB8AC3E}">
        <p14:creationId xmlns:p14="http://schemas.microsoft.com/office/powerpoint/2010/main" val="2604996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A2C0B1-5F58-4B52-96AF-FD49066D348F}"/>
              </a:ext>
            </a:extLst>
          </p:cNvPr>
          <p:cNvSpPr txBox="1"/>
          <p:nvPr/>
        </p:nvSpPr>
        <p:spPr>
          <a:xfrm>
            <a:off x="449179" y="753293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How can I clear this breach?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82F1B-FCD6-41A3-9D56-472F9193B965}"/>
              </a:ext>
            </a:extLst>
          </p:cNvPr>
          <p:cNvSpPr txBox="1"/>
          <p:nvPr/>
        </p:nvSpPr>
        <p:spPr>
          <a:xfrm>
            <a:off x="449177" y="1214958"/>
            <a:ext cx="5429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Find the security in the Debt Master on </a:t>
            </a:r>
            <a:r>
              <a:rPr lang="en-US" sz="1800" dirty="0" err="1">
                <a:latin typeface="Nunito Sans" panose="00000500000000000000" pitchFamily="2" charset="0"/>
                <a:ea typeface="Calibri" charset="0"/>
                <a:cs typeface="Calibri" charset="0"/>
              </a:rPr>
              <a:t>FundWare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BABCB1-3E10-40D6-B889-86F5F308841C}"/>
              </a:ext>
            </a:extLst>
          </p:cNvPr>
          <p:cNvSpPr txBox="1"/>
          <p:nvPr/>
        </p:nvSpPr>
        <p:spPr>
          <a:xfrm>
            <a:off x="449177" y="2780720"/>
            <a:ext cx="542911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Amend the Maturity Date using the calendar icon if the date appearing is not correct.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If the Maturity Date is correct but the deposit is repayable on demand then the “Repayable on Demand” field can be updated to be ‘Yes’.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B68EEF-0C0F-4123-AFFD-85CB33B1D9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1518" y="791761"/>
            <a:ext cx="4660777" cy="15556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AA00F27-B7A9-4B4F-AE1D-9965DA016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1518" y="2613638"/>
            <a:ext cx="4685351" cy="13777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53B9D05-2728-4B1F-831D-74B9762412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1518" y="4257636"/>
            <a:ext cx="4685351" cy="20571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02579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EF4FEDF-230D-4F97-AE54-045D0AB5BB0F}"/>
              </a:ext>
            </a:extLst>
          </p:cNvPr>
          <p:cNvSpPr txBox="1"/>
          <p:nvPr/>
        </p:nvSpPr>
        <p:spPr>
          <a:xfrm>
            <a:off x="449179" y="2217781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How can I view this in a report?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1E72DB-7808-4768-9969-2A9B565D08B0}"/>
              </a:ext>
            </a:extLst>
          </p:cNvPr>
          <p:cNvSpPr txBox="1"/>
          <p:nvPr/>
        </p:nvSpPr>
        <p:spPr>
          <a:xfrm>
            <a:off x="449178" y="2679446"/>
            <a:ext cx="7335254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/>
                <a:ea typeface="Calibri" charset="0"/>
                <a:cs typeface="Calibri"/>
              </a:rPr>
              <a:t>On </a:t>
            </a:r>
            <a:r>
              <a:rPr lang="en-US" sz="1800" dirty="0" err="1">
                <a:latin typeface="Nunito Sans"/>
                <a:ea typeface="Calibri" charset="0"/>
                <a:cs typeface="Calibri"/>
              </a:rPr>
              <a:t>FundWare</a:t>
            </a:r>
            <a:r>
              <a:rPr lang="en-US" sz="1800" dirty="0">
                <a:latin typeface="Nunito Sans"/>
                <a:ea typeface="Calibri" charset="0"/>
                <a:cs typeface="Calibri"/>
              </a:rPr>
              <a:t>, you can go to </a:t>
            </a:r>
            <a:r>
              <a:rPr lang="en-US" sz="1800" b="1" dirty="0">
                <a:latin typeface="Nunito Sans"/>
                <a:ea typeface="Calibri" charset="0"/>
                <a:cs typeface="Calibri"/>
              </a:rPr>
              <a:t>Reporting -&gt; Holding Reports - &gt; Holding Report</a:t>
            </a:r>
            <a:r>
              <a:rPr lang="en-US" sz="1800" dirty="0">
                <a:latin typeface="Nunito Sans"/>
                <a:ea typeface="Calibri" charset="0"/>
                <a:cs typeface="Calibri"/>
              </a:rPr>
              <a:t> and select one of a wide range of reports (e.g. Holding Export Report) to extract.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You may wish to include the following columns:</a:t>
            </a:r>
          </a:p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Rule Custom </a:t>
            </a:r>
            <a:r>
              <a:rPr lang="en-US" sz="1800" dirty="0" err="1">
                <a:latin typeface="Nunito Sans" panose="00000500000000000000" pitchFamily="2" charset="0"/>
                <a:ea typeface="Calibri" charset="0"/>
                <a:cs typeface="Calibri" charset="0"/>
              </a:rPr>
              <a:t>Attribute.Repayable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 On Demand</a:t>
            </a:r>
          </a:p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Days to Maturity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747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559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0CC66740-D5A8-4BFC-B2BA-C20E2DD49A8B}" vid="{1B7FFCF4-088D-4A33-8428-D27B2D62C08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6250F375667C46A87736AADEF8BC40" ma:contentTypeVersion="11" ma:contentTypeDescription="Create a new document." ma:contentTypeScope="" ma:versionID="b00c2f9982faec03c9fbee76d8d84b66">
  <xsd:schema xmlns:xsd="http://www.w3.org/2001/XMLSchema" xmlns:xs="http://www.w3.org/2001/XMLSchema" xmlns:p="http://schemas.microsoft.com/office/2006/metadata/properties" xmlns:ns2="89f12534-e8b5-4d10-b845-f47e4ca09c9b" xmlns:ns3="4bf76ef2-d5d7-4dbd-9bef-450e13b45512" targetNamespace="http://schemas.microsoft.com/office/2006/metadata/properties" ma:root="true" ma:fieldsID="53cefc5c4ebc35034f334885a6126ca0" ns2:_="" ns3:_="">
    <xsd:import namespace="89f12534-e8b5-4d10-b845-f47e4ca09c9b"/>
    <xsd:import namespace="4bf76ef2-d5d7-4dbd-9bef-450e13b455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f12534-e8b5-4d10-b845-f47e4ca09c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f76ef2-d5d7-4dbd-9bef-450e13b4551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2EB6D7A-C500-4D75-809F-4CC1FD0BF48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E8AB2CEB-4241-49B0-B687-32D1AB324EF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79F8068-A46C-40A1-AD57-AF676865F5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f12534-e8b5-4d10-b845-f47e4ca09c9b"/>
    <ds:schemaRef ds:uri="4bf76ef2-d5d7-4dbd-9bef-450e13b4551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0</TotalTime>
  <Words>270</Words>
  <Application>Microsoft Office PowerPoint</Application>
  <PresentationFormat>Widescreen</PresentationFormat>
  <Paragraphs>27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Nunito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Watson</dc:creator>
  <cp:lastModifiedBy>Rosie McKerr</cp:lastModifiedBy>
  <cp:revision>35</cp:revision>
  <dcterms:created xsi:type="dcterms:W3CDTF">2020-08-26T09:52:40Z</dcterms:created>
  <dcterms:modified xsi:type="dcterms:W3CDTF">2021-05-26T07:18:10Z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0x010100FC6250F375667C46A87736AADEF8BC40</vt:lpwstr>
  </property>
</Properties>
</file>