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69" r:id="rId7"/>
    <p:sldId id="270" r:id="rId8"/>
    <p:sldId id="271" r:id="rId9"/>
    <p:sldId id="260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2127"/>
    <a:srgbClr val="31D4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40ECE28-3CBB-4270-B557-99F7DBFAD7DB}" v="2" dt="2021-05-17T15:25:13.15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4" autoAdjust="0"/>
    <p:restoredTop sz="92247" autoAdjust="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sie McKerr" userId="84563696-7ce9-496d-a79d-236896a89af9" providerId="ADAL" clId="{140ECE28-3CBB-4270-B557-99F7DBFAD7DB}"/>
    <pc:docChg chg="custSel modSld">
      <pc:chgData name="Rosie McKerr" userId="84563696-7ce9-496d-a79d-236896a89af9" providerId="ADAL" clId="{140ECE28-3CBB-4270-B557-99F7DBFAD7DB}" dt="2021-05-26T07:18:24.910" v="14" actId="478"/>
      <pc:docMkLst>
        <pc:docMk/>
      </pc:docMkLst>
      <pc:sldChg chg="delSp mod">
        <pc:chgData name="Rosie McKerr" userId="84563696-7ce9-496d-a79d-236896a89af9" providerId="ADAL" clId="{140ECE28-3CBB-4270-B557-99F7DBFAD7DB}" dt="2021-05-26T07:18:24.910" v="14" actId="478"/>
        <pc:sldMkLst>
          <pc:docMk/>
          <pc:sldMk cId="2028802919" sldId="257"/>
        </pc:sldMkLst>
        <pc:spChg chg="del">
          <ac:chgData name="Rosie McKerr" userId="84563696-7ce9-496d-a79d-236896a89af9" providerId="ADAL" clId="{140ECE28-3CBB-4270-B557-99F7DBFAD7DB}" dt="2021-05-26T07:18:24.910" v="14" actId="478"/>
          <ac:spMkLst>
            <pc:docMk/>
            <pc:sldMk cId="2028802919" sldId="257"/>
            <ac:spMk id="2" creationId="{9E4156D5-1008-49A9-8E25-B2DEFFECC379}"/>
          </ac:spMkLst>
        </pc:spChg>
        <pc:spChg chg="del">
          <ac:chgData name="Rosie McKerr" userId="84563696-7ce9-496d-a79d-236896a89af9" providerId="ADAL" clId="{140ECE28-3CBB-4270-B557-99F7DBFAD7DB}" dt="2021-05-26T07:18:23.088" v="13" actId="478"/>
          <ac:spMkLst>
            <pc:docMk/>
            <pc:sldMk cId="2028802919" sldId="257"/>
            <ac:spMk id="3" creationId="{712AC3E6-C95A-4E08-9D70-956741AFBA4C}"/>
          </ac:spMkLst>
        </pc:spChg>
        <pc:spChg chg="del">
          <ac:chgData name="Rosie McKerr" userId="84563696-7ce9-496d-a79d-236896a89af9" providerId="ADAL" clId="{140ECE28-3CBB-4270-B557-99F7DBFAD7DB}" dt="2021-05-17T15:24:59.905" v="2" actId="21"/>
          <ac:spMkLst>
            <pc:docMk/>
            <pc:sldMk cId="2028802919" sldId="257"/>
            <ac:spMk id="5" creationId="{B0A65CAF-369E-42F1-8735-50684B6EF0BD}"/>
          </ac:spMkLst>
        </pc:spChg>
        <pc:spChg chg="del">
          <ac:chgData name="Rosie McKerr" userId="84563696-7ce9-496d-a79d-236896a89af9" providerId="ADAL" clId="{140ECE28-3CBB-4270-B557-99F7DBFAD7DB}" dt="2021-05-17T15:25:10.848" v="5" actId="21"/>
          <ac:spMkLst>
            <pc:docMk/>
            <pc:sldMk cId="2028802919" sldId="257"/>
            <ac:spMk id="11" creationId="{3EF38329-DAF3-4F79-8F64-E03078283788}"/>
          </ac:spMkLst>
        </pc:spChg>
      </pc:sldChg>
      <pc:sldChg chg="addSp modSp mod">
        <pc:chgData name="Rosie McKerr" userId="84563696-7ce9-496d-a79d-236896a89af9" providerId="ADAL" clId="{140ECE28-3CBB-4270-B557-99F7DBFAD7DB}" dt="2021-05-17T18:49:37.878" v="12" actId="20577"/>
        <pc:sldMkLst>
          <pc:docMk/>
          <pc:sldMk cId="2604996182" sldId="269"/>
        </pc:sldMkLst>
        <pc:spChg chg="mod">
          <ac:chgData name="Rosie McKerr" userId="84563696-7ce9-496d-a79d-236896a89af9" providerId="ADAL" clId="{140ECE28-3CBB-4270-B557-99F7DBFAD7DB}" dt="2021-05-17T15:25:51.494" v="11" actId="20577"/>
          <ac:spMkLst>
            <pc:docMk/>
            <pc:sldMk cId="2604996182" sldId="269"/>
            <ac:spMk id="3" creationId="{712AC3E6-C95A-4E08-9D70-956741AFBA4C}"/>
          </ac:spMkLst>
        </pc:spChg>
        <pc:spChg chg="add mod">
          <ac:chgData name="Rosie McKerr" userId="84563696-7ce9-496d-a79d-236896a89af9" providerId="ADAL" clId="{140ECE28-3CBB-4270-B557-99F7DBFAD7DB}" dt="2021-05-17T18:49:37.878" v="12" actId="20577"/>
          <ac:spMkLst>
            <pc:docMk/>
            <pc:sldMk cId="2604996182" sldId="269"/>
            <ac:spMk id="6" creationId="{CEB2C763-7C22-4E77-A6F3-8F13D181FE94}"/>
          </ac:spMkLst>
        </pc:spChg>
        <pc:spChg chg="mod">
          <ac:chgData name="Rosie McKerr" userId="84563696-7ce9-496d-a79d-236896a89af9" providerId="ADAL" clId="{140ECE28-3CBB-4270-B557-99F7DBFAD7DB}" dt="2021-05-17T15:24:53.704" v="0" actId="1076"/>
          <ac:spMkLst>
            <pc:docMk/>
            <pc:sldMk cId="2604996182" sldId="269"/>
            <ac:spMk id="7" creationId="{D9A2C0B1-5F58-4B52-96AF-FD49066D348F}"/>
          </ac:spMkLst>
        </pc:spChg>
        <pc:spChg chg="mod">
          <ac:chgData name="Rosie McKerr" userId="84563696-7ce9-496d-a79d-236896a89af9" providerId="ADAL" clId="{140ECE28-3CBB-4270-B557-99F7DBFAD7DB}" dt="2021-05-17T15:24:56.718" v="1" actId="1076"/>
          <ac:spMkLst>
            <pc:docMk/>
            <pc:sldMk cId="2604996182" sldId="269"/>
            <ac:spMk id="8" creationId="{EED82F1B-FCD6-41A3-9D56-472F9193B965}"/>
          </ac:spMkLst>
        </pc:spChg>
        <pc:spChg chg="add mod">
          <ac:chgData name="Rosie McKerr" userId="84563696-7ce9-496d-a79d-236896a89af9" providerId="ADAL" clId="{140ECE28-3CBB-4270-B557-99F7DBFAD7DB}" dt="2021-05-17T15:25:21.276" v="8" actId="1076"/>
          <ac:spMkLst>
            <pc:docMk/>
            <pc:sldMk cId="2604996182" sldId="269"/>
            <ac:spMk id="9" creationId="{E01A0668-E506-453D-88CC-0D4D2F8AF4BF}"/>
          </ac:spMkLst>
        </pc:spChg>
      </pc:sldChg>
    </pc:docChg>
  </pc:docChgLst>
  <pc:docChgLst>
    <pc:chgData name="Jason Murray" userId="S::jason.murray@funds-axis.com::3b5dbc7b-7cf0-4536-9edc-6786fb9b04b5" providerId="AD" clId="Web-{7671F691-8D76-7A3E-6D5C-535DA571F413}"/>
    <pc:docChg chg="modSld">
      <pc:chgData name="Jason Murray" userId="S::jason.murray@funds-axis.com::3b5dbc7b-7cf0-4536-9edc-6786fb9b04b5" providerId="AD" clId="Web-{7671F691-8D76-7A3E-6D5C-535DA571F413}" dt="2020-10-22T15:13:20.267" v="2" actId="20577"/>
      <pc:docMkLst>
        <pc:docMk/>
      </pc:docMkLst>
      <pc:sldChg chg="modSp">
        <pc:chgData name="Jason Murray" userId="S::jason.murray@funds-axis.com::3b5dbc7b-7cf0-4536-9edc-6786fb9b04b5" providerId="AD" clId="Web-{7671F691-8D76-7A3E-6D5C-535DA571F413}" dt="2020-10-22T15:13:19.298" v="0" actId="20577"/>
        <pc:sldMkLst>
          <pc:docMk/>
          <pc:sldMk cId="3378747604" sldId="271"/>
        </pc:sldMkLst>
        <pc:spChg chg="mod">
          <ac:chgData name="Jason Murray" userId="S::jason.murray@funds-axis.com::3b5dbc7b-7cf0-4536-9edc-6786fb9b04b5" providerId="AD" clId="Web-{7671F691-8D76-7A3E-6D5C-535DA571F413}" dt="2020-10-22T15:13:19.298" v="0" actId="20577"/>
          <ac:spMkLst>
            <pc:docMk/>
            <pc:sldMk cId="3378747604" sldId="271"/>
            <ac:spMk id="5" creationId="{2B91C4FE-FA6F-4C4A-AFE6-405E21BCB26D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399E19-8ADF-41E9-8BAB-095F2C9270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3F38DC-CB73-414B-9EE0-70D323F66F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8FBC58-8857-4849-9A7F-C15624824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EF3901-A3CC-4C78-9F73-EF7E20873F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668446-7F19-4AA3-820C-C5DD58E3A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60536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ACEF5E-B3E3-4F51-8B95-4F4791F044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C6DCCD-13D4-4C39-AEAB-D6DD97DD39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24E561-B2A6-45D5-92F4-29475C081B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DFFA31-2A1F-4E4E-9793-F32B0110CE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EE9879-DBFF-46A9-B493-335D839900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99924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348C7D-DA80-4FAF-95D0-6EA908CD62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9DDD95-2F37-4E6F-8456-16FFF1C5FD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119C27-9F94-4D2F-91A0-3021A73374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A9A014-E412-4BC5-905C-013466CE1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5B33E5-060E-4A2F-910F-E67578CE10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09146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1DA03-F358-47D4-8066-E04AB77044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BE505A-C6D6-49CF-A44C-1DC22CD2B4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B73BE1-D3A0-424B-99F5-BD2ED692F9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52B413-E23A-4194-93E1-570B17DE5A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E78E70-C24B-4EEE-97FC-BFEE2884DD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5A18F7-5E3D-456E-929E-5D4E9B99BD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1618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A790AD-FAB3-4E35-A56A-6575495AD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A88CC8-1226-4689-94B1-8CD4A2AA99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0EAC02-C8A4-426D-99EA-E76AE3451C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01E1D60-A793-418C-AC0A-7056C0CDD5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2523854-8D24-4662-B1F8-14886C300CD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5B588C-3C51-4F39-947E-4C796FC2C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E0F4F52-BDDB-4031-885C-931C2744A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22B20A7-B44B-4C99-9C57-6159CBAD4C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86383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1269F6-D14E-4012-AAE4-4F19083F5E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85F0E95-5598-4748-BB6E-726DD1B2C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3FACC1-43DA-4038-ABC5-9E23ED3A7E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1B4D6B3-F4DB-4668-9306-4A0EB4B60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9964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E14E0AB-5DBD-48F0-8E7F-64CBE5FE74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8E790B-E698-445F-B0FC-4EDAB7D91C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1889E8-DBD6-45FF-B983-2EF63E53EF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2438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A5D81F-400C-40FB-AD9C-BDA6C0C83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CA844B-A7D8-4AE5-8A23-898C731AFA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78FFF9-C63C-4503-8FC5-21CD7B5C62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561DAB-39C6-4232-B936-BC1C53BC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78EFBE-72C4-46F5-9EE1-4CABB00FF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155E76-C778-4064-9964-2469B5FD0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11745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FE1417-7479-4D8C-BDE4-F3AE320DE5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245F82-EF0B-4C3B-9E1F-D3930AA789F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EEBA13-6CBE-431B-A509-BFEADFB685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7165D1-535C-4321-B7FA-AA2395C61C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70356E-9514-4651-8B29-BA64CC20D0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6470C2-855A-40E9-9E04-CBE2527145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38472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F8F800-BA98-4D93-A76B-F622420FA1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5586B4-A57F-4E96-AB9D-5DCA1DEDBA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BB1120-AA20-4B98-9C3D-C249198544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152907-6784-4FE0-A3DE-B690CD481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B198C3-CA2C-4481-AAFF-075525325F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07783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E0975ED-0129-4E97-BA46-F122417A0C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6BE9BC7-2165-49B5-880D-BF9AA9282F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094C21-FE3E-48A1-928F-4C1E284FFD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209326-546E-4BB3-B68B-47105C9BB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9EF8D0-E1F0-4E2A-827E-FCD5AA858B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91847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BEC3A6D-DECE-4D68-BD4F-DDFAE0B64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4E60F4-AA16-496A-813C-39C2273B99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46B540-F1E0-4082-BC0B-B34C35E059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D92720-3DBB-4BCC-B8E4-672F946348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1A0E61-3E54-4B23-9215-8E62CC63C1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0024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CF2E8947-BFAE-483D-87DA-F7B7186B7D7E}"/>
              </a:ext>
            </a:extLst>
          </p:cNvPr>
          <p:cNvSpPr txBox="1"/>
          <p:nvPr/>
        </p:nvSpPr>
        <p:spPr>
          <a:xfrm>
            <a:off x="570111" y="2357975"/>
            <a:ext cx="718897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31D4CF"/>
                </a:solidFill>
                <a:latin typeface="Nunito Sans" panose="00000500000000000000" pitchFamily="2" charset="0"/>
              </a:rPr>
              <a:t>UCITS06 –</a:t>
            </a:r>
            <a:r>
              <a:rPr lang="en-US" sz="4000" dirty="0">
                <a:solidFill>
                  <a:schemeClr val="bg1"/>
                </a:solidFill>
                <a:latin typeface="Nunito Sans" panose="00000500000000000000" pitchFamily="2" charset="0"/>
              </a:rPr>
              <a:t> Deposits must be made with acceptable credit institutions</a:t>
            </a:r>
          </a:p>
        </p:txBody>
      </p:sp>
    </p:spTree>
    <p:extLst>
      <p:ext uri="{BB962C8B-B14F-4D97-AF65-F5344CB8AC3E}">
        <p14:creationId xmlns:p14="http://schemas.microsoft.com/office/powerpoint/2010/main" val="30121096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9A2C0B1-5F58-4B52-96AF-FD49066D348F}"/>
              </a:ext>
            </a:extLst>
          </p:cNvPr>
          <p:cNvSpPr txBox="1"/>
          <p:nvPr/>
        </p:nvSpPr>
        <p:spPr>
          <a:xfrm>
            <a:off x="449179" y="1303381"/>
            <a:ext cx="56468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31D4CF"/>
                </a:solidFill>
                <a:latin typeface="Nunito Sans" panose="00000500000000000000" pitchFamily="2" charset="0"/>
              </a:rPr>
              <a:t>What does the rule monitor?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ED82F1B-FCD6-41A3-9D56-472F9193B965}"/>
              </a:ext>
            </a:extLst>
          </p:cNvPr>
          <p:cNvSpPr txBox="1"/>
          <p:nvPr/>
        </p:nvSpPr>
        <p:spPr>
          <a:xfrm>
            <a:off x="449178" y="1765046"/>
            <a:ext cx="73352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>
              <a:defRPr/>
            </a:pP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UCITS06 monitors </a:t>
            </a:r>
            <a:r>
              <a:rPr lang="en-US" sz="1800" b="1" dirty="0">
                <a:latin typeface="Nunito Sans" panose="00000500000000000000" pitchFamily="2" charset="0"/>
                <a:ea typeface="Calibri" charset="0"/>
                <a:cs typeface="Calibri" charset="0"/>
              </a:rPr>
              <a:t>COLL 5.2.26 R (1) </a:t>
            </a: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and evaluates whether deposits have been made with an approved bank.</a:t>
            </a:r>
          </a:p>
        </p:txBody>
      </p:sp>
    </p:spTree>
    <p:extLst>
      <p:ext uri="{BB962C8B-B14F-4D97-AF65-F5344CB8AC3E}">
        <p14:creationId xmlns:p14="http://schemas.microsoft.com/office/powerpoint/2010/main" val="20288029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9A2C0B1-5F58-4B52-96AF-FD49066D348F}"/>
              </a:ext>
            </a:extLst>
          </p:cNvPr>
          <p:cNvSpPr txBox="1"/>
          <p:nvPr/>
        </p:nvSpPr>
        <p:spPr>
          <a:xfrm>
            <a:off x="449179" y="621151"/>
            <a:ext cx="56468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31D4CF"/>
                </a:solidFill>
                <a:latin typeface="Nunito Sans" panose="00000500000000000000" pitchFamily="2" charset="0"/>
              </a:rPr>
              <a:t>What fields does this rule monitor?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ED82F1B-FCD6-41A3-9D56-472F9193B965}"/>
              </a:ext>
            </a:extLst>
          </p:cNvPr>
          <p:cNvSpPr txBox="1"/>
          <p:nvPr/>
        </p:nvSpPr>
        <p:spPr>
          <a:xfrm>
            <a:off x="449176" y="1141903"/>
            <a:ext cx="73352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>
              <a:defRPr/>
            </a:pP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This rule looks primarily at the “Acceptable Deposit Taker” field in the Company Master on </a:t>
            </a:r>
            <a:r>
              <a:rPr lang="en-US" sz="1800" dirty="0" err="1">
                <a:latin typeface="Nunito Sans" panose="00000500000000000000" pitchFamily="2" charset="0"/>
                <a:ea typeface="Calibri" charset="0"/>
                <a:cs typeface="Calibri" charset="0"/>
              </a:rPr>
              <a:t>FundWare</a:t>
            </a: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E4156D5-1008-49A9-8E25-B2DEFFECC379}"/>
              </a:ext>
            </a:extLst>
          </p:cNvPr>
          <p:cNvSpPr txBox="1"/>
          <p:nvPr/>
        </p:nvSpPr>
        <p:spPr>
          <a:xfrm>
            <a:off x="449178" y="3456841"/>
            <a:ext cx="91760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31D4CF"/>
                </a:solidFill>
                <a:latin typeface="Nunito Sans" panose="00000500000000000000" pitchFamily="2" charset="0"/>
              </a:rPr>
              <a:t>Why might this rule be flagging as a breach?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12AC3E6-C95A-4E08-9D70-956741AFBA4C}"/>
              </a:ext>
            </a:extLst>
          </p:cNvPr>
          <p:cNvSpPr txBox="1"/>
          <p:nvPr/>
        </p:nvSpPr>
        <p:spPr>
          <a:xfrm>
            <a:off x="449176" y="3937955"/>
            <a:ext cx="788492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>
              <a:defRPr/>
            </a:pPr>
            <a:r>
              <a:rPr lang="en-US" dirty="0">
                <a:latin typeface="Nunito Sans" panose="00000500000000000000" pitchFamily="2" charset="0"/>
                <a:ea typeface="Calibri" charset="0"/>
                <a:cs typeface="Calibri" charset="0"/>
              </a:rPr>
              <a:t>This breach could be occurring as the result of an incorrect issuer assigned </a:t>
            </a:r>
            <a:r>
              <a:rPr lang="en-US">
                <a:latin typeface="Nunito Sans" panose="00000500000000000000" pitchFamily="2" charset="0"/>
                <a:ea typeface="Calibri" charset="0"/>
                <a:cs typeface="Calibri" charset="0"/>
              </a:rPr>
              <a:t>to a deposit </a:t>
            </a:r>
            <a:r>
              <a:rPr lang="en-US" dirty="0">
                <a:latin typeface="Nunito Sans" panose="00000500000000000000" pitchFamily="2" charset="0"/>
                <a:ea typeface="Calibri" charset="0"/>
                <a:cs typeface="Calibri" charset="0"/>
              </a:rPr>
              <a:t>position.</a:t>
            </a:r>
          </a:p>
          <a:p>
            <a:pPr marL="0" lvl="1">
              <a:defRPr/>
            </a:pPr>
            <a:endParaRPr lang="en-US" dirty="0">
              <a:latin typeface="Nunito Sans" panose="00000500000000000000" pitchFamily="2" charset="0"/>
              <a:ea typeface="Calibri" charset="0"/>
              <a:cs typeface="Calibri" charset="0"/>
            </a:endParaRPr>
          </a:p>
          <a:p>
            <a:pPr marL="0" lvl="1">
              <a:defRPr/>
            </a:pPr>
            <a:r>
              <a:rPr lang="en-US" dirty="0">
                <a:latin typeface="Nunito Sans" panose="00000500000000000000" pitchFamily="2" charset="0"/>
                <a:ea typeface="Calibri" charset="0"/>
                <a:cs typeface="Calibri" charset="0"/>
              </a:rPr>
              <a:t>Alternatively, if the Issuer name is correct, then it may be that it has not been assigned as a deposit taker.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EB2C763-7C22-4E77-A6F3-8F13D181FE94}"/>
              </a:ext>
            </a:extLst>
          </p:cNvPr>
          <p:cNvSpPr txBox="1"/>
          <p:nvPr/>
        </p:nvSpPr>
        <p:spPr>
          <a:xfrm>
            <a:off x="449176" y="2266675"/>
            <a:ext cx="6064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31D4CF"/>
                </a:solidFill>
                <a:latin typeface="Nunito Sans" panose="00000500000000000000" pitchFamily="2" charset="0"/>
              </a:rPr>
              <a:t>What </a:t>
            </a:r>
            <a:r>
              <a:rPr lang="en-US" sz="2400">
                <a:solidFill>
                  <a:srgbClr val="31D4CF"/>
                </a:solidFill>
                <a:latin typeface="Nunito Sans" panose="00000500000000000000" pitchFamily="2" charset="0"/>
              </a:rPr>
              <a:t>asset </a:t>
            </a:r>
            <a:r>
              <a:rPr lang="en-US" sz="2400" dirty="0">
                <a:solidFill>
                  <a:srgbClr val="31D4CF"/>
                </a:solidFill>
                <a:latin typeface="Nunito Sans" panose="00000500000000000000" pitchFamily="2" charset="0"/>
              </a:rPr>
              <a:t>type groups does it monitor?</a:t>
            </a:r>
            <a:endParaRPr lang="en-GB" sz="2400" dirty="0">
              <a:solidFill>
                <a:srgbClr val="31D4CF"/>
              </a:solidFill>
              <a:latin typeface="Nunito Sans" panose="000005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01A0668-E506-453D-88CC-0D4D2F8AF4BF}"/>
              </a:ext>
            </a:extLst>
          </p:cNvPr>
          <p:cNvSpPr txBox="1"/>
          <p:nvPr/>
        </p:nvSpPr>
        <p:spPr>
          <a:xfrm>
            <a:off x="449176" y="2751423"/>
            <a:ext cx="73352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>
              <a:defRPr/>
            </a:pP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This rule is applied to deposits.</a:t>
            </a:r>
          </a:p>
        </p:txBody>
      </p:sp>
    </p:spTree>
    <p:extLst>
      <p:ext uri="{BB962C8B-B14F-4D97-AF65-F5344CB8AC3E}">
        <p14:creationId xmlns:p14="http://schemas.microsoft.com/office/powerpoint/2010/main" val="26049961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9A2C0B1-5F58-4B52-96AF-FD49066D348F}"/>
              </a:ext>
            </a:extLst>
          </p:cNvPr>
          <p:cNvSpPr txBox="1"/>
          <p:nvPr/>
        </p:nvSpPr>
        <p:spPr>
          <a:xfrm>
            <a:off x="449179" y="1512391"/>
            <a:ext cx="56468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31D4CF"/>
                </a:solidFill>
                <a:latin typeface="Nunito Sans" panose="00000500000000000000" pitchFamily="2" charset="0"/>
              </a:rPr>
              <a:t>How can I clear this breach?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ED82F1B-FCD6-41A3-9D56-472F9193B965}"/>
              </a:ext>
            </a:extLst>
          </p:cNvPr>
          <p:cNvSpPr txBox="1"/>
          <p:nvPr/>
        </p:nvSpPr>
        <p:spPr>
          <a:xfrm>
            <a:off x="449177" y="1974056"/>
            <a:ext cx="60125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>
              <a:defRPr/>
            </a:pP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Find the issuer in the Company Master on </a:t>
            </a:r>
            <a:r>
              <a:rPr lang="en-US" sz="1800" dirty="0" err="1">
                <a:latin typeface="Nunito Sans" panose="00000500000000000000" pitchFamily="2" charset="0"/>
                <a:ea typeface="Calibri" charset="0"/>
                <a:cs typeface="Calibri" charset="0"/>
              </a:rPr>
              <a:t>FundWare</a:t>
            </a: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12EF465-D3AA-4480-9CDE-11CB3BA4DCBE}"/>
              </a:ext>
            </a:extLst>
          </p:cNvPr>
          <p:cNvSpPr txBox="1"/>
          <p:nvPr/>
        </p:nvSpPr>
        <p:spPr>
          <a:xfrm>
            <a:off x="449177" y="2961006"/>
            <a:ext cx="60125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>
              <a:defRPr/>
            </a:pP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Amend the “Acceptable Deposit Taker / Counterparty” field to show as ‘Yes’.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FF1431F-60D5-41BF-8F57-8FE0044F0F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3030" y="2047894"/>
            <a:ext cx="4760404" cy="132965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430CDFE-A315-4AFE-9104-67BA46DCAE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1883" y="3828623"/>
            <a:ext cx="7271551" cy="118146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025793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92BB271-5FE1-4C72-9089-A558770E6110}"/>
              </a:ext>
            </a:extLst>
          </p:cNvPr>
          <p:cNvSpPr txBox="1"/>
          <p:nvPr/>
        </p:nvSpPr>
        <p:spPr>
          <a:xfrm>
            <a:off x="449179" y="2296162"/>
            <a:ext cx="56468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31D4CF"/>
                </a:solidFill>
                <a:latin typeface="Nunito Sans" panose="00000500000000000000" pitchFamily="2" charset="0"/>
              </a:rPr>
              <a:t>How can I view this in a report?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B91C4FE-FA6F-4C4A-AFE6-405E21BCB26D}"/>
              </a:ext>
            </a:extLst>
          </p:cNvPr>
          <p:cNvSpPr txBox="1"/>
          <p:nvPr/>
        </p:nvSpPr>
        <p:spPr>
          <a:xfrm>
            <a:off x="449178" y="2757827"/>
            <a:ext cx="7335254" cy="203132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lvl="1">
              <a:defRPr/>
            </a:pPr>
            <a:r>
              <a:rPr lang="en-US" sz="1800" dirty="0">
                <a:latin typeface="Nunito Sans"/>
                <a:ea typeface="Calibri" charset="0"/>
                <a:cs typeface="Calibri"/>
              </a:rPr>
              <a:t>On </a:t>
            </a:r>
            <a:r>
              <a:rPr lang="en-US" sz="1800" dirty="0" err="1">
                <a:latin typeface="Nunito Sans"/>
                <a:ea typeface="Calibri" charset="0"/>
                <a:cs typeface="Calibri"/>
              </a:rPr>
              <a:t>FundWare</a:t>
            </a:r>
            <a:r>
              <a:rPr lang="en-US" sz="1800" dirty="0">
                <a:latin typeface="Nunito Sans"/>
                <a:ea typeface="Calibri" charset="0"/>
                <a:cs typeface="Calibri"/>
              </a:rPr>
              <a:t>, you can go to </a:t>
            </a:r>
            <a:r>
              <a:rPr lang="en-US" sz="1800" b="1" dirty="0">
                <a:latin typeface="Nunito Sans"/>
                <a:ea typeface="Calibri" charset="0"/>
                <a:cs typeface="Calibri"/>
              </a:rPr>
              <a:t>Reporting -&gt; Holding Reports - &gt; Holding Report</a:t>
            </a:r>
            <a:r>
              <a:rPr lang="en-US" sz="1800" dirty="0">
                <a:latin typeface="Nunito Sans"/>
                <a:ea typeface="Calibri" charset="0"/>
                <a:cs typeface="Calibri"/>
              </a:rPr>
              <a:t> and select one of a wide range of reports (e.g. Holding Export Report) to extract.</a:t>
            </a:r>
          </a:p>
          <a:p>
            <a:pPr marL="0" lvl="1">
              <a:defRPr/>
            </a:pPr>
            <a:endParaRPr lang="en-US" sz="1800" dirty="0">
              <a:latin typeface="Nunito Sans" panose="00000500000000000000" pitchFamily="2" charset="0"/>
              <a:ea typeface="Calibri" charset="0"/>
              <a:cs typeface="Calibri" charset="0"/>
            </a:endParaRPr>
          </a:p>
          <a:p>
            <a:pPr marL="0" lvl="1">
              <a:defRPr/>
            </a:pP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You may wish to include the following columns:</a:t>
            </a:r>
          </a:p>
          <a:p>
            <a:pPr marL="285750" lvl="1" indent="-285750">
              <a:buFont typeface="Arial" panose="020B0604020202020204" pitchFamily="34" charset="0"/>
              <a:buChar char="•"/>
              <a:defRPr/>
            </a:pP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Issuer is Acceptable Deposit Taker</a:t>
            </a:r>
          </a:p>
          <a:p>
            <a:pPr marL="0" lvl="1">
              <a:defRPr/>
            </a:pPr>
            <a:endParaRPr lang="en-US" sz="1800" dirty="0">
              <a:latin typeface="Nunito Sans" panose="00000500000000000000" pitchFamily="2" charset="0"/>
              <a:ea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87476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85595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0CC66740-D5A8-4BFC-B2BA-C20E2DD49A8B}" vid="{1B7FFCF4-088D-4A33-8428-D27B2D62C084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C6250F375667C46A87736AADEF8BC40" ma:contentTypeVersion="11" ma:contentTypeDescription="Create a new document." ma:contentTypeScope="" ma:versionID="b00c2f9982faec03c9fbee76d8d84b66">
  <xsd:schema xmlns:xsd="http://www.w3.org/2001/XMLSchema" xmlns:xs="http://www.w3.org/2001/XMLSchema" xmlns:p="http://schemas.microsoft.com/office/2006/metadata/properties" xmlns:ns2="89f12534-e8b5-4d10-b845-f47e4ca09c9b" xmlns:ns3="4bf76ef2-d5d7-4dbd-9bef-450e13b45512" targetNamespace="http://schemas.microsoft.com/office/2006/metadata/properties" ma:root="true" ma:fieldsID="53cefc5c4ebc35034f334885a6126ca0" ns2:_="" ns3:_="">
    <xsd:import namespace="89f12534-e8b5-4d10-b845-f47e4ca09c9b"/>
    <xsd:import namespace="4bf76ef2-d5d7-4dbd-9bef-450e13b4551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9f12534-e8b5-4d10-b845-f47e4ca09c9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f76ef2-d5d7-4dbd-9bef-450e13b45512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022C446-9B20-4131-AF45-C51646DBF6B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51D550A-A860-4A74-8875-0B00A90B4D71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</ds:schemaRefs>
</ds:datastoreItem>
</file>

<file path=customXml/itemProps3.xml><?xml version="1.0" encoding="utf-8"?>
<ds:datastoreItem xmlns:ds="http://schemas.openxmlformats.org/officeDocument/2006/customXml" ds:itemID="{FD43E3AD-4B9F-4E21-8081-6281FB3A7F9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9f12534-e8b5-4d10-b845-f47e4ca09c9b"/>
    <ds:schemaRef ds:uri="4bf76ef2-d5d7-4dbd-9bef-450e13b4551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</Template>
  <TotalTime>0</TotalTime>
  <Words>221</Words>
  <Application>Microsoft Office PowerPoint</Application>
  <PresentationFormat>Widescreen</PresentationFormat>
  <Paragraphs>19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Nunito 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Watson</dc:creator>
  <cp:lastModifiedBy>Rosie McKerr</cp:lastModifiedBy>
  <cp:revision>35</cp:revision>
  <dcterms:created xsi:type="dcterms:W3CDTF">2020-08-26T09:52:40Z</dcterms:created>
  <dcterms:modified xsi:type="dcterms:W3CDTF">2021-05-26T07:18:26Z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0x010100FC6250F375667C46A87736AADEF8BC40</vt:lpwstr>
  </property>
</Properties>
</file>