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B4F4B-46EE-4ED8-A08C-7DF71AA14C6F}" v="2" dt="2021-05-17T16:30:51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urray" userId="S::jason.murray@funds-axis.com::3b5dbc7b-7cf0-4536-9edc-6786fb9b04b5" providerId="AD" clId="Web-{BFAD5824-C6D7-7A0D-78C1-D1DE9EDD56D0}"/>
    <pc:docChg chg="modSld">
      <pc:chgData name="Jason Murray" userId="S::jason.murray@funds-axis.com::3b5dbc7b-7cf0-4536-9edc-6786fb9b04b5" providerId="AD" clId="Web-{BFAD5824-C6D7-7A0D-78C1-D1DE9EDD56D0}" dt="2020-10-22T15:13:55.605" v="2" actId="20577"/>
      <pc:docMkLst>
        <pc:docMk/>
      </pc:docMkLst>
      <pc:sldChg chg="modSp">
        <pc:chgData name="Jason Murray" userId="S::jason.murray@funds-axis.com::3b5dbc7b-7cf0-4536-9edc-6786fb9b04b5" providerId="AD" clId="Web-{BFAD5824-C6D7-7A0D-78C1-D1DE9EDD56D0}" dt="2020-10-22T15:13:54.699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BFAD5824-C6D7-7A0D-78C1-D1DE9EDD56D0}" dt="2020-10-22T15:13:54.699" v="0" actId="20577"/>
          <ac:spMkLst>
            <pc:docMk/>
            <pc:sldMk cId="3378747604" sldId="271"/>
            <ac:spMk id="5" creationId="{12EF48C2-3B03-47C4-8D50-8CEC84D3592B}"/>
          </ac:spMkLst>
        </pc:spChg>
      </pc:sldChg>
    </pc:docChg>
  </pc:docChgLst>
  <pc:docChgLst>
    <pc:chgData name="Rosie McKerr" userId="84563696-7ce9-496d-a79d-236896a89af9" providerId="ADAL" clId="{31DB4F4B-46EE-4ED8-A08C-7DF71AA14C6F}"/>
    <pc:docChg chg="custSel modSld">
      <pc:chgData name="Rosie McKerr" userId="84563696-7ce9-496d-a79d-236896a89af9" providerId="ADAL" clId="{31DB4F4B-46EE-4ED8-A08C-7DF71AA14C6F}" dt="2021-05-26T07:18:52.789" v="19" actId="478"/>
      <pc:docMkLst>
        <pc:docMk/>
      </pc:docMkLst>
      <pc:sldChg chg="delSp modSp mod">
        <pc:chgData name="Rosie McKerr" userId="84563696-7ce9-496d-a79d-236896a89af9" providerId="ADAL" clId="{31DB4F4B-46EE-4ED8-A08C-7DF71AA14C6F}" dt="2021-05-26T07:18:52.789" v="19" actId="478"/>
        <pc:sldMkLst>
          <pc:docMk/>
          <pc:sldMk cId="2028802919" sldId="257"/>
        </pc:sldMkLst>
        <pc:spChg chg="del">
          <ac:chgData name="Rosie McKerr" userId="84563696-7ce9-496d-a79d-236896a89af9" providerId="ADAL" clId="{31DB4F4B-46EE-4ED8-A08C-7DF71AA14C6F}" dt="2021-05-26T07:18:51.574" v="18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31DB4F4B-46EE-4ED8-A08C-7DF71AA14C6F}" dt="2021-05-26T07:18:52.789" v="19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31DB4F4B-46EE-4ED8-A08C-7DF71AA14C6F}" dt="2021-05-17T16:30:38.891" v="2" actId="21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31DB4F4B-46EE-4ED8-A08C-7DF71AA14C6F}" dt="2021-05-17T16:31:26.184" v="15" actId="20577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31DB4F4B-46EE-4ED8-A08C-7DF71AA14C6F}" dt="2021-05-17T16:30:48.621" v="5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31DB4F4B-46EE-4ED8-A08C-7DF71AA14C6F}" dt="2021-05-17T18:49:14.765" v="17" actId="20577"/>
        <pc:sldMkLst>
          <pc:docMk/>
          <pc:sldMk cId="2604996182" sldId="269"/>
        </pc:sldMkLst>
        <pc:spChg chg="add mod">
          <ac:chgData name="Rosie McKerr" userId="84563696-7ce9-496d-a79d-236896a89af9" providerId="ADAL" clId="{31DB4F4B-46EE-4ED8-A08C-7DF71AA14C6F}" dt="2021-05-17T18:49:14.765" v="17" actId="20577"/>
          <ac:spMkLst>
            <pc:docMk/>
            <pc:sldMk cId="2604996182" sldId="269"/>
            <ac:spMk id="6" creationId="{4950BCA0-CB32-4DD5-906B-C5DB09FCBF75}"/>
          </ac:spMkLst>
        </pc:spChg>
        <pc:spChg chg="mod">
          <ac:chgData name="Rosie McKerr" userId="84563696-7ce9-496d-a79d-236896a89af9" providerId="ADAL" clId="{31DB4F4B-46EE-4ED8-A08C-7DF71AA14C6F}" dt="2021-05-17T16:30:30.489" v="0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31DB4F4B-46EE-4ED8-A08C-7DF71AA14C6F}" dt="2021-05-17T16:31:38.780" v="16" actId="20577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31DB4F4B-46EE-4ED8-A08C-7DF71AA14C6F}" dt="2021-05-17T16:31:00.715" v="8" actId="1076"/>
          <ac:spMkLst>
            <pc:docMk/>
            <pc:sldMk cId="2604996182" sldId="269"/>
            <ac:spMk id="9" creationId="{49E832D1-46F5-488C-8CF5-BF9BBAA555D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384100"/>
            <a:ext cx="71889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UCITS08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OTC Derivatives must be with Acceptable Counterparties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268544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730209"/>
            <a:ext cx="7335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UCITS08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5.2.23 R (1)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whether OTC derivatives have an acceptable counterparty assigned to </a:t>
            </a: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them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6" y="570903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108975"/>
            <a:ext cx="7310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</a:t>
            </a:r>
            <a:r>
              <a:rPr lang="en-US" sz="1800">
                <a:latin typeface="Nunito Sans" panose="00000500000000000000" pitchFamily="2" charset="0"/>
                <a:ea typeface="Calibri" charset="0"/>
                <a:cs typeface="Calibri" charset="0"/>
              </a:rPr>
              <a:t>rule primarily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uses 2 fields: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‘Acceptable OTC Limit’ which can be found in the Company Master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‘Is OTC’ which is a rule custom attribute.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474259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3955373"/>
            <a:ext cx="753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can occur if the counterparty to the OTC derivative is set as ‘Not Eligible’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It may also occur if the counterparty has not been populated for the instrument.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50BCA0-CB32-4DD5-906B-C5DB09FCBF75}"/>
              </a:ext>
            </a:extLst>
          </p:cNvPr>
          <p:cNvSpPr txBox="1"/>
          <p:nvPr/>
        </p:nvSpPr>
        <p:spPr>
          <a:xfrm>
            <a:off x="449176" y="2204146"/>
            <a:ext cx="591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832D1-46F5-488C-8CF5-BF9BBAA555D7}"/>
              </a:ext>
            </a:extLst>
          </p:cNvPr>
          <p:cNvSpPr txBox="1"/>
          <p:nvPr/>
        </p:nvSpPr>
        <p:spPr>
          <a:xfrm>
            <a:off x="449176" y="2837652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OTC derivatives.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371557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7" y="833222"/>
            <a:ext cx="76323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it is due to the counterparty having an OTC Acceptable Limit of ‘Not Eligible’ then you will need to update this in the Company Master.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 can have a maximum of 5% NAV exposure to any one counterparty through OTC derivatives. This includes any broker margin posted to counterparties. This is increased to 10% NAV for approved credit institutions.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4F27A8-8FF3-4D19-9788-150F01050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517" y="3117669"/>
            <a:ext cx="8907572" cy="3276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027150-138B-4817-9EE9-825C4A1717FC}"/>
              </a:ext>
            </a:extLst>
          </p:cNvPr>
          <p:cNvSpPr txBox="1"/>
          <p:nvPr/>
        </p:nvSpPr>
        <p:spPr>
          <a:xfrm>
            <a:off x="449179" y="218295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EF48C2-3B03-47C4-8D50-8CEC84D3592B}"/>
              </a:ext>
            </a:extLst>
          </p:cNvPr>
          <p:cNvSpPr txBox="1"/>
          <p:nvPr/>
        </p:nvSpPr>
        <p:spPr>
          <a:xfrm>
            <a:off x="449178" y="2644616"/>
            <a:ext cx="7335254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Counterparty Acceptable OTC Limit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Attribute.Is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OTC</a:t>
            </a: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7198CC-B66A-4B15-BA99-E08CF86E5C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34465B-9640-4BB3-B326-F30922515BC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66CF4176-3A14-4CD6-9234-B4F3658E2D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272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34</cp:revision>
  <dcterms:created xsi:type="dcterms:W3CDTF">2020-08-26T09:52:40Z</dcterms:created>
  <dcterms:modified xsi:type="dcterms:W3CDTF">2021-05-26T07:18:54Z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