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5" r:id="rId8"/>
    <p:sldId id="270" r:id="rId9"/>
    <p:sldId id="272" r:id="rId10"/>
    <p:sldId id="273" r:id="rId11"/>
    <p:sldId id="274" r:id="rId12"/>
    <p:sldId id="271" r:id="rId13"/>
    <p:sldId id="2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4F610DB3-C160-4ED7-849E-F81DF22BB9D0}"/>
    <pc:docChg chg="custSel modSld">
      <pc:chgData name="Rosie McKerr" userId="84563696-7ce9-496d-a79d-236896a89af9" providerId="ADAL" clId="{4F610DB3-C160-4ED7-849E-F81DF22BB9D0}" dt="2021-05-26T07:19:26.725" v="8" actId="478"/>
      <pc:docMkLst>
        <pc:docMk/>
      </pc:docMkLst>
      <pc:sldChg chg="delSp mod">
        <pc:chgData name="Rosie McKerr" userId="84563696-7ce9-496d-a79d-236896a89af9" providerId="ADAL" clId="{4F610DB3-C160-4ED7-849E-F81DF22BB9D0}" dt="2021-05-26T07:19:26.725" v="8" actId="478"/>
        <pc:sldMkLst>
          <pc:docMk/>
          <pc:sldMk cId="2028802919" sldId="257"/>
        </pc:sldMkLst>
        <pc:spChg chg="del">
          <ac:chgData name="Rosie McKerr" userId="84563696-7ce9-496d-a79d-236896a89af9" providerId="ADAL" clId="{4F610DB3-C160-4ED7-849E-F81DF22BB9D0}" dt="2021-05-26T07:19:24.887" v="7" actId="478"/>
          <ac:spMkLst>
            <pc:docMk/>
            <pc:sldMk cId="2028802919" sldId="257"/>
            <ac:spMk id="2" creationId="{9E4156D5-1008-49A9-8E25-B2DEFFECC379}"/>
          </ac:spMkLst>
        </pc:spChg>
        <pc:spChg chg="del">
          <ac:chgData name="Rosie McKerr" userId="84563696-7ce9-496d-a79d-236896a89af9" providerId="ADAL" clId="{4F610DB3-C160-4ED7-849E-F81DF22BB9D0}" dt="2021-05-26T07:19:26.725" v="8" actId="478"/>
          <ac:spMkLst>
            <pc:docMk/>
            <pc:sldMk cId="2028802919" sldId="257"/>
            <ac:spMk id="3" creationId="{712AC3E6-C95A-4E08-9D70-956741AFBA4C}"/>
          </ac:spMkLst>
        </pc:spChg>
      </pc:sldChg>
      <pc:sldChg chg="modSp mod">
        <pc:chgData name="Rosie McKerr" userId="84563696-7ce9-496d-a79d-236896a89af9" providerId="ADAL" clId="{4F610DB3-C160-4ED7-849E-F81DF22BB9D0}" dt="2021-05-17T18:48:52.277" v="6" actId="20577"/>
        <pc:sldMkLst>
          <pc:docMk/>
          <pc:sldMk cId="2604996182" sldId="269"/>
        </pc:sldMkLst>
        <pc:spChg chg="mod">
          <ac:chgData name="Rosie McKerr" userId="84563696-7ce9-496d-a79d-236896a89af9" providerId="ADAL" clId="{4F610DB3-C160-4ED7-849E-F81DF22BB9D0}" dt="2021-05-17T18:48:52.277" v="6" actId="20577"/>
          <ac:spMkLst>
            <pc:docMk/>
            <pc:sldMk cId="2604996182" sldId="269"/>
            <ac:spMk id="6" creationId="{C7E18593-3D05-4131-BC69-F6B832D56925}"/>
          </ac:spMkLst>
        </pc:spChg>
        <pc:spChg chg="mod">
          <ac:chgData name="Rosie McKerr" userId="84563696-7ce9-496d-a79d-236896a89af9" providerId="ADAL" clId="{4F610DB3-C160-4ED7-849E-F81DF22BB9D0}" dt="2021-05-17T18:41:20.810" v="5" actId="20577"/>
          <ac:spMkLst>
            <pc:docMk/>
            <pc:sldMk cId="2604996182" sldId="269"/>
            <ac:spMk id="8" creationId="{EED82F1B-FCD6-41A3-9D56-472F9193B9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345980"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UCITS10 –</a:t>
            </a:r>
            <a:r>
              <a:rPr lang="en-US" sz="4000" dirty="0">
                <a:solidFill>
                  <a:schemeClr val="bg1"/>
                </a:solidFill>
                <a:latin typeface="Nunito Sans" panose="00000500000000000000" pitchFamily="2" charset="0"/>
              </a:rPr>
              <a:t> Max. 10% in unapproved securities and MMI</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81462"/>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643127"/>
            <a:ext cx="733525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UCITS10 monitors </a:t>
            </a:r>
            <a:r>
              <a:rPr lang="en-US" sz="1800" b="1" dirty="0">
                <a:latin typeface="Nunito Sans" panose="00000500000000000000" pitchFamily="2" charset="0"/>
                <a:ea typeface="Calibri" charset="0"/>
                <a:cs typeface="Calibri" charset="0"/>
              </a:rPr>
              <a:t>COLL 5.2.8 R (4) </a:t>
            </a:r>
            <a:r>
              <a:rPr lang="en-US" sz="1800" dirty="0">
                <a:latin typeface="Nunito Sans" panose="00000500000000000000" pitchFamily="2" charset="0"/>
                <a:ea typeface="Calibri" charset="0"/>
                <a:cs typeface="Calibri" charset="0"/>
              </a:rPr>
              <a:t>and monitors the percentage of assets held in unapproved securities and money market instruments.</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41820"/>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303485"/>
            <a:ext cx="7335254" cy="1754326"/>
          </a:xfrm>
          <a:prstGeom prst="rect">
            <a:avLst/>
          </a:prstGeom>
          <a:noFill/>
        </p:spPr>
        <p:txBody>
          <a:bodyPr wrap="square" rtlCol="0">
            <a:spAutoFit/>
          </a:bodyPr>
          <a:lstStyle/>
          <a:p>
            <a:pPr marL="0" lvl="1">
              <a:defRPr/>
            </a:pPr>
            <a:r>
              <a:rPr lang="en-US" sz="1800">
                <a:latin typeface="Nunito Sans" panose="00000500000000000000" pitchFamily="2" charset="0"/>
                <a:ea typeface="Calibri" charset="0"/>
                <a:cs typeface="Calibri" charset="0"/>
              </a:rPr>
              <a:t>This rule </a:t>
            </a:r>
            <a:r>
              <a:rPr lang="en-US" sz="1800" dirty="0">
                <a:latin typeface="Nunito Sans" panose="00000500000000000000" pitchFamily="2" charset="0"/>
                <a:ea typeface="Calibri" charset="0"/>
                <a:cs typeface="Calibri" charset="0"/>
              </a:rPr>
              <a:t>primarily uses 2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‘Is </a:t>
            </a:r>
            <a:r>
              <a:rPr lang="en-US" sz="1800" dirty="0" err="1">
                <a:latin typeface="Nunito Sans" panose="00000500000000000000" pitchFamily="2" charset="0"/>
                <a:ea typeface="Calibri" charset="0"/>
                <a:cs typeface="Calibri" charset="0"/>
              </a:rPr>
              <a:t>Gops’</a:t>
            </a:r>
            <a:r>
              <a:rPr lang="en-US" sz="1800" dirty="0">
                <a:latin typeface="Nunito Sans" panose="00000500000000000000" pitchFamily="2" charset="0"/>
                <a:ea typeface="Calibri" charset="0"/>
                <a:cs typeface="Calibri" charset="0"/>
              </a:rPr>
              <a:t> which is a rule custom attribute. It works in tandem with the field of the same name in the Company Master.</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Eligible Market Type’ which refers to the list of approved exchanges found in the Scheme Mandate.</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‘Non EEA Market’ which is a rule custom attribute.</a:t>
            </a:r>
          </a:p>
        </p:txBody>
      </p:sp>
      <p:sp>
        <p:nvSpPr>
          <p:cNvPr id="6" name="TextBox 5">
            <a:extLst>
              <a:ext uri="{FF2B5EF4-FFF2-40B4-BE49-F238E27FC236}">
                <a16:creationId xmlns:a16="http://schemas.microsoft.com/office/drawing/2014/main" id="{C7E18593-3D05-4131-BC69-F6B832D56925}"/>
              </a:ext>
            </a:extLst>
          </p:cNvPr>
          <p:cNvSpPr txBox="1"/>
          <p:nvPr/>
        </p:nvSpPr>
        <p:spPr>
          <a:xfrm>
            <a:off x="449178" y="3288643"/>
            <a:ext cx="6038708"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3360D72B-9236-4C26-8458-A44474A46DDE}"/>
              </a:ext>
            </a:extLst>
          </p:cNvPr>
          <p:cNvSpPr txBox="1"/>
          <p:nvPr/>
        </p:nvSpPr>
        <p:spPr>
          <a:xfrm>
            <a:off x="449178" y="3981140"/>
            <a:ext cx="733525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Equities, Fixed Income and Money Market Instruments. </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449176" y="1118821"/>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2046834"/>
            <a:ext cx="8041681" cy="2031325"/>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breach often occurs if the exchange for a security has not been populated or populated correctly. Typically, fixing this issue on the affected securities will resolve the issue.</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if the exchanges are correctly populated it may be that Scheme Mandate needs to be updated in order for the rule to know it is an eligible market for this fund.</a:t>
            </a:r>
          </a:p>
        </p:txBody>
      </p:sp>
    </p:spTree>
    <p:extLst>
      <p:ext uri="{BB962C8B-B14F-4D97-AF65-F5344CB8AC3E}">
        <p14:creationId xmlns:p14="http://schemas.microsoft.com/office/powerpoint/2010/main" val="832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7606879" cy="1569660"/>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If it is a case that exchanges are not populating then this will have to be updated. Ideally, this should be fixed using the Security setup file. Typically, for ICE security data, the “Exchange Section Code” value has to correctly correspond with the Market Section Code for the relevant exchange in the Exchanges Master.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IDS Security File:</a:t>
            </a:r>
          </a:p>
        </p:txBody>
      </p:sp>
      <p:pic>
        <p:nvPicPr>
          <p:cNvPr id="2" name="Picture 1">
            <a:extLst>
              <a:ext uri="{FF2B5EF4-FFF2-40B4-BE49-F238E27FC236}">
                <a16:creationId xmlns:a16="http://schemas.microsoft.com/office/drawing/2014/main" id="{7150F6EE-0546-4AAA-96AF-851BFB1CA214}"/>
              </a:ext>
            </a:extLst>
          </p:cNvPr>
          <p:cNvPicPr>
            <a:picLocks noChangeAspect="1"/>
          </p:cNvPicPr>
          <p:nvPr/>
        </p:nvPicPr>
        <p:blipFill>
          <a:blip r:embed="rId2"/>
          <a:stretch>
            <a:fillRect/>
          </a:stretch>
        </p:blipFill>
        <p:spPr>
          <a:xfrm>
            <a:off x="1214059" y="2543526"/>
            <a:ext cx="6101141" cy="875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090EEF5E-93B4-4BD8-B4FF-E4445F5E78DE}"/>
              </a:ext>
            </a:extLst>
          </p:cNvPr>
          <p:cNvSpPr txBox="1"/>
          <p:nvPr/>
        </p:nvSpPr>
        <p:spPr>
          <a:xfrm>
            <a:off x="449176" y="3699778"/>
            <a:ext cx="8477110" cy="1323439"/>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For the above highlighted security, the exchange will only update if the “LISTED COMPANIES (EXCLUDING INVESTMENT TRUSTS)” market section in the Exchanges master for XLON is populated with the code of 32.</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Exchanges Master:</a:t>
            </a:r>
          </a:p>
        </p:txBody>
      </p:sp>
      <p:pic>
        <p:nvPicPr>
          <p:cNvPr id="5" name="Picture 4">
            <a:extLst>
              <a:ext uri="{FF2B5EF4-FFF2-40B4-BE49-F238E27FC236}">
                <a16:creationId xmlns:a16="http://schemas.microsoft.com/office/drawing/2014/main" id="{6172069E-81FC-4196-8C54-17829EEF60D7}"/>
              </a:ext>
            </a:extLst>
          </p:cNvPr>
          <p:cNvPicPr>
            <a:picLocks noChangeAspect="1"/>
          </p:cNvPicPr>
          <p:nvPr/>
        </p:nvPicPr>
        <p:blipFill>
          <a:blip r:embed="rId3"/>
          <a:stretch>
            <a:fillRect/>
          </a:stretch>
        </p:blipFill>
        <p:spPr>
          <a:xfrm>
            <a:off x="1214059" y="5145245"/>
            <a:ext cx="3366650" cy="1335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894081"/>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355746"/>
            <a:ext cx="7571416" cy="480131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Alternatively, if it is an exceptional case then the exchange can be manually updated in the relevant instrument master. Once you’ve identified the security in the instrument master, scroll to the bottom of the page where you will find the ‘Exchanges’ section.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Location the exchange code for the exchange you wish to update the security to be listed on. The </a:t>
            </a:r>
            <a:r>
              <a:rPr lang="en-US" sz="1800" dirty="0" err="1">
                <a:latin typeface="Nunito Sans" panose="00000500000000000000" pitchFamily="2" charset="0"/>
                <a:ea typeface="Calibri" charset="0"/>
                <a:cs typeface="Calibri" charset="0"/>
              </a:rPr>
              <a:t>sedol</a:t>
            </a:r>
            <a:r>
              <a:rPr lang="en-US" sz="1800" dirty="0">
                <a:latin typeface="Nunito Sans" panose="00000500000000000000" pitchFamily="2" charset="0"/>
                <a:ea typeface="Calibri" charset="0"/>
                <a:cs typeface="Calibri" charset="0"/>
              </a:rPr>
              <a:t> code needs to be added into the “Symbol Code” field and a market section must be selected in the drop-down menu.</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the change has been made you will need to add in a comment to the “Maker Comment” field and then send it for approval. The change will only go live once another user has approved it.</a:t>
            </a:r>
          </a:p>
          <a:p>
            <a:pPr marL="0" lvl="1">
              <a:defRPr/>
            </a:pPr>
            <a:endParaRPr lang="en-US" sz="18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3FED7D08-D6DE-4446-8DF8-BDA94EA1C88D}"/>
              </a:ext>
            </a:extLst>
          </p:cNvPr>
          <p:cNvPicPr>
            <a:picLocks noChangeAspect="1"/>
          </p:cNvPicPr>
          <p:nvPr/>
        </p:nvPicPr>
        <p:blipFill>
          <a:blip r:embed="rId2"/>
          <a:stretch>
            <a:fillRect/>
          </a:stretch>
        </p:blipFill>
        <p:spPr>
          <a:xfrm>
            <a:off x="770668" y="4223775"/>
            <a:ext cx="6588075" cy="396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8027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76064"/>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37729"/>
            <a:ext cx="7571416"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exchanges are correctly populated then it may be a case that the Scheme Mandate for the fund does not have 1 or more of the exchanges listed as eligible.</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Go to Business Administration -&gt;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Organisation</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Setup -&gt; Client Specific Mandate</a:t>
            </a:r>
          </a:p>
        </p:txBody>
      </p:sp>
      <p:pic>
        <p:nvPicPr>
          <p:cNvPr id="3" name="Picture 2">
            <a:extLst>
              <a:ext uri="{FF2B5EF4-FFF2-40B4-BE49-F238E27FC236}">
                <a16:creationId xmlns:a16="http://schemas.microsoft.com/office/drawing/2014/main" id="{42F0F3D9-9E46-4007-9D79-A82BEF7EDDD6}"/>
              </a:ext>
            </a:extLst>
          </p:cNvPr>
          <p:cNvPicPr>
            <a:picLocks noChangeAspect="1"/>
          </p:cNvPicPr>
          <p:nvPr/>
        </p:nvPicPr>
        <p:blipFill>
          <a:blip r:embed="rId2"/>
          <a:stretch>
            <a:fillRect/>
          </a:stretch>
        </p:blipFill>
        <p:spPr>
          <a:xfrm>
            <a:off x="1519647" y="2187554"/>
            <a:ext cx="5508170" cy="11096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4627702F-5C6B-4582-A46F-4A5D09784D99}"/>
              </a:ext>
            </a:extLst>
          </p:cNvPr>
          <p:cNvPicPr>
            <a:picLocks noChangeAspect="1"/>
          </p:cNvPicPr>
          <p:nvPr/>
        </p:nvPicPr>
        <p:blipFill>
          <a:blip r:embed="rId3"/>
          <a:stretch>
            <a:fillRect/>
          </a:stretch>
        </p:blipFill>
        <p:spPr>
          <a:xfrm>
            <a:off x="1337151" y="4539745"/>
            <a:ext cx="5795470" cy="1862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46C15D31-1D0B-4BDE-B26B-3CDCA5A90C2D}"/>
              </a:ext>
            </a:extLst>
          </p:cNvPr>
          <p:cNvSpPr txBox="1"/>
          <p:nvPr/>
        </p:nvSpPr>
        <p:spPr>
          <a:xfrm>
            <a:off x="449178" y="3579685"/>
            <a:ext cx="7850091" cy="830997"/>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Here, you will find the list of exchanges that are assigned as being eligible markets. You can add exchanges to this list so that they are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recognised</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by the rule as being eligible markets for that fund.</a:t>
            </a:r>
          </a:p>
        </p:txBody>
      </p:sp>
    </p:spTree>
    <p:extLst>
      <p:ext uri="{BB962C8B-B14F-4D97-AF65-F5344CB8AC3E}">
        <p14:creationId xmlns:p14="http://schemas.microsoft.com/office/powerpoint/2010/main" val="2919234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285974"/>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747639"/>
            <a:ext cx="6578639" cy="175432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Another potential reason for this breach flagging is that instruments such as Government Bonds are not being excluded from the rule.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this the case, then it can be easily fixed by identifying the issuer for the bond and locating it in the Company Master.</a:t>
            </a:r>
          </a:p>
        </p:txBody>
      </p:sp>
      <p:pic>
        <p:nvPicPr>
          <p:cNvPr id="4" name="Picture 3">
            <a:extLst>
              <a:ext uri="{FF2B5EF4-FFF2-40B4-BE49-F238E27FC236}">
                <a16:creationId xmlns:a16="http://schemas.microsoft.com/office/drawing/2014/main" id="{902F62AC-07A9-4336-B48D-20E72DADC745}"/>
              </a:ext>
            </a:extLst>
          </p:cNvPr>
          <p:cNvPicPr>
            <a:picLocks noChangeAspect="1"/>
          </p:cNvPicPr>
          <p:nvPr/>
        </p:nvPicPr>
        <p:blipFill>
          <a:blip r:embed="rId2"/>
          <a:stretch>
            <a:fillRect/>
          </a:stretch>
        </p:blipFill>
        <p:spPr>
          <a:xfrm>
            <a:off x="7164448" y="1908350"/>
            <a:ext cx="4051011" cy="3041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4A1478C6-15E0-4E2D-BE30-EAC3F8FD1F93}"/>
              </a:ext>
            </a:extLst>
          </p:cNvPr>
          <p:cNvSpPr txBox="1"/>
          <p:nvPr/>
        </p:nvSpPr>
        <p:spPr>
          <a:xfrm>
            <a:off x="449178" y="3817700"/>
            <a:ext cx="6230296" cy="1754326"/>
          </a:xfrm>
          <a:prstGeom prst="rect">
            <a:avLst/>
          </a:prstGeom>
          <a:noFill/>
        </p:spPr>
        <p:txBody>
          <a:bodyPr wrap="square" rtlCol="0">
            <a:spAutoFit/>
          </a:bodyPr>
          <a:lstStyle/>
          <a:p>
            <a:pPr marL="0" lvl="1">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The ‘GOPS’ field need to be set as ‘Yes’ for any issuer that is a government or public body. </a:t>
            </a:r>
          </a:p>
          <a:p>
            <a:pPr marL="0" lvl="1">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lvl="1">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Once the changes is made it will require a system approval from another user before it is made live. </a:t>
            </a:r>
          </a:p>
          <a:p>
            <a:pPr marL="0" lvl="1">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848983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E5BF6B-EE68-4A7E-BF08-35F6A66BFDF7}"/>
              </a:ext>
            </a:extLst>
          </p:cNvPr>
          <p:cNvSpPr txBox="1"/>
          <p:nvPr/>
        </p:nvSpPr>
        <p:spPr>
          <a:xfrm>
            <a:off x="449179" y="2008775"/>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C60E0751-5756-42FC-9D1F-D5B901AF2EC9}"/>
              </a:ext>
            </a:extLst>
          </p:cNvPr>
          <p:cNvSpPr txBox="1"/>
          <p:nvPr/>
        </p:nvSpPr>
        <p:spPr>
          <a:xfrm>
            <a:off x="449178" y="2470440"/>
            <a:ext cx="7335254" cy="230832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a:t>
            </a:r>
            <a:r>
              <a:rPr lang="en-US" sz="1800" dirty="0" err="1">
                <a:latin typeface="Nunito Sans" panose="00000500000000000000" pitchFamily="2" charset="0"/>
                <a:ea typeface="Calibri" charset="0"/>
                <a:cs typeface="Calibri" charset="0"/>
              </a:rPr>
              <a:t>FundWare</a:t>
            </a:r>
            <a:r>
              <a:rPr lang="en-US" sz="1800" dirty="0">
                <a:latin typeface="Nunito Sans" panose="00000500000000000000" pitchFamily="2" charset="0"/>
                <a:ea typeface="Calibri" charset="0"/>
                <a:cs typeface="Calibri" charset="0"/>
              </a:rPr>
              <a:t>, you can go to </a:t>
            </a:r>
            <a:r>
              <a:rPr lang="en-US" sz="1800" b="1" dirty="0">
                <a:latin typeface="Nunito Sans" panose="00000500000000000000" pitchFamily="2" charset="0"/>
                <a:ea typeface="Calibri" charset="0"/>
                <a:cs typeface="Calibri" charset="0"/>
              </a:rPr>
              <a:t>Reporting -&gt; Holding Reports - &gt; Holding Report</a:t>
            </a:r>
            <a:r>
              <a:rPr lang="en-US" sz="1800" dirty="0">
                <a:latin typeface="Nunito Sans" panose="00000500000000000000" pitchFamily="2" charset="0"/>
                <a:ea typeface="Calibri" charset="0"/>
                <a:cs typeface="Calibri" charset="0"/>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the following columns: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Attribute.Is</a:t>
            </a:r>
            <a:r>
              <a:rPr lang="en-US" sz="1800" dirty="0">
                <a:latin typeface="Nunito Sans" panose="00000500000000000000" pitchFamily="2" charset="0"/>
                <a:ea typeface="Calibri" charset="0"/>
                <a:cs typeface="Calibri" charset="0"/>
              </a:rPr>
              <a:t> </a:t>
            </a:r>
            <a:r>
              <a:rPr lang="en-US" sz="1800" dirty="0" err="1">
                <a:latin typeface="Nunito Sans" panose="00000500000000000000" pitchFamily="2" charset="0"/>
                <a:ea typeface="Calibri" charset="0"/>
                <a:cs typeface="Calibri" charset="0"/>
              </a:rPr>
              <a:t>Gops</a:t>
            </a: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Attribute.Non</a:t>
            </a:r>
            <a:r>
              <a:rPr lang="en-US" sz="1800" dirty="0">
                <a:latin typeface="Nunito Sans" panose="00000500000000000000" pitchFamily="2" charset="0"/>
                <a:ea typeface="Calibri" charset="0"/>
                <a:cs typeface="Calibri" charset="0"/>
              </a:rPr>
              <a:t> EEA Market</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Instrument Exchange Short Name</a:t>
            </a:r>
          </a:p>
        </p:txBody>
      </p:sp>
    </p:spTree>
    <p:extLst>
      <p:ext uri="{BB962C8B-B14F-4D97-AF65-F5344CB8AC3E}">
        <p14:creationId xmlns:p14="http://schemas.microsoft.com/office/powerpoint/2010/main" val="3378747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7BEF45-1CDF-4956-8B68-3007A4FB14B3}">
  <ds:schemaRefs>
    <ds:schemaRef ds:uri="http://schemas.microsoft.com/sharepoint/v3/contenttype/forms"/>
  </ds:schemaRefs>
</ds:datastoreItem>
</file>

<file path=customXml/itemProps2.xml><?xml version="1.0" encoding="utf-8"?>
<ds:datastoreItem xmlns:ds="http://schemas.openxmlformats.org/officeDocument/2006/customXml" ds:itemID="{EBC9AA21-D3E1-407C-859B-D28AAA8A7FB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A4555FE-4127-4674-A70E-269D145746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736</Words>
  <Application>Microsoft Office PowerPoint</Application>
  <PresentationFormat>Widescreen</PresentationFormat>
  <Paragraphs>49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37</cp:revision>
  <dcterms:created xsi:type="dcterms:W3CDTF">2020-08-26T09:52:40Z</dcterms:created>
  <dcterms:modified xsi:type="dcterms:W3CDTF">2021-05-26T07:19:28Z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