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0" r:id="rId8"/>
    <p:sldId id="272" r:id="rId9"/>
    <p:sldId id="273" r:id="rId10"/>
    <p:sldId id="271"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127"/>
    <a:srgbClr val="31D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5D47DF-9540-4847-A3EA-604C82633988}" v="2" dt="2021-05-17T18:27:57.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0C5D47DF-9540-4847-A3EA-604C82633988}"/>
    <pc:docChg chg="undo custSel modSld">
      <pc:chgData name="Rosie McKerr" userId="84563696-7ce9-496d-a79d-236896a89af9" providerId="ADAL" clId="{0C5D47DF-9540-4847-A3EA-604C82633988}" dt="2021-05-26T07:19:47.358" v="55" actId="478"/>
      <pc:docMkLst>
        <pc:docMk/>
      </pc:docMkLst>
      <pc:sldChg chg="delSp mod">
        <pc:chgData name="Rosie McKerr" userId="84563696-7ce9-496d-a79d-236896a89af9" providerId="ADAL" clId="{0C5D47DF-9540-4847-A3EA-604C82633988}" dt="2021-05-26T07:19:47.358" v="55" actId="478"/>
        <pc:sldMkLst>
          <pc:docMk/>
          <pc:sldMk cId="2028802919" sldId="257"/>
        </pc:sldMkLst>
        <pc:spChg chg="del">
          <ac:chgData name="Rosie McKerr" userId="84563696-7ce9-496d-a79d-236896a89af9" providerId="ADAL" clId="{0C5D47DF-9540-4847-A3EA-604C82633988}" dt="2021-05-26T07:19:43.887" v="54" actId="478"/>
          <ac:spMkLst>
            <pc:docMk/>
            <pc:sldMk cId="2028802919" sldId="257"/>
            <ac:spMk id="2" creationId="{9E4156D5-1008-49A9-8E25-B2DEFFECC379}"/>
          </ac:spMkLst>
        </pc:spChg>
        <pc:spChg chg="del">
          <ac:chgData name="Rosie McKerr" userId="84563696-7ce9-496d-a79d-236896a89af9" providerId="ADAL" clId="{0C5D47DF-9540-4847-A3EA-604C82633988}" dt="2021-05-26T07:19:47.358" v="55" actId="478"/>
          <ac:spMkLst>
            <pc:docMk/>
            <pc:sldMk cId="2028802919" sldId="257"/>
            <ac:spMk id="3" creationId="{712AC3E6-C95A-4E08-9D70-956741AFBA4C}"/>
          </ac:spMkLst>
        </pc:spChg>
        <pc:spChg chg="del">
          <ac:chgData name="Rosie McKerr" userId="84563696-7ce9-496d-a79d-236896a89af9" providerId="ADAL" clId="{0C5D47DF-9540-4847-A3EA-604C82633988}" dt="2021-05-17T18:27:44.060" v="2" actId="21"/>
          <ac:spMkLst>
            <pc:docMk/>
            <pc:sldMk cId="2028802919" sldId="257"/>
            <ac:spMk id="5" creationId="{B0A65CAF-369E-42F1-8735-50684B6EF0BD}"/>
          </ac:spMkLst>
        </pc:spChg>
        <pc:spChg chg="del">
          <ac:chgData name="Rosie McKerr" userId="84563696-7ce9-496d-a79d-236896a89af9" providerId="ADAL" clId="{0C5D47DF-9540-4847-A3EA-604C82633988}" dt="2021-05-17T18:27:55.915" v="5" actId="21"/>
          <ac:spMkLst>
            <pc:docMk/>
            <pc:sldMk cId="2028802919" sldId="257"/>
            <ac:spMk id="11" creationId="{3EF38329-DAF3-4F79-8F64-E03078283788}"/>
          </ac:spMkLst>
        </pc:spChg>
      </pc:sldChg>
      <pc:sldChg chg="addSp modSp mod">
        <pc:chgData name="Rosie McKerr" userId="84563696-7ce9-496d-a79d-236896a89af9" providerId="ADAL" clId="{0C5D47DF-9540-4847-A3EA-604C82633988}" dt="2021-05-17T18:48:41.405" v="42" actId="20577"/>
        <pc:sldMkLst>
          <pc:docMk/>
          <pc:sldMk cId="2604996182" sldId="269"/>
        </pc:sldMkLst>
        <pc:spChg chg="mod">
          <ac:chgData name="Rosie McKerr" userId="84563696-7ce9-496d-a79d-236896a89af9" providerId="ADAL" clId="{0C5D47DF-9540-4847-A3EA-604C82633988}" dt="2021-05-17T18:28:17.701" v="9" actId="1076"/>
          <ac:spMkLst>
            <pc:docMk/>
            <pc:sldMk cId="2604996182" sldId="269"/>
            <ac:spMk id="2" creationId="{9E4156D5-1008-49A9-8E25-B2DEFFECC379}"/>
          </ac:spMkLst>
        </pc:spChg>
        <pc:spChg chg="mod">
          <ac:chgData name="Rosie McKerr" userId="84563696-7ce9-496d-a79d-236896a89af9" providerId="ADAL" clId="{0C5D47DF-9540-4847-A3EA-604C82633988}" dt="2021-05-17T18:28:22.205" v="10" actId="1076"/>
          <ac:spMkLst>
            <pc:docMk/>
            <pc:sldMk cId="2604996182" sldId="269"/>
            <ac:spMk id="3" creationId="{712AC3E6-C95A-4E08-9D70-956741AFBA4C}"/>
          </ac:spMkLst>
        </pc:spChg>
        <pc:spChg chg="add mod">
          <ac:chgData name="Rosie McKerr" userId="84563696-7ce9-496d-a79d-236896a89af9" providerId="ADAL" clId="{0C5D47DF-9540-4847-A3EA-604C82633988}" dt="2021-05-17T18:48:41.405" v="42" actId="20577"/>
          <ac:spMkLst>
            <pc:docMk/>
            <pc:sldMk cId="2604996182" sldId="269"/>
            <ac:spMk id="6" creationId="{BF64E711-5455-42FE-AED6-FEFEEFDE5F2B}"/>
          </ac:spMkLst>
        </pc:spChg>
        <pc:spChg chg="mod">
          <ac:chgData name="Rosie McKerr" userId="84563696-7ce9-496d-a79d-236896a89af9" providerId="ADAL" clId="{0C5D47DF-9540-4847-A3EA-604C82633988}" dt="2021-05-17T18:27:36.257" v="0" actId="1076"/>
          <ac:spMkLst>
            <pc:docMk/>
            <pc:sldMk cId="2604996182" sldId="269"/>
            <ac:spMk id="7" creationId="{D9A2C0B1-5F58-4B52-96AF-FD49066D348F}"/>
          </ac:spMkLst>
        </pc:spChg>
        <pc:spChg chg="mod">
          <ac:chgData name="Rosie McKerr" userId="84563696-7ce9-496d-a79d-236896a89af9" providerId="ADAL" clId="{0C5D47DF-9540-4847-A3EA-604C82633988}" dt="2021-05-17T18:28:52.923" v="11" actId="20577"/>
          <ac:spMkLst>
            <pc:docMk/>
            <pc:sldMk cId="2604996182" sldId="269"/>
            <ac:spMk id="8" creationId="{EED82F1B-FCD6-41A3-9D56-472F9193B965}"/>
          </ac:spMkLst>
        </pc:spChg>
        <pc:spChg chg="add mod">
          <ac:chgData name="Rosie McKerr" userId="84563696-7ce9-496d-a79d-236896a89af9" providerId="ADAL" clId="{0C5D47DF-9540-4847-A3EA-604C82633988}" dt="2021-05-17T18:28:09.584" v="8" actId="1076"/>
          <ac:spMkLst>
            <pc:docMk/>
            <pc:sldMk cId="2604996182" sldId="269"/>
            <ac:spMk id="9" creationId="{18266C18-5892-40E4-B902-C9000156155E}"/>
          </ac:spMkLst>
        </pc:spChg>
      </pc:sldChg>
      <pc:sldChg chg="modSp mod">
        <pc:chgData name="Rosie McKerr" userId="84563696-7ce9-496d-a79d-236896a89af9" providerId="ADAL" clId="{0C5D47DF-9540-4847-A3EA-604C82633988}" dt="2021-05-17T18:29:17.207" v="15" actId="20577"/>
        <pc:sldMkLst>
          <pc:docMk/>
          <pc:sldMk cId="3402579336" sldId="270"/>
        </pc:sldMkLst>
        <pc:spChg chg="mod">
          <ac:chgData name="Rosie McKerr" userId="84563696-7ce9-496d-a79d-236896a89af9" providerId="ADAL" clId="{0C5D47DF-9540-4847-A3EA-604C82633988}" dt="2021-05-17T18:29:17.207" v="15" actId="20577"/>
          <ac:spMkLst>
            <pc:docMk/>
            <pc:sldMk cId="3402579336" sldId="270"/>
            <ac:spMk id="8" creationId="{EED82F1B-FCD6-41A3-9D56-472F9193B965}"/>
          </ac:spMkLst>
        </pc:spChg>
      </pc:sldChg>
      <pc:sldChg chg="modSp mod">
        <pc:chgData name="Rosie McKerr" userId="84563696-7ce9-496d-a79d-236896a89af9" providerId="ADAL" clId="{0C5D47DF-9540-4847-A3EA-604C82633988}" dt="2021-05-24T19:41:56.307" v="53" actId="20577"/>
        <pc:sldMkLst>
          <pc:docMk/>
          <pc:sldMk cId="2326712145" sldId="273"/>
        </pc:sldMkLst>
        <pc:spChg chg="mod">
          <ac:chgData name="Rosie McKerr" userId="84563696-7ce9-496d-a79d-236896a89af9" providerId="ADAL" clId="{0C5D47DF-9540-4847-A3EA-604C82633988}" dt="2021-05-24T19:41:40.132" v="48" actId="1076"/>
          <ac:spMkLst>
            <pc:docMk/>
            <pc:sldMk cId="2326712145" sldId="273"/>
            <ac:spMk id="7" creationId="{D9A2C0B1-5F58-4B52-96AF-FD49066D348F}"/>
          </ac:spMkLst>
        </pc:spChg>
        <pc:spChg chg="mod">
          <ac:chgData name="Rosie McKerr" userId="84563696-7ce9-496d-a79d-236896a89af9" providerId="ADAL" clId="{0C5D47DF-9540-4847-A3EA-604C82633988}" dt="2021-05-24T19:41:56.307" v="53" actId="20577"/>
          <ac:spMkLst>
            <pc:docMk/>
            <pc:sldMk cId="2326712145" sldId="273"/>
            <ac:spMk id="8" creationId="{EED82F1B-FCD6-41A3-9D56-472F9193B965}"/>
          </ac:spMkLst>
        </pc:spChg>
        <pc:picChg chg="mod">
          <ac:chgData name="Rosie McKerr" userId="84563696-7ce9-496d-a79d-236896a89af9" providerId="ADAL" clId="{0C5D47DF-9540-4847-A3EA-604C82633988}" dt="2021-05-24T19:41:44.194" v="50" actId="1076"/>
          <ac:picMkLst>
            <pc:docMk/>
            <pc:sldMk cId="2326712145" sldId="273"/>
            <ac:picMk id="3" creationId="{776CAA23-7F74-43D1-9D33-69D3DF2C9F6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767280"/>
            <a:ext cx="7188971" cy="1323439"/>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UCITS11 –</a:t>
            </a:r>
            <a:r>
              <a:rPr lang="en-US" sz="4000" dirty="0">
                <a:solidFill>
                  <a:schemeClr val="bg1"/>
                </a:solidFill>
                <a:latin typeface="Nunito Sans" panose="00000500000000000000" pitchFamily="2" charset="0"/>
              </a:rPr>
              <a:t> Unlisted securities must be listed within one year</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303374"/>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765039"/>
            <a:ext cx="7335254" cy="646331"/>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UCITS11 monitors </a:t>
            </a:r>
            <a:r>
              <a:rPr lang="en-US" sz="1800" b="1" dirty="0">
                <a:latin typeface="Nunito Sans" panose="00000500000000000000" pitchFamily="2" charset="0"/>
                <a:ea typeface="Calibri" charset="0"/>
                <a:cs typeface="Calibri" charset="0"/>
              </a:rPr>
              <a:t>COLL 5.2.8 R (3)(e) </a:t>
            </a:r>
            <a:r>
              <a:rPr lang="en-US" sz="1800" dirty="0">
                <a:latin typeface="Nunito Sans" panose="00000500000000000000" pitchFamily="2" charset="0"/>
                <a:ea typeface="Calibri" charset="0"/>
                <a:cs typeface="Calibri" charset="0"/>
              </a:rPr>
              <a:t>and stipulates that unlisted securities must be listed within one year from the point of issue.</a:t>
            </a: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24700"/>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1421006"/>
            <a:ext cx="733525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primarily uses 2 fields: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‘Days Since Listing’ which is a rule custom attribute.</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‘Instrument Listed Type’ which is a rule custom attribute.</a:t>
            </a:r>
          </a:p>
        </p:txBody>
      </p:sp>
      <p:sp>
        <p:nvSpPr>
          <p:cNvPr id="2" name="TextBox 1">
            <a:extLst>
              <a:ext uri="{FF2B5EF4-FFF2-40B4-BE49-F238E27FC236}">
                <a16:creationId xmlns:a16="http://schemas.microsoft.com/office/drawing/2014/main" id="{9E4156D5-1008-49A9-8E25-B2DEFFECC379}"/>
              </a:ext>
            </a:extLst>
          </p:cNvPr>
          <p:cNvSpPr txBox="1"/>
          <p:nvPr/>
        </p:nvSpPr>
        <p:spPr>
          <a:xfrm>
            <a:off x="449176" y="3656618"/>
            <a:ext cx="9176084"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4118283"/>
            <a:ext cx="8207144" cy="646331"/>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It’s possible it is flagging as a breach because the issue date has been incorrectly stipulated or perhaps the exchange code is not correctly populated. </a:t>
            </a:r>
          </a:p>
        </p:txBody>
      </p:sp>
      <p:sp>
        <p:nvSpPr>
          <p:cNvPr id="6" name="TextBox 5">
            <a:extLst>
              <a:ext uri="{FF2B5EF4-FFF2-40B4-BE49-F238E27FC236}">
                <a16:creationId xmlns:a16="http://schemas.microsoft.com/office/drawing/2014/main" id="{BF64E711-5455-42FE-AED6-FEFEEFDE5F2B}"/>
              </a:ext>
            </a:extLst>
          </p:cNvPr>
          <p:cNvSpPr txBox="1"/>
          <p:nvPr/>
        </p:nvSpPr>
        <p:spPr>
          <a:xfrm>
            <a:off x="449176" y="2555718"/>
            <a:ext cx="6012582"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a:t>
            </a:r>
            <a:r>
              <a:rPr lang="en-US" sz="2400">
                <a:solidFill>
                  <a:srgbClr val="31D4CF"/>
                </a:solidFill>
                <a:latin typeface="Nunito Sans" panose="00000500000000000000" pitchFamily="2" charset="0"/>
              </a:rPr>
              <a:t>asset </a:t>
            </a:r>
            <a:r>
              <a:rPr lang="en-US" sz="2400" dirty="0">
                <a:solidFill>
                  <a:srgbClr val="31D4CF"/>
                </a:solidFill>
                <a:latin typeface="Nunito Sans" panose="00000500000000000000" pitchFamily="2" charset="0"/>
              </a:rPr>
              <a:t>type groups does it monitor?</a:t>
            </a:r>
            <a:endParaRPr lang="en-GB" sz="2400" dirty="0">
              <a:solidFill>
                <a:srgbClr val="31D4CF"/>
              </a:solidFill>
              <a:latin typeface="Nunito Sans" panose="00000500000000000000" pitchFamily="2" charset="0"/>
            </a:endParaRPr>
          </a:p>
        </p:txBody>
      </p:sp>
      <p:sp>
        <p:nvSpPr>
          <p:cNvPr id="9" name="TextBox 8">
            <a:extLst>
              <a:ext uri="{FF2B5EF4-FFF2-40B4-BE49-F238E27FC236}">
                <a16:creationId xmlns:a16="http://schemas.microsoft.com/office/drawing/2014/main" id="{18266C18-5892-40E4-B902-C9000156155E}"/>
              </a:ext>
            </a:extLst>
          </p:cNvPr>
          <p:cNvSpPr txBox="1"/>
          <p:nvPr/>
        </p:nvSpPr>
        <p:spPr>
          <a:xfrm>
            <a:off x="449176" y="2959763"/>
            <a:ext cx="7335254" cy="369332"/>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This rule is applied to assets that are Equities or Fixed Income.</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371557"/>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6" y="833222"/>
            <a:ext cx="7580127" cy="1508105"/>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If it is the case that exchanges are not populating then this will have to be updated. Ideally, this should be fixed using the Security setup file. Typically, for IDS security data, the “Exchange Section Code” value has to correctly correspond with the Market Section Code for the relevant exchange in the Exchanges Master. </a:t>
            </a:r>
          </a:p>
          <a:p>
            <a:pPr marL="0" lvl="1">
              <a:defRPr/>
            </a:pPr>
            <a:endParaRPr lang="en-US" sz="12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IDS Security File:</a:t>
            </a:r>
          </a:p>
        </p:txBody>
      </p:sp>
      <p:pic>
        <p:nvPicPr>
          <p:cNvPr id="2" name="Picture 1">
            <a:extLst>
              <a:ext uri="{FF2B5EF4-FFF2-40B4-BE49-F238E27FC236}">
                <a16:creationId xmlns:a16="http://schemas.microsoft.com/office/drawing/2014/main" id="{EC5F429A-3793-4716-A499-60A88853754B}"/>
              </a:ext>
            </a:extLst>
          </p:cNvPr>
          <p:cNvPicPr>
            <a:picLocks noChangeAspect="1"/>
          </p:cNvPicPr>
          <p:nvPr/>
        </p:nvPicPr>
        <p:blipFill>
          <a:blip r:embed="rId2"/>
          <a:stretch>
            <a:fillRect/>
          </a:stretch>
        </p:blipFill>
        <p:spPr>
          <a:xfrm>
            <a:off x="992778" y="2415650"/>
            <a:ext cx="6609806" cy="948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A5D8B9A5-E4E7-4045-BBD2-66B7C3686713}"/>
              </a:ext>
            </a:extLst>
          </p:cNvPr>
          <p:cNvSpPr txBox="1"/>
          <p:nvPr/>
        </p:nvSpPr>
        <p:spPr>
          <a:xfrm>
            <a:off x="449176" y="3537120"/>
            <a:ext cx="8437921" cy="1323439"/>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For the above highlighted security, the exchange will only update if the “LISTED COMPANIES (EXCLUDING INVESTMENT TRUSTS)” market section in the Exchanges master for XLON is populated with the code of 32.</a:t>
            </a:r>
          </a:p>
          <a:p>
            <a:pPr marL="0" lvl="1">
              <a:defRPr/>
            </a:pPr>
            <a:endParaRPr lang="en-US" sz="1400" b="1"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Exchanges Master:</a:t>
            </a:r>
          </a:p>
        </p:txBody>
      </p:sp>
      <p:pic>
        <p:nvPicPr>
          <p:cNvPr id="5" name="Picture 4">
            <a:extLst>
              <a:ext uri="{FF2B5EF4-FFF2-40B4-BE49-F238E27FC236}">
                <a16:creationId xmlns:a16="http://schemas.microsoft.com/office/drawing/2014/main" id="{DB204A84-D3AA-4DA0-B419-6D98C401F6DB}"/>
              </a:ext>
            </a:extLst>
          </p:cNvPr>
          <p:cNvPicPr>
            <a:picLocks noChangeAspect="1"/>
          </p:cNvPicPr>
          <p:nvPr/>
        </p:nvPicPr>
        <p:blipFill>
          <a:blip r:embed="rId3"/>
          <a:stretch>
            <a:fillRect/>
          </a:stretch>
        </p:blipFill>
        <p:spPr>
          <a:xfrm>
            <a:off x="992778" y="4909250"/>
            <a:ext cx="3975503" cy="15771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89869"/>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451534"/>
            <a:ext cx="7257909" cy="4801314"/>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Alternatively, if it is an exceptional case then the exchange can be manually updated in the relevant instrument master. Once you’ve identified the security in the instrument master, scroll to the bottom of the page where you will find the ‘Exchanges’ section.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Location the exchange code for the exchange you wish to update the security to be listed on. The </a:t>
            </a:r>
            <a:r>
              <a:rPr lang="en-US" sz="1800" dirty="0" err="1">
                <a:latin typeface="Nunito Sans" panose="00000500000000000000" pitchFamily="2" charset="0"/>
                <a:ea typeface="Calibri" charset="0"/>
                <a:cs typeface="Calibri" charset="0"/>
              </a:rPr>
              <a:t>sedol</a:t>
            </a:r>
            <a:r>
              <a:rPr lang="en-US" sz="1800" dirty="0">
                <a:latin typeface="Nunito Sans" panose="00000500000000000000" pitchFamily="2" charset="0"/>
                <a:ea typeface="Calibri" charset="0"/>
                <a:cs typeface="Calibri" charset="0"/>
              </a:rPr>
              <a:t> code needs to be added into the “Symbol Code” field and a market section must be selected in the drop-down menu.</a:t>
            </a: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Once the change has been made you will need to add in a comment to the “Maker Comment” field and then send it for approval. The change will only go live once another user has approved it.</a:t>
            </a:r>
          </a:p>
          <a:p>
            <a:pPr marL="0" lvl="1">
              <a:defRPr/>
            </a:pPr>
            <a:endParaRPr lang="en-US" sz="18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E2BA12F8-844A-4D67-8C2D-86193C23E2AD}"/>
              </a:ext>
            </a:extLst>
          </p:cNvPr>
          <p:cNvPicPr>
            <a:picLocks noChangeAspect="1"/>
          </p:cNvPicPr>
          <p:nvPr/>
        </p:nvPicPr>
        <p:blipFill>
          <a:blip r:embed="rId2"/>
          <a:stretch>
            <a:fillRect/>
          </a:stretch>
        </p:blipFill>
        <p:spPr>
          <a:xfrm>
            <a:off x="761959" y="4282574"/>
            <a:ext cx="6370361" cy="382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8027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92822"/>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238377"/>
            <a:ext cx="7257909" cy="4801314"/>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Verify that the listing date is correct for this security. You can find it in the instrument master for the security.</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In summary, if the security is exchange traded then it should not be picked up by this rule.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Whether or not it is to be listed within the next 365 will be based on the “days since listing” calculation and whether it is between 0 and -365, noting that it will be negative where the listing date is in the future.</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Otherwise, it should pass.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pic>
        <p:nvPicPr>
          <p:cNvPr id="3" name="Picture 2">
            <a:extLst>
              <a:ext uri="{FF2B5EF4-FFF2-40B4-BE49-F238E27FC236}">
                <a16:creationId xmlns:a16="http://schemas.microsoft.com/office/drawing/2014/main" id="{776CAA23-7F74-43D1-9D33-69D3DF2C9F63}"/>
              </a:ext>
            </a:extLst>
          </p:cNvPr>
          <p:cNvPicPr>
            <a:picLocks noChangeAspect="1"/>
          </p:cNvPicPr>
          <p:nvPr/>
        </p:nvPicPr>
        <p:blipFill>
          <a:blip r:embed="rId2"/>
          <a:stretch>
            <a:fillRect/>
          </a:stretch>
        </p:blipFill>
        <p:spPr>
          <a:xfrm>
            <a:off x="1593484" y="2261867"/>
            <a:ext cx="2857873" cy="392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6712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F9E726-6336-4AA8-9192-6EBBA71F924A}"/>
              </a:ext>
            </a:extLst>
          </p:cNvPr>
          <p:cNvSpPr txBox="1"/>
          <p:nvPr/>
        </p:nvSpPr>
        <p:spPr>
          <a:xfrm>
            <a:off x="449179" y="1869432"/>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view this in a report?</a:t>
            </a:r>
          </a:p>
        </p:txBody>
      </p:sp>
      <p:sp>
        <p:nvSpPr>
          <p:cNvPr id="5" name="TextBox 4">
            <a:extLst>
              <a:ext uri="{FF2B5EF4-FFF2-40B4-BE49-F238E27FC236}">
                <a16:creationId xmlns:a16="http://schemas.microsoft.com/office/drawing/2014/main" id="{43A15DCD-DAC0-462C-B747-F2713A3775BF}"/>
              </a:ext>
            </a:extLst>
          </p:cNvPr>
          <p:cNvSpPr txBox="1"/>
          <p:nvPr/>
        </p:nvSpPr>
        <p:spPr>
          <a:xfrm>
            <a:off x="449178" y="2331097"/>
            <a:ext cx="7335254"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On </a:t>
            </a:r>
            <a:r>
              <a:rPr lang="en-US" sz="1800" dirty="0" err="1">
                <a:latin typeface="Nunito Sans" panose="00000500000000000000" pitchFamily="2" charset="0"/>
                <a:ea typeface="Calibri" charset="0"/>
                <a:cs typeface="Calibri" charset="0"/>
              </a:rPr>
              <a:t>FundWare</a:t>
            </a:r>
            <a:r>
              <a:rPr lang="en-US" sz="1800" dirty="0">
                <a:latin typeface="Nunito Sans" panose="00000500000000000000" pitchFamily="2" charset="0"/>
                <a:ea typeface="Calibri" charset="0"/>
                <a:cs typeface="Calibri" charset="0"/>
              </a:rPr>
              <a:t>, you can go to </a:t>
            </a:r>
            <a:r>
              <a:rPr lang="en-US" sz="1800" b="1" dirty="0">
                <a:latin typeface="Nunito Sans" panose="00000500000000000000" pitchFamily="2" charset="0"/>
                <a:ea typeface="Calibri" charset="0"/>
                <a:cs typeface="Calibri" charset="0"/>
              </a:rPr>
              <a:t>Reporting -&gt; Holding Reports - &gt; Holding Report</a:t>
            </a:r>
            <a:r>
              <a:rPr lang="en-US" sz="1800" dirty="0">
                <a:latin typeface="Nunito Sans" panose="00000500000000000000" pitchFamily="2" charset="0"/>
                <a:ea typeface="Calibri" charset="0"/>
                <a:cs typeface="Calibri" charset="0"/>
              </a:rPr>
              <a:t> and select one of a wide range of reports (e.g. Holding Export Report) to extract.</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You may wish to include the following columns:</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Days Since Listing</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Attribute.Days</a:t>
            </a:r>
            <a:r>
              <a:rPr lang="en-US" sz="1800" dirty="0">
                <a:latin typeface="Nunito Sans" panose="00000500000000000000" pitchFamily="2" charset="0"/>
                <a:ea typeface="Calibri" charset="0"/>
                <a:cs typeface="Calibri" charset="0"/>
              </a:rPr>
              <a:t> Since Listing</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Rule Custom </a:t>
            </a:r>
            <a:r>
              <a:rPr lang="en-US" sz="1800" dirty="0" err="1">
                <a:latin typeface="Nunito Sans" panose="00000500000000000000" pitchFamily="2" charset="0"/>
                <a:ea typeface="Calibri" charset="0"/>
                <a:cs typeface="Calibri" charset="0"/>
              </a:rPr>
              <a:t>Attribute.Instrument</a:t>
            </a:r>
            <a:r>
              <a:rPr lang="en-US" sz="1800" dirty="0">
                <a:latin typeface="Nunito Sans" panose="00000500000000000000" pitchFamily="2" charset="0"/>
                <a:ea typeface="Calibri" charset="0"/>
                <a:cs typeface="Calibri" charset="0"/>
              </a:rPr>
              <a:t> Listed Type</a:t>
            </a:r>
          </a:p>
          <a:p>
            <a:pPr marL="285750" lvl="1" indent="-285750">
              <a:buFont typeface="Arial" panose="020B0604020202020204" pitchFamily="34" charset="0"/>
              <a:buChar char="•"/>
              <a:defRPr/>
            </a:pPr>
            <a:r>
              <a:rPr lang="en-US" sz="1800" dirty="0">
                <a:latin typeface="Nunito Sans" panose="00000500000000000000" pitchFamily="2" charset="0"/>
                <a:ea typeface="Calibri" charset="0"/>
                <a:cs typeface="Calibri" charset="0"/>
              </a:rPr>
              <a:t>Instrument Exchange Short Name</a:t>
            </a:r>
          </a:p>
        </p:txBody>
      </p:sp>
    </p:spTree>
    <p:extLst>
      <p:ext uri="{BB962C8B-B14F-4D97-AF65-F5344CB8AC3E}">
        <p14:creationId xmlns:p14="http://schemas.microsoft.com/office/powerpoint/2010/main" val="337874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BC4F52-8B9B-476F-9C75-B79DB71A872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A175F44-D056-47BA-AD2B-56CC67FCE7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3463E8-9B20-4CCD-9990-E4C7407912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576</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33</cp:revision>
  <dcterms:created xsi:type="dcterms:W3CDTF">2020-08-26T09:52:40Z</dcterms:created>
  <dcterms:modified xsi:type="dcterms:W3CDTF">2021-05-26T07:19:49Z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