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989DB5-24A9-4BC6-9B49-024E6B6D686A}" v="2" dt="2021-05-17T18:36:42.1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7E989DB5-24A9-4BC6-9B49-024E6B6D686A}"/>
    <pc:docChg chg="custSel modSld">
      <pc:chgData name="Rosie McKerr" userId="84563696-7ce9-496d-a79d-236896a89af9" providerId="ADAL" clId="{7E989DB5-24A9-4BC6-9B49-024E6B6D686A}" dt="2021-05-26T07:20:00.211" v="18" actId="478"/>
      <pc:docMkLst>
        <pc:docMk/>
      </pc:docMkLst>
      <pc:sldChg chg="delSp modSp mod">
        <pc:chgData name="Rosie McKerr" userId="84563696-7ce9-496d-a79d-236896a89af9" providerId="ADAL" clId="{7E989DB5-24A9-4BC6-9B49-024E6B6D686A}" dt="2021-05-26T07:20:00.211" v="18" actId="478"/>
        <pc:sldMkLst>
          <pc:docMk/>
          <pc:sldMk cId="2028802919" sldId="257"/>
        </pc:sldMkLst>
        <pc:spChg chg="del">
          <ac:chgData name="Rosie McKerr" userId="84563696-7ce9-496d-a79d-236896a89af9" providerId="ADAL" clId="{7E989DB5-24A9-4BC6-9B49-024E6B6D686A}" dt="2021-05-26T07:19:59.092" v="17" actId="478"/>
          <ac:spMkLst>
            <pc:docMk/>
            <pc:sldMk cId="2028802919" sldId="257"/>
            <ac:spMk id="2" creationId="{9E4156D5-1008-49A9-8E25-B2DEFFECC379}"/>
          </ac:spMkLst>
        </pc:spChg>
        <pc:spChg chg="del">
          <ac:chgData name="Rosie McKerr" userId="84563696-7ce9-496d-a79d-236896a89af9" providerId="ADAL" clId="{7E989DB5-24A9-4BC6-9B49-024E6B6D686A}" dt="2021-05-26T07:20:00.211" v="18" actId="478"/>
          <ac:spMkLst>
            <pc:docMk/>
            <pc:sldMk cId="2028802919" sldId="257"/>
            <ac:spMk id="3" creationId="{712AC3E6-C95A-4E08-9D70-956741AFBA4C}"/>
          </ac:spMkLst>
        </pc:spChg>
        <pc:spChg chg="del">
          <ac:chgData name="Rosie McKerr" userId="84563696-7ce9-496d-a79d-236896a89af9" providerId="ADAL" clId="{7E989DB5-24A9-4BC6-9B49-024E6B6D686A}" dt="2021-05-17T18:36:30.227" v="3" actId="21"/>
          <ac:spMkLst>
            <pc:docMk/>
            <pc:sldMk cId="2028802919" sldId="257"/>
            <ac:spMk id="5" creationId="{B0A65CAF-369E-42F1-8735-50684B6EF0BD}"/>
          </ac:spMkLst>
        </pc:spChg>
        <pc:spChg chg="mod">
          <ac:chgData name="Rosie McKerr" userId="84563696-7ce9-496d-a79d-236896a89af9" providerId="ADAL" clId="{7E989DB5-24A9-4BC6-9B49-024E6B6D686A}" dt="2021-05-17T18:37:24.789" v="12" actId="20577"/>
          <ac:spMkLst>
            <pc:docMk/>
            <pc:sldMk cId="2028802919" sldId="257"/>
            <ac:spMk id="8" creationId="{EED82F1B-FCD6-41A3-9D56-472F9193B965}"/>
          </ac:spMkLst>
        </pc:spChg>
        <pc:spChg chg="del">
          <ac:chgData name="Rosie McKerr" userId="84563696-7ce9-496d-a79d-236896a89af9" providerId="ADAL" clId="{7E989DB5-24A9-4BC6-9B49-024E6B6D686A}" dt="2021-05-17T18:36:40.625" v="6" actId="21"/>
          <ac:spMkLst>
            <pc:docMk/>
            <pc:sldMk cId="2028802919" sldId="257"/>
            <ac:spMk id="11" creationId="{3EF38329-DAF3-4F79-8F64-E03078283788}"/>
          </ac:spMkLst>
        </pc:spChg>
      </pc:sldChg>
      <pc:sldChg chg="addSp modSp mod">
        <pc:chgData name="Rosie McKerr" userId="84563696-7ce9-496d-a79d-236896a89af9" providerId="ADAL" clId="{7E989DB5-24A9-4BC6-9B49-024E6B6D686A}" dt="2021-05-17T18:48:29.837" v="16" actId="20577"/>
        <pc:sldMkLst>
          <pc:docMk/>
          <pc:sldMk cId="2604996182" sldId="269"/>
        </pc:sldMkLst>
        <pc:spChg chg="add mod">
          <ac:chgData name="Rosie McKerr" userId="84563696-7ce9-496d-a79d-236896a89af9" providerId="ADAL" clId="{7E989DB5-24A9-4BC6-9B49-024E6B6D686A}" dt="2021-05-17T18:48:29.837" v="16" actId="20577"/>
          <ac:spMkLst>
            <pc:docMk/>
            <pc:sldMk cId="2604996182" sldId="269"/>
            <ac:spMk id="6" creationId="{77DD8924-B6CC-44BE-94EE-E3198E38996D}"/>
          </ac:spMkLst>
        </pc:spChg>
        <pc:spChg chg="mod">
          <ac:chgData name="Rosie McKerr" userId="84563696-7ce9-496d-a79d-236896a89af9" providerId="ADAL" clId="{7E989DB5-24A9-4BC6-9B49-024E6B6D686A}" dt="2021-05-17T18:36:23.609" v="1" actId="1076"/>
          <ac:spMkLst>
            <pc:docMk/>
            <pc:sldMk cId="2604996182" sldId="269"/>
            <ac:spMk id="7" creationId="{D9A2C0B1-5F58-4B52-96AF-FD49066D348F}"/>
          </ac:spMkLst>
        </pc:spChg>
        <pc:spChg chg="mod">
          <ac:chgData name="Rosie McKerr" userId="84563696-7ce9-496d-a79d-236896a89af9" providerId="ADAL" clId="{7E989DB5-24A9-4BC6-9B49-024E6B6D686A}" dt="2021-05-17T18:37:36.478" v="15" actId="20577"/>
          <ac:spMkLst>
            <pc:docMk/>
            <pc:sldMk cId="2604996182" sldId="269"/>
            <ac:spMk id="8" creationId="{EED82F1B-FCD6-41A3-9D56-472F9193B965}"/>
          </ac:spMkLst>
        </pc:spChg>
        <pc:spChg chg="add mod">
          <ac:chgData name="Rosie McKerr" userId="84563696-7ce9-496d-a79d-236896a89af9" providerId="ADAL" clId="{7E989DB5-24A9-4BC6-9B49-024E6B6D686A}" dt="2021-05-17T18:37:02.512" v="10" actId="1076"/>
          <ac:spMkLst>
            <pc:docMk/>
            <pc:sldMk cId="2604996182" sldId="269"/>
            <ac:spMk id="9" creationId="{6A02FAC7-79D9-47B1-8C5E-32603796B30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293729"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UCITS12 –</a:t>
            </a:r>
            <a:r>
              <a:rPr lang="en-US" sz="4000" dirty="0">
                <a:solidFill>
                  <a:schemeClr val="bg1"/>
                </a:solidFill>
                <a:latin typeface="Nunito Sans" panose="00000500000000000000" pitchFamily="2" charset="0"/>
              </a:rPr>
              <a:t> Max. 20% of Voting Shares per single issuing body</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06692"/>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068357"/>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UCITS12 monitors </a:t>
            </a:r>
            <a:r>
              <a:rPr lang="en-US" sz="1800" b="1" dirty="0">
                <a:latin typeface="Nunito Sans" panose="00000500000000000000" pitchFamily="2" charset="0"/>
                <a:ea typeface="Calibri" charset="0"/>
                <a:cs typeface="Calibri" charset="0"/>
              </a:rPr>
              <a:t>COLL 5.2.27 R </a:t>
            </a:r>
            <a:r>
              <a:rPr lang="en-US" sz="1800" dirty="0">
                <a:latin typeface="Nunito Sans" panose="00000500000000000000" pitchFamily="2" charset="0"/>
                <a:ea typeface="Calibri" charset="0"/>
                <a:cs typeface="Calibri" charset="0"/>
              </a:rPr>
              <a:t>and monitors the percentage of voting rights held per single issuing body. A breach will occur where the result is greater than 20%.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Depending on the jurisdiction, the rule is applied at different levels. For UK funds, the rule is applied at Manager and Umbrella level. For Irish/Lux funds, the rule is applied at Scheme level.</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6" y="46703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029368"/>
            <a:ext cx="7005359"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2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‘Has Voting Rights’ which is a rule custom attribute. The rule will look exclusively at those equities that have voting rights.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 GOPs’ which is a rule custom attribute. The rule will look exclusively at instruments that do not have GOPs issuers.</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918404"/>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399518"/>
            <a:ext cx="7335254" cy="1200329"/>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Data gaps. This breach often occurs if the number of voting rights hasn’t updated from the client’s security file. Occasionally, there will be a newly listed company and the data feed from the data vendor may not have had a value for the number of shares in issue. </a:t>
            </a:r>
          </a:p>
        </p:txBody>
      </p:sp>
      <p:sp>
        <p:nvSpPr>
          <p:cNvPr id="6" name="TextBox 5">
            <a:extLst>
              <a:ext uri="{FF2B5EF4-FFF2-40B4-BE49-F238E27FC236}">
                <a16:creationId xmlns:a16="http://schemas.microsoft.com/office/drawing/2014/main" id="{77DD8924-B6CC-44BE-94EE-E3198E38996D}"/>
              </a:ext>
            </a:extLst>
          </p:cNvPr>
          <p:cNvSpPr txBox="1"/>
          <p:nvPr/>
        </p:nvSpPr>
        <p:spPr>
          <a:xfrm>
            <a:off x="449176" y="2683954"/>
            <a:ext cx="5969039"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r>
              <a:rPr lang="en-GB" sz="2400" dirty="0">
                <a:solidFill>
                  <a:srgbClr val="31D4CF"/>
                </a:solidFill>
                <a:latin typeface="Nunito Sans" panose="00000500000000000000" pitchFamily="2" charset="0"/>
              </a:rPr>
              <a:t> </a:t>
            </a:r>
          </a:p>
        </p:txBody>
      </p:sp>
      <p:sp>
        <p:nvSpPr>
          <p:cNvPr id="9" name="TextBox 8">
            <a:extLst>
              <a:ext uri="{FF2B5EF4-FFF2-40B4-BE49-F238E27FC236}">
                <a16:creationId xmlns:a16="http://schemas.microsoft.com/office/drawing/2014/main" id="{6A02FAC7-79D9-47B1-8C5E-32603796B307}"/>
              </a:ext>
            </a:extLst>
          </p:cNvPr>
          <p:cNvSpPr txBox="1"/>
          <p:nvPr/>
        </p:nvSpPr>
        <p:spPr>
          <a:xfrm>
            <a:off x="449176" y="3244334"/>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Equities.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64042"/>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625707"/>
            <a:ext cx="7092447" cy="397031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Typically, the breach is caused by a missing voting rights figure. This information can be researched on the website of the exchange the equity is listed on. Alternatively, you can usually find this data in the investor relations section of the issuer’s own website.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you have the correct figure you can then update the ‘Voting Rights’ field in the Company Master with the value.</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the change has been made you will need to add in a comment to the “Maker Comment” field and then send it for approval. The change will only go live once another user has approved it.</a:t>
            </a:r>
          </a:p>
        </p:txBody>
      </p:sp>
      <p:pic>
        <p:nvPicPr>
          <p:cNvPr id="2" name="Picture 1">
            <a:extLst>
              <a:ext uri="{FF2B5EF4-FFF2-40B4-BE49-F238E27FC236}">
                <a16:creationId xmlns:a16="http://schemas.microsoft.com/office/drawing/2014/main" id="{6586AF38-2C14-4BD8-8DEA-CF27731E4727}"/>
              </a:ext>
            </a:extLst>
          </p:cNvPr>
          <p:cNvPicPr>
            <a:picLocks noChangeAspect="1"/>
          </p:cNvPicPr>
          <p:nvPr/>
        </p:nvPicPr>
        <p:blipFill>
          <a:blip r:embed="rId2"/>
          <a:stretch>
            <a:fillRect/>
          </a:stretch>
        </p:blipFill>
        <p:spPr>
          <a:xfrm>
            <a:off x="2410371" y="3983385"/>
            <a:ext cx="3006362" cy="2955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6F97D4-C72F-40A6-9182-ECA9AAC3C5E3}"/>
              </a:ext>
            </a:extLst>
          </p:cNvPr>
          <p:cNvSpPr txBox="1"/>
          <p:nvPr/>
        </p:nvSpPr>
        <p:spPr>
          <a:xfrm>
            <a:off x="449179" y="1947814"/>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F905BB94-5384-43E5-A6AB-3D07619914D7}"/>
              </a:ext>
            </a:extLst>
          </p:cNvPr>
          <p:cNvSpPr txBox="1"/>
          <p:nvPr/>
        </p:nvSpPr>
        <p:spPr>
          <a:xfrm>
            <a:off x="449178" y="2409479"/>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a:t>
            </a:r>
            <a:r>
              <a:rPr lang="en-US" sz="1800" dirty="0" err="1">
                <a:latin typeface="Nunito Sans" panose="00000500000000000000" pitchFamily="2" charset="0"/>
                <a:ea typeface="Calibri" charset="0"/>
                <a:cs typeface="Calibri" charset="0"/>
              </a:rPr>
              <a:t>FundWare</a:t>
            </a:r>
            <a:r>
              <a:rPr lang="en-US" sz="1800" dirty="0">
                <a:latin typeface="Nunito Sans" panose="00000500000000000000" pitchFamily="2" charset="0"/>
                <a:ea typeface="Calibri" charset="0"/>
                <a:cs typeface="Calibri" charset="0"/>
              </a:rPr>
              <a:t>, you can go to </a:t>
            </a:r>
            <a:r>
              <a:rPr lang="en-US" sz="1800" b="1" dirty="0">
                <a:latin typeface="Nunito Sans" panose="00000500000000000000" pitchFamily="2" charset="0"/>
                <a:ea typeface="Calibri" charset="0"/>
                <a:cs typeface="Calibri" charset="0"/>
              </a:rPr>
              <a:t>Reporting -&gt; Holding Reports - &gt; Holding Report</a:t>
            </a:r>
            <a:r>
              <a:rPr lang="en-US" sz="1800" dirty="0">
                <a:latin typeface="Nunito Sans" panose="00000500000000000000" pitchFamily="2" charset="0"/>
                <a:ea typeface="Calibri" charset="0"/>
                <a:cs typeface="Calibri" charset="0"/>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the following columns: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Attribute.Is</a:t>
            </a:r>
            <a:r>
              <a:rPr lang="en-US" sz="1800" dirty="0">
                <a:latin typeface="Nunito Sans" panose="00000500000000000000" pitchFamily="2" charset="0"/>
                <a:ea typeface="Calibri" charset="0"/>
                <a:cs typeface="Calibri" charset="0"/>
              </a:rPr>
              <a:t> GOPs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Attribute.Has</a:t>
            </a:r>
            <a:r>
              <a:rPr lang="en-US" sz="1800" dirty="0">
                <a:latin typeface="Nunito Sans" panose="00000500000000000000" pitchFamily="2" charset="0"/>
                <a:ea typeface="Calibri" charset="0"/>
                <a:cs typeface="Calibri" charset="0"/>
              </a:rPr>
              <a:t> Voting Rights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Issuer Voting Rights</a:t>
            </a:r>
          </a:p>
        </p:txBody>
      </p:sp>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49734A-19C6-4FDB-B479-35055A9209F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22B0E25-4562-44A0-885F-554D5BA08EAC}">
  <ds:schemaRefs>
    <ds:schemaRef ds:uri="http://schemas.microsoft.com/sharepoint/v3/contenttype/forms"/>
  </ds:schemaRefs>
</ds:datastoreItem>
</file>

<file path=customXml/itemProps3.xml><?xml version="1.0" encoding="utf-8"?>
<ds:datastoreItem xmlns:ds="http://schemas.openxmlformats.org/officeDocument/2006/customXml" ds:itemID="{32ED4FF3-CCED-4298-9E21-5F25B91C90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425</Words>
  <Application>Microsoft Office PowerPoint</Application>
  <PresentationFormat>Widescreen</PresentationFormat>
  <Paragraphs>29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33</cp:revision>
  <dcterms:created xsi:type="dcterms:W3CDTF">2020-08-26T09:52:40Z</dcterms:created>
  <dcterms:modified xsi:type="dcterms:W3CDTF">2021-05-26T07:20:01Z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