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9" r:id="rId7"/>
    <p:sldId id="270" r:id="rId8"/>
    <p:sldId id="271" r:id="rId9"/>
    <p:sldId id="260"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2127"/>
    <a:srgbClr val="31D4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D23FB2-6158-45A5-9CEC-E1563E91D522}" v="2" dt="2021-05-17T18:42:26.7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04" autoAdjust="0"/>
    <p:restoredTop sz="92247" autoAdjust="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6/11/relationships/changesInfo" Target="changesInfos/changesInfo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son Murray" userId="S::jason.murray@funds-axis.com::3b5dbc7b-7cf0-4536-9edc-6786fb9b04b5" providerId="AD" clId="Web-{6E5B755D-DB18-8596-EADB-8D7FC6038874}"/>
    <pc:docChg chg="modSld">
      <pc:chgData name="Jason Murray" userId="S::jason.murray@funds-axis.com::3b5dbc7b-7cf0-4536-9edc-6786fb9b04b5" providerId="AD" clId="Web-{6E5B755D-DB18-8596-EADB-8D7FC6038874}" dt="2020-10-23T10:54:47.215" v="2" actId="20577"/>
      <pc:docMkLst>
        <pc:docMk/>
      </pc:docMkLst>
      <pc:sldChg chg="modSp">
        <pc:chgData name="Jason Murray" userId="S::jason.murray@funds-axis.com::3b5dbc7b-7cf0-4536-9edc-6786fb9b04b5" providerId="AD" clId="Web-{6E5B755D-DB18-8596-EADB-8D7FC6038874}" dt="2020-10-23T10:54:43.012" v="0" actId="20577"/>
        <pc:sldMkLst>
          <pc:docMk/>
          <pc:sldMk cId="3378747604" sldId="271"/>
        </pc:sldMkLst>
        <pc:spChg chg="mod">
          <ac:chgData name="Jason Murray" userId="S::jason.murray@funds-axis.com::3b5dbc7b-7cf0-4536-9edc-6786fb9b04b5" providerId="AD" clId="Web-{6E5B755D-DB18-8596-EADB-8D7FC6038874}" dt="2020-10-23T10:54:43.012" v="0" actId="20577"/>
          <ac:spMkLst>
            <pc:docMk/>
            <pc:sldMk cId="3378747604" sldId="271"/>
            <ac:spMk id="5" creationId="{C9F271AD-7385-4516-B213-30E0CBC82DA2}"/>
          </ac:spMkLst>
        </pc:spChg>
      </pc:sldChg>
    </pc:docChg>
  </pc:docChgLst>
  <pc:docChgLst>
    <pc:chgData name="Rosie McKerr" userId="84563696-7ce9-496d-a79d-236896a89af9" providerId="ADAL" clId="{27D23FB2-6158-45A5-9CEC-E1563E91D522}"/>
    <pc:docChg chg="custSel modSld">
      <pc:chgData name="Rosie McKerr" userId="84563696-7ce9-496d-a79d-236896a89af9" providerId="ADAL" clId="{27D23FB2-6158-45A5-9CEC-E1563E91D522}" dt="2021-05-26T07:20:13.145" v="29" actId="478"/>
      <pc:docMkLst>
        <pc:docMk/>
      </pc:docMkLst>
      <pc:sldChg chg="delSp modSp mod">
        <pc:chgData name="Rosie McKerr" userId="84563696-7ce9-496d-a79d-236896a89af9" providerId="ADAL" clId="{27D23FB2-6158-45A5-9CEC-E1563E91D522}" dt="2021-05-26T07:20:13.145" v="29" actId="478"/>
        <pc:sldMkLst>
          <pc:docMk/>
          <pc:sldMk cId="2028802919" sldId="257"/>
        </pc:sldMkLst>
        <pc:spChg chg="del">
          <ac:chgData name="Rosie McKerr" userId="84563696-7ce9-496d-a79d-236896a89af9" providerId="ADAL" clId="{27D23FB2-6158-45A5-9CEC-E1563E91D522}" dt="2021-05-26T07:20:11.871" v="28" actId="478"/>
          <ac:spMkLst>
            <pc:docMk/>
            <pc:sldMk cId="2028802919" sldId="257"/>
            <ac:spMk id="2" creationId="{9E4156D5-1008-49A9-8E25-B2DEFFECC379}"/>
          </ac:spMkLst>
        </pc:spChg>
        <pc:spChg chg="del">
          <ac:chgData name="Rosie McKerr" userId="84563696-7ce9-496d-a79d-236896a89af9" providerId="ADAL" clId="{27D23FB2-6158-45A5-9CEC-E1563E91D522}" dt="2021-05-26T07:20:13.145" v="29" actId="478"/>
          <ac:spMkLst>
            <pc:docMk/>
            <pc:sldMk cId="2028802919" sldId="257"/>
            <ac:spMk id="3" creationId="{712AC3E6-C95A-4E08-9D70-956741AFBA4C}"/>
          </ac:spMkLst>
        </pc:spChg>
        <pc:spChg chg="del">
          <ac:chgData name="Rosie McKerr" userId="84563696-7ce9-496d-a79d-236896a89af9" providerId="ADAL" clId="{27D23FB2-6158-45A5-9CEC-E1563E91D522}" dt="2021-05-17T18:42:15.178" v="2" actId="21"/>
          <ac:spMkLst>
            <pc:docMk/>
            <pc:sldMk cId="2028802919" sldId="257"/>
            <ac:spMk id="5" creationId="{B0A65CAF-369E-42F1-8735-50684B6EF0BD}"/>
          </ac:spMkLst>
        </pc:spChg>
        <pc:spChg chg="mod">
          <ac:chgData name="Rosie McKerr" userId="84563696-7ce9-496d-a79d-236896a89af9" providerId="ADAL" clId="{27D23FB2-6158-45A5-9CEC-E1563E91D522}" dt="2021-05-17T18:42:53.700" v="9" actId="20577"/>
          <ac:spMkLst>
            <pc:docMk/>
            <pc:sldMk cId="2028802919" sldId="257"/>
            <ac:spMk id="8" creationId="{EED82F1B-FCD6-41A3-9D56-472F9193B965}"/>
          </ac:spMkLst>
        </pc:spChg>
        <pc:spChg chg="del">
          <ac:chgData name="Rosie McKerr" userId="84563696-7ce9-496d-a79d-236896a89af9" providerId="ADAL" clId="{27D23FB2-6158-45A5-9CEC-E1563E91D522}" dt="2021-05-17T18:42:24.431" v="5" actId="21"/>
          <ac:spMkLst>
            <pc:docMk/>
            <pc:sldMk cId="2028802919" sldId="257"/>
            <ac:spMk id="11" creationId="{3EF38329-DAF3-4F79-8F64-E03078283788}"/>
          </ac:spMkLst>
        </pc:spChg>
      </pc:sldChg>
      <pc:sldChg chg="addSp modSp mod">
        <pc:chgData name="Rosie McKerr" userId="84563696-7ce9-496d-a79d-236896a89af9" providerId="ADAL" clId="{27D23FB2-6158-45A5-9CEC-E1563E91D522}" dt="2021-05-17T18:48:18.445" v="27" actId="20577"/>
        <pc:sldMkLst>
          <pc:docMk/>
          <pc:sldMk cId="2604996182" sldId="269"/>
        </pc:sldMkLst>
        <pc:spChg chg="add mod">
          <ac:chgData name="Rosie McKerr" userId="84563696-7ce9-496d-a79d-236896a89af9" providerId="ADAL" clId="{27D23FB2-6158-45A5-9CEC-E1563E91D522}" dt="2021-05-17T18:48:18.445" v="27" actId="20577"/>
          <ac:spMkLst>
            <pc:docMk/>
            <pc:sldMk cId="2604996182" sldId="269"/>
            <ac:spMk id="6" creationId="{B6D33B32-6709-4D36-9E0D-ACB0DEB16AB6}"/>
          </ac:spMkLst>
        </pc:spChg>
        <pc:spChg chg="mod">
          <ac:chgData name="Rosie McKerr" userId="84563696-7ce9-496d-a79d-236896a89af9" providerId="ADAL" clId="{27D23FB2-6158-45A5-9CEC-E1563E91D522}" dt="2021-05-17T18:42:07.620" v="0" actId="1076"/>
          <ac:spMkLst>
            <pc:docMk/>
            <pc:sldMk cId="2604996182" sldId="269"/>
            <ac:spMk id="7" creationId="{D9A2C0B1-5F58-4B52-96AF-FD49066D348F}"/>
          </ac:spMkLst>
        </pc:spChg>
        <pc:spChg chg="mod">
          <ac:chgData name="Rosie McKerr" userId="84563696-7ce9-496d-a79d-236896a89af9" providerId="ADAL" clId="{27D23FB2-6158-45A5-9CEC-E1563E91D522}" dt="2021-05-17T18:43:01.922" v="10" actId="20577"/>
          <ac:spMkLst>
            <pc:docMk/>
            <pc:sldMk cId="2604996182" sldId="269"/>
            <ac:spMk id="8" creationId="{EED82F1B-FCD6-41A3-9D56-472F9193B965}"/>
          </ac:spMkLst>
        </pc:spChg>
        <pc:spChg chg="add mod">
          <ac:chgData name="Rosie McKerr" userId="84563696-7ce9-496d-a79d-236896a89af9" providerId="ADAL" clId="{27D23FB2-6158-45A5-9CEC-E1563E91D522}" dt="2021-05-17T18:42:33.148" v="7" actId="1076"/>
          <ac:spMkLst>
            <pc:docMk/>
            <pc:sldMk cId="2604996182" sldId="269"/>
            <ac:spMk id="9" creationId="{D1686C7A-4C11-4884-B746-FD54F66A0AE2}"/>
          </ac:spMkLst>
        </pc:spChg>
      </pc:sldChg>
      <pc:sldChg chg="modSp mod">
        <pc:chgData name="Rosie McKerr" userId="84563696-7ce9-496d-a79d-236896a89af9" providerId="ADAL" clId="{27D23FB2-6158-45A5-9CEC-E1563E91D522}" dt="2021-05-17T18:44:14.829" v="26" actId="20577"/>
        <pc:sldMkLst>
          <pc:docMk/>
          <pc:sldMk cId="3402579336" sldId="270"/>
        </pc:sldMkLst>
        <pc:spChg chg="mod">
          <ac:chgData name="Rosie McKerr" userId="84563696-7ce9-496d-a79d-236896a89af9" providerId="ADAL" clId="{27D23FB2-6158-45A5-9CEC-E1563E91D522}" dt="2021-05-17T18:44:14.829" v="26" actId="20577"/>
          <ac:spMkLst>
            <pc:docMk/>
            <pc:sldMk cId="3402579336" sldId="270"/>
            <ac:spMk id="8" creationId="{EED82F1B-FCD6-41A3-9D56-472F9193B965}"/>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99E19-8ADF-41E9-8BAB-095F2C9270F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93F38DC-CB73-414B-9EE0-70D323F66F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58FBC58-8857-4849-9A7F-C156248243B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80EF3901-A3CC-4C78-9F73-EF7E20873F3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E668446-7F19-4AA3-820C-C5DD58E3A196}"/>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866053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CEF5E-B3E3-4F51-8B95-4F4791F0441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CC6DCCD-13D4-4C39-AEAB-D6DD97DD39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924E561-B2A6-45D5-92F4-29475C081B0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4CDFFA31-2A1F-4E4E-9793-F32B0110CEA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EE9879-DBFF-46A9-B493-335D839900BF}"/>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23999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48C7D-DA80-4FAF-95D0-6EA908CD62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59DDD95-2F37-4E6F-8456-16FFF1C5FD1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0119C27-9F94-4D2F-91A0-3021A7337422}"/>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73A9A014-E412-4BC5-905C-013466CE1AC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55B33E5-060E-4A2F-910F-E67578CE10F2}"/>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1480914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1DA03-F358-47D4-8066-E04AB77044A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CBE505A-C6D6-49CF-A44C-1DC22CD2B4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4B73BE1-D3A0-424B-99F5-BD2ED692F91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652B413-E23A-4194-93E1-570B17DE5A6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78E78E70-C24B-4EEE-97FC-BFEE2884DD1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F5A18F7-5E3D-456E-929E-5D4E9B99BD0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471618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790AD-FAB3-4E35-A56A-6575495AD1D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DA88CC8-1226-4689-94B1-8CD4A2AA99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E0EAC02-C8A4-426D-99EA-E76AE3451CE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01E1D60-A793-418C-AC0A-7056C0CDD5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523854-8D24-4662-B1F8-14886C300CD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D5B588C-3C51-4F39-947E-4C796FC2C872}"/>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8" name="Footer Placeholder 7">
            <a:extLst>
              <a:ext uri="{FF2B5EF4-FFF2-40B4-BE49-F238E27FC236}">
                <a16:creationId xmlns:a16="http://schemas.microsoft.com/office/drawing/2014/main" id="{5E0F4F52-BDDB-4031-885C-931C2744A40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22B20A7-B44B-4C99-9C57-6159CBAD4C7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1038638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269F6-D14E-4012-AAE4-4F19083F5EE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85F0E95-5598-4748-BB6E-726DD1B2C214}"/>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4" name="Footer Placeholder 3">
            <a:extLst>
              <a:ext uri="{FF2B5EF4-FFF2-40B4-BE49-F238E27FC236}">
                <a16:creationId xmlns:a16="http://schemas.microsoft.com/office/drawing/2014/main" id="{B43FACC1-43DA-4038-ABC5-9E23ED3A7ED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1B4D6B3-F4DB-4668-9306-4A0EB4B60C4C}"/>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5499648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14E0AB-5DBD-48F0-8E7F-64CBE5FE749E}"/>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3" name="Footer Placeholder 2">
            <a:extLst>
              <a:ext uri="{FF2B5EF4-FFF2-40B4-BE49-F238E27FC236}">
                <a16:creationId xmlns:a16="http://schemas.microsoft.com/office/drawing/2014/main" id="{F18E790B-E698-445F-B0FC-4EDAB7D91C8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C1889E8-DBD6-45FF-B983-2EF63E53EF6E}"/>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84243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5D81F-400C-40FB-AD9C-BDA6C0C839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5CA844B-A7D8-4AE5-8A23-898C731AFA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D78FFF9-C63C-4503-8FC5-21CD7B5C62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561DAB-39C6-4232-B936-BC1C53BCF603}"/>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2A78EFBE-72C4-46F5-9EE1-4CABB00FFE9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A155E76-C778-4064-9964-2469B5FD043D}"/>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371174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E1417-7479-4D8C-BDE4-F3AE320DE5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5245F82-EF0B-4C3B-9E1F-D3930AA789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54EEBA13-6CBE-431B-A509-BFEADFB685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7165D1-535C-4321-B7FA-AA2395C61C85}"/>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FD70356E-9514-4651-8B29-BA64CC20D01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B6470C2-855A-40E9-9E04-CBE2527145A8}"/>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683847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8F800-BA98-4D93-A76B-F622420FA1A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75586B4-A57F-4E96-AB9D-5DCA1DEDBA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3BB1120-AA20-4B98-9C3D-C24919854494}"/>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2152907-6784-4FE0-A3DE-B690CD4814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7B198C3-CA2C-4481-AAFF-075525325F2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8207783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0975ED-0129-4E97-BA46-F122417A0C2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6BE9BC7-2165-49B5-880D-BF9AA9282F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4094C21-FE3E-48A1-928F-4C1E284FFDCE}"/>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8209326-546E-4BB3-B68B-47105C9BB24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29EF8D0-E1F0-4E2A-827E-FCD5AA858BED}"/>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919184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EC3A6D-DECE-4D68-BD4F-DDFAE0B64E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54E60F4-AA16-496A-813C-39C2273B99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246B540-F1E0-4082-BC0B-B34C35E059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8D92720-3DBB-4BCC-B8E4-672F946348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71A0E61-3E54-4B23-9215-8E62CC63C1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E1BFBA-AE29-4691-AD3F-155ABE627ED4}" type="slidenum">
              <a:rPr lang="en-GB" smtClean="0"/>
              <a:t>‹#›</a:t>
            </a:fld>
            <a:endParaRPr lang="en-GB"/>
          </a:p>
        </p:txBody>
      </p:sp>
    </p:spTree>
    <p:extLst>
      <p:ext uri="{BB962C8B-B14F-4D97-AF65-F5344CB8AC3E}">
        <p14:creationId xmlns:p14="http://schemas.microsoft.com/office/powerpoint/2010/main" val="20700243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CF2E8947-BFAE-483D-87DA-F7B7186B7D7E}"/>
              </a:ext>
            </a:extLst>
          </p:cNvPr>
          <p:cNvSpPr txBox="1"/>
          <p:nvPr/>
        </p:nvSpPr>
        <p:spPr>
          <a:xfrm>
            <a:off x="570111" y="2340555"/>
            <a:ext cx="7354689" cy="1938992"/>
          </a:xfrm>
          <a:prstGeom prst="rect">
            <a:avLst/>
          </a:prstGeom>
          <a:noFill/>
        </p:spPr>
        <p:txBody>
          <a:bodyPr wrap="square" rtlCol="0">
            <a:spAutoFit/>
          </a:bodyPr>
          <a:lstStyle/>
          <a:p>
            <a:r>
              <a:rPr lang="en-US" sz="4000" dirty="0">
                <a:solidFill>
                  <a:srgbClr val="31D4CF"/>
                </a:solidFill>
                <a:latin typeface="Nunito Sans" panose="00000500000000000000" pitchFamily="2" charset="0"/>
              </a:rPr>
              <a:t>UCITS13 –</a:t>
            </a:r>
            <a:r>
              <a:rPr lang="en-US" sz="4000" dirty="0">
                <a:solidFill>
                  <a:schemeClr val="bg1"/>
                </a:solidFill>
                <a:latin typeface="Nunito Sans" panose="00000500000000000000" pitchFamily="2" charset="0"/>
              </a:rPr>
              <a:t> Max. 10% of Non-Voting Shares per single issuing body</a:t>
            </a:r>
          </a:p>
        </p:txBody>
      </p:sp>
    </p:spTree>
    <p:extLst>
      <p:ext uri="{BB962C8B-B14F-4D97-AF65-F5344CB8AC3E}">
        <p14:creationId xmlns:p14="http://schemas.microsoft.com/office/powerpoint/2010/main" val="30121096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719901"/>
            <a:ext cx="5646821" cy="461665"/>
          </a:xfrm>
          <a:prstGeom prst="rect">
            <a:avLst/>
          </a:prstGeom>
          <a:noFill/>
        </p:spPr>
        <p:txBody>
          <a:bodyPr wrap="square" rtlCol="0">
            <a:spAutoFit/>
          </a:bodyPr>
          <a:lstStyle/>
          <a:p>
            <a:r>
              <a:rPr lang="en-GB" sz="2400" dirty="0">
                <a:solidFill>
                  <a:srgbClr val="31D4CF"/>
                </a:solidFill>
                <a:latin typeface="Nunito Sans" panose="00000500000000000000" pitchFamily="2" charset="0"/>
              </a:rPr>
              <a:t>What does the rule monitor?</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1181566"/>
            <a:ext cx="7335254" cy="2031325"/>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UCITS13 monitors </a:t>
            </a:r>
            <a:r>
              <a:rPr lang="en-US" sz="1800" b="1" dirty="0">
                <a:latin typeface="Nunito Sans" panose="00000500000000000000" pitchFamily="2" charset="0"/>
                <a:ea typeface="Calibri" charset="0"/>
                <a:cs typeface="Calibri" charset="0"/>
              </a:rPr>
              <a:t>COLL 5.2.29 R (1) </a:t>
            </a:r>
            <a:r>
              <a:rPr lang="en-US" sz="1800" dirty="0">
                <a:latin typeface="Nunito Sans" panose="00000500000000000000" pitchFamily="2" charset="0"/>
                <a:ea typeface="Calibri" charset="0"/>
                <a:cs typeface="Calibri" charset="0"/>
              </a:rPr>
              <a:t>and evaluates the percentage of non-voting rights held per single issuing body. A breach will occur where the result is greater than 10%. </a:t>
            </a: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Depending on the jurisdiction, the rule is applied at different levels. For UK funds, the rule is applied at Manager and Umbrella level. For Irish/Lux funds, the rule is applied at Scheme level.</a:t>
            </a:r>
          </a:p>
        </p:txBody>
      </p:sp>
    </p:spTree>
    <p:extLst>
      <p:ext uri="{BB962C8B-B14F-4D97-AF65-F5344CB8AC3E}">
        <p14:creationId xmlns:p14="http://schemas.microsoft.com/office/powerpoint/2010/main" val="20288029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529880"/>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What fields does this rule monitor?</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6" y="1010994"/>
            <a:ext cx="7031485" cy="1477328"/>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This rule primarily uses 2 fields:</a:t>
            </a: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‘Has Voting Rights’ which is a rule custom attribute. The rule will look exclusively at those equities that do not have voting rights.</a:t>
            </a: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‘Is GOPs’ which is a rule custom attribute. The rule will look exclusively at instruments that do not have GOPs issuers.</a:t>
            </a:r>
          </a:p>
        </p:txBody>
      </p:sp>
      <p:sp>
        <p:nvSpPr>
          <p:cNvPr id="2" name="TextBox 1">
            <a:extLst>
              <a:ext uri="{FF2B5EF4-FFF2-40B4-BE49-F238E27FC236}">
                <a16:creationId xmlns:a16="http://schemas.microsoft.com/office/drawing/2014/main" id="{9E4156D5-1008-49A9-8E25-B2DEFFECC379}"/>
              </a:ext>
            </a:extLst>
          </p:cNvPr>
          <p:cNvSpPr txBox="1"/>
          <p:nvPr/>
        </p:nvSpPr>
        <p:spPr>
          <a:xfrm>
            <a:off x="449178" y="3631015"/>
            <a:ext cx="9176084"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Why might this rule be flagging as a breach?</a:t>
            </a:r>
          </a:p>
        </p:txBody>
      </p:sp>
      <p:sp>
        <p:nvSpPr>
          <p:cNvPr id="3" name="TextBox 2">
            <a:extLst>
              <a:ext uri="{FF2B5EF4-FFF2-40B4-BE49-F238E27FC236}">
                <a16:creationId xmlns:a16="http://schemas.microsoft.com/office/drawing/2014/main" id="{712AC3E6-C95A-4E08-9D70-956741AFBA4C}"/>
              </a:ext>
            </a:extLst>
          </p:cNvPr>
          <p:cNvSpPr txBox="1"/>
          <p:nvPr/>
        </p:nvSpPr>
        <p:spPr>
          <a:xfrm>
            <a:off x="449176" y="4112129"/>
            <a:ext cx="9176084" cy="1754326"/>
          </a:xfrm>
          <a:prstGeom prst="rect">
            <a:avLst/>
          </a:prstGeom>
          <a:noFill/>
        </p:spPr>
        <p:txBody>
          <a:bodyPr wrap="square" rtlCol="0">
            <a:spAutoFit/>
          </a:bodyPr>
          <a:lstStyle/>
          <a:p>
            <a:pPr marL="0" lvl="1">
              <a:defRPr/>
            </a:pPr>
            <a:r>
              <a:rPr lang="en-US" dirty="0">
                <a:latin typeface="Nunito Sans" panose="00000500000000000000" pitchFamily="2" charset="0"/>
                <a:ea typeface="Calibri" charset="0"/>
                <a:cs typeface="Calibri" charset="0"/>
              </a:rPr>
              <a:t>Data gaps. This breach often occurs if the number of non-voting rights hasn’t updated from the client’s security file. Occasionally, there will be new securities in the security file and the issued capital field has not yet been populated. </a:t>
            </a:r>
          </a:p>
          <a:p>
            <a:pPr marL="0" lvl="1">
              <a:defRPr/>
            </a:pPr>
            <a:endParaRPr lang="en-US" dirty="0">
              <a:latin typeface="Nunito Sans" panose="00000500000000000000" pitchFamily="2" charset="0"/>
              <a:ea typeface="Calibri" charset="0"/>
              <a:cs typeface="Calibri" charset="0"/>
            </a:endParaRPr>
          </a:p>
          <a:p>
            <a:pPr marL="0" lvl="1">
              <a:defRPr/>
            </a:pPr>
            <a:r>
              <a:rPr lang="en-US" dirty="0">
                <a:latin typeface="Nunito Sans" panose="00000500000000000000" pitchFamily="2" charset="0"/>
                <a:ea typeface="Calibri" charset="0"/>
                <a:cs typeface="Calibri" charset="0"/>
              </a:rPr>
              <a:t>The breach could also occur if an equity that does have voting rights has been erroneously classified as not having voting rights.</a:t>
            </a:r>
          </a:p>
        </p:txBody>
      </p:sp>
      <p:sp>
        <p:nvSpPr>
          <p:cNvPr id="6" name="TextBox 5">
            <a:extLst>
              <a:ext uri="{FF2B5EF4-FFF2-40B4-BE49-F238E27FC236}">
                <a16:creationId xmlns:a16="http://schemas.microsoft.com/office/drawing/2014/main" id="{B6D33B32-6709-4D36-9E0D-ACB0DEB16AB6}"/>
              </a:ext>
            </a:extLst>
          </p:cNvPr>
          <p:cNvSpPr txBox="1"/>
          <p:nvPr/>
        </p:nvSpPr>
        <p:spPr>
          <a:xfrm>
            <a:off x="449176" y="2570044"/>
            <a:ext cx="6047416" cy="461665"/>
          </a:xfrm>
          <a:prstGeom prst="rect">
            <a:avLst/>
          </a:prstGeom>
          <a:noFill/>
        </p:spPr>
        <p:txBody>
          <a:bodyPr wrap="square" rtlCol="0">
            <a:spAutoFit/>
          </a:bodyPr>
          <a:lstStyle/>
          <a:p>
            <a:r>
              <a:rPr lang="en-GB" sz="2400" dirty="0">
                <a:solidFill>
                  <a:srgbClr val="31D4CF"/>
                </a:solidFill>
                <a:latin typeface="Nunito Sans" panose="00000500000000000000" pitchFamily="2" charset="0"/>
              </a:rPr>
              <a:t>What </a:t>
            </a:r>
            <a:r>
              <a:rPr lang="en-US" sz="2400">
                <a:solidFill>
                  <a:srgbClr val="31D4CF"/>
                </a:solidFill>
                <a:latin typeface="Nunito Sans" panose="00000500000000000000" pitchFamily="2" charset="0"/>
              </a:rPr>
              <a:t>asset </a:t>
            </a:r>
            <a:r>
              <a:rPr lang="en-US" sz="2400" dirty="0">
                <a:solidFill>
                  <a:srgbClr val="31D4CF"/>
                </a:solidFill>
                <a:latin typeface="Nunito Sans" panose="00000500000000000000" pitchFamily="2" charset="0"/>
              </a:rPr>
              <a:t>type groups does it monitor?</a:t>
            </a:r>
            <a:endParaRPr lang="en-GB" sz="2400" dirty="0">
              <a:solidFill>
                <a:srgbClr val="31D4CF"/>
              </a:solidFill>
              <a:latin typeface="Nunito Sans" panose="00000500000000000000" pitchFamily="2" charset="0"/>
            </a:endParaRPr>
          </a:p>
        </p:txBody>
      </p:sp>
      <p:sp>
        <p:nvSpPr>
          <p:cNvPr id="9" name="TextBox 8">
            <a:extLst>
              <a:ext uri="{FF2B5EF4-FFF2-40B4-BE49-F238E27FC236}">
                <a16:creationId xmlns:a16="http://schemas.microsoft.com/office/drawing/2014/main" id="{D1686C7A-4C11-4884-B746-FD54F66A0AE2}"/>
              </a:ext>
            </a:extLst>
          </p:cNvPr>
          <p:cNvSpPr txBox="1"/>
          <p:nvPr/>
        </p:nvSpPr>
        <p:spPr>
          <a:xfrm>
            <a:off x="449176" y="3051158"/>
            <a:ext cx="7335254" cy="369332"/>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This rule is applied to assets that are Equities.</a:t>
            </a:r>
          </a:p>
        </p:txBody>
      </p:sp>
    </p:spTree>
    <p:extLst>
      <p:ext uri="{BB962C8B-B14F-4D97-AF65-F5344CB8AC3E}">
        <p14:creationId xmlns:p14="http://schemas.microsoft.com/office/powerpoint/2010/main" val="2604996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1207588"/>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How can I clear this breach?</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7" y="1669253"/>
            <a:ext cx="7223074" cy="4247317"/>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Typically, the breach is caused by a missing non-voting rights figure. You should first review the data in the security file provided by the data vendor. If it is blank or populated as zero you may have to research the correct number. </a:t>
            </a: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Once you have the correct figure you can then update the ‘Non Voting Right Shares’ field in the Company Master with the value.</a:t>
            </a:r>
          </a:p>
          <a:p>
            <a:pPr marL="0" lvl="1">
              <a:defRPr/>
            </a:pPr>
            <a:endParaRPr lang="en-US" sz="1800"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Once the change has been made you will need to add in a comment to the “Maker Comment” field and then send it for approval. The change will only go live once another user has approved it.</a:t>
            </a:r>
          </a:p>
          <a:p>
            <a:pPr marL="0" lvl="1">
              <a:defRPr/>
            </a:pPr>
            <a:endParaRPr lang="en-US" sz="1800" dirty="0">
              <a:latin typeface="Nunito Sans" panose="00000500000000000000" pitchFamily="2" charset="0"/>
              <a:ea typeface="Calibri" charset="0"/>
              <a:cs typeface="Calibri" charset="0"/>
            </a:endParaRPr>
          </a:p>
        </p:txBody>
      </p:sp>
      <p:pic>
        <p:nvPicPr>
          <p:cNvPr id="2" name="Picture 1">
            <a:extLst>
              <a:ext uri="{FF2B5EF4-FFF2-40B4-BE49-F238E27FC236}">
                <a16:creationId xmlns:a16="http://schemas.microsoft.com/office/drawing/2014/main" id="{C14EE428-DA83-4929-95DC-6D47FB12E456}"/>
              </a:ext>
            </a:extLst>
          </p:cNvPr>
          <p:cNvPicPr>
            <a:picLocks noChangeAspect="1"/>
          </p:cNvPicPr>
          <p:nvPr/>
        </p:nvPicPr>
        <p:blipFill>
          <a:blip r:embed="rId2"/>
          <a:stretch>
            <a:fillRect/>
          </a:stretch>
        </p:blipFill>
        <p:spPr>
          <a:xfrm>
            <a:off x="1974669" y="3991209"/>
            <a:ext cx="3328851" cy="3188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4025793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DD24D8-A95D-4A18-B385-EA1687DB716A}"/>
              </a:ext>
            </a:extLst>
          </p:cNvPr>
          <p:cNvSpPr txBox="1"/>
          <p:nvPr/>
        </p:nvSpPr>
        <p:spPr>
          <a:xfrm>
            <a:off x="449179" y="2043612"/>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How can I view this in a report?</a:t>
            </a:r>
          </a:p>
        </p:txBody>
      </p:sp>
      <p:sp>
        <p:nvSpPr>
          <p:cNvPr id="5" name="TextBox 4">
            <a:extLst>
              <a:ext uri="{FF2B5EF4-FFF2-40B4-BE49-F238E27FC236}">
                <a16:creationId xmlns:a16="http://schemas.microsoft.com/office/drawing/2014/main" id="{C9F271AD-7385-4516-B213-30E0CBC82DA2}"/>
              </a:ext>
            </a:extLst>
          </p:cNvPr>
          <p:cNvSpPr txBox="1"/>
          <p:nvPr/>
        </p:nvSpPr>
        <p:spPr>
          <a:xfrm>
            <a:off x="449178" y="2505277"/>
            <a:ext cx="7335254" cy="2585323"/>
          </a:xfrm>
          <a:prstGeom prst="rect">
            <a:avLst/>
          </a:prstGeom>
          <a:noFill/>
        </p:spPr>
        <p:txBody>
          <a:bodyPr wrap="square" lIns="91440" tIns="45720" rIns="91440" bIns="45720" rtlCol="0" anchor="t">
            <a:spAutoFit/>
          </a:bodyPr>
          <a:lstStyle/>
          <a:p>
            <a:pPr marL="0" lvl="1">
              <a:defRPr/>
            </a:pPr>
            <a:r>
              <a:rPr lang="en-US" sz="1800" dirty="0">
                <a:latin typeface="Nunito Sans" panose="00000500000000000000" pitchFamily="2" charset="0"/>
                <a:ea typeface="Calibri" charset="0"/>
                <a:cs typeface="Calibri" charset="0"/>
              </a:rPr>
              <a:t>On </a:t>
            </a:r>
            <a:r>
              <a:rPr lang="en-US" sz="1800" dirty="0" err="1">
                <a:latin typeface="Nunito Sans" panose="00000500000000000000" pitchFamily="2" charset="0"/>
                <a:ea typeface="Calibri" charset="0"/>
                <a:cs typeface="Calibri" charset="0"/>
              </a:rPr>
              <a:t>FundWare</a:t>
            </a:r>
            <a:r>
              <a:rPr lang="en-US" sz="1800" dirty="0">
                <a:latin typeface="Nunito Sans" panose="00000500000000000000" pitchFamily="2" charset="0"/>
                <a:ea typeface="Calibri" charset="0"/>
                <a:cs typeface="Calibri" charset="0"/>
              </a:rPr>
              <a:t>, you can go to </a:t>
            </a:r>
            <a:r>
              <a:rPr lang="en-US" sz="1800" b="1" dirty="0">
                <a:latin typeface="Nunito Sans" panose="00000500000000000000" pitchFamily="2" charset="0"/>
                <a:ea typeface="Calibri" charset="0"/>
                <a:cs typeface="Calibri" charset="0"/>
              </a:rPr>
              <a:t>Reporting -&gt; Holding Reports - &gt; Holding Report</a:t>
            </a:r>
            <a:r>
              <a:rPr lang="en-US" sz="1800" dirty="0">
                <a:latin typeface="Nunito Sans" panose="00000500000000000000" pitchFamily="2" charset="0"/>
                <a:ea typeface="Calibri" charset="0"/>
                <a:cs typeface="Calibri" charset="0"/>
              </a:rPr>
              <a:t> and select one of a wide range of reports (e.g. Holding Export Report) to extract.</a:t>
            </a: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You may wish to include the following columns:</a:t>
            </a:r>
          </a:p>
          <a:p>
            <a:pPr marL="285750" lvl="1" indent="-285750">
              <a:buFont typeface="Arial"/>
              <a:buChar char="•"/>
              <a:defRPr/>
            </a:pPr>
            <a:r>
              <a:rPr lang="en-US" sz="1800" dirty="0">
                <a:latin typeface="Nunito Sans" panose="00000500000000000000" pitchFamily="2" charset="0"/>
                <a:ea typeface="Calibri" charset="0"/>
                <a:cs typeface="Calibri" charset="0"/>
              </a:rPr>
              <a:t>Rule Custom </a:t>
            </a:r>
            <a:r>
              <a:rPr lang="en-US" sz="1800" dirty="0" err="1">
                <a:latin typeface="Nunito Sans" panose="00000500000000000000" pitchFamily="2" charset="0"/>
                <a:ea typeface="Calibri" charset="0"/>
                <a:cs typeface="Calibri" charset="0"/>
              </a:rPr>
              <a:t>Attribute.Is</a:t>
            </a:r>
            <a:r>
              <a:rPr lang="en-US" sz="1800" dirty="0">
                <a:latin typeface="Nunito Sans" panose="00000500000000000000" pitchFamily="2" charset="0"/>
                <a:ea typeface="Calibri" charset="0"/>
                <a:cs typeface="Calibri" charset="0"/>
              </a:rPr>
              <a:t> GOPs</a:t>
            </a:r>
          </a:p>
          <a:p>
            <a:pPr marL="285750" lvl="1" indent="-285750">
              <a:buFont typeface="Arial"/>
              <a:buChar char="•"/>
              <a:defRPr/>
            </a:pPr>
            <a:r>
              <a:rPr lang="en-US" sz="1800" dirty="0">
                <a:latin typeface="Nunito Sans" panose="00000500000000000000" pitchFamily="2" charset="0"/>
                <a:ea typeface="Calibri" charset="0"/>
                <a:cs typeface="Calibri" charset="0"/>
              </a:rPr>
              <a:t>Rule Custom </a:t>
            </a:r>
            <a:r>
              <a:rPr lang="en-US" sz="1800" dirty="0" err="1">
                <a:latin typeface="Nunito Sans" panose="00000500000000000000" pitchFamily="2" charset="0"/>
                <a:ea typeface="Calibri" charset="0"/>
                <a:cs typeface="Calibri" charset="0"/>
              </a:rPr>
              <a:t>Attribute.Has</a:t>
            </a:r>
            <a:r>
              <a:rPr lang="en-US" sz="1800" dirty="0">
                <a:latin typeface="Nunito Sans" panose="00000500000000000000" pitchFamily="2" charset="0"/>
                <a:ea typeface="Calibri" charset="0"/>
                <a:cs typeface="Calibri" charset="0"/>
              </a:rPr>
              <a:t> Voting Rights</a:t>
            </a:r>
          </a:p>
          <a:p>
            <a:pPr marL="285750" lvl="1" indent="-285750">
              <a:buFont typeface="Arial"/>
              <a:buChar char="•"/>
              <a:defRPr/>
            </a:pPr>
            <a:r>
              <a:rPr lang="en-US" sz="1800" dirty="0">
                <a:latin typeface="Nunito Sans" panose="00000500000000000000" pitchFamily="2" charset="0"/>
                <a:ea typeface="Calibri" charset="0"/>
                <a:cs typeface="Calibri" charset="0"/>
              </a:rPr>
              <a:t>Issuer Non-Voting Shares</a:t>
            </a:r>
          </a:p>
          <a:p>
            <a:pPr marL="0" lvl="1">
              <a:defRPr/>
            </a:pPr>
            <a:endParaRPr lang="en-US" sz="1800" dirty="0">
              <a:latin typeface="Nunito Sans" panose="00000500000000000000" pitchFamily="2" charset="0"/>
              <a:ea typeface="Calibri" charset="0"/>
              <a:cs typeface="Calibri" charset="0"/>
            </a:endParaRPr>
          </a:p>
        </p:txBody>
      </p:sp>
    </p:spTree>
    <p:extLst>
      <p:ext uri="{BB962C8B-B14F-4D97-AF65-F5344CB8AC3E}">
        <p14:creationId xmlns:p14="http://schemas.microsoft.com/office/powerpoint/2010/main" val="3378747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85595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0CC66740-D5A8-4BFC-B2BA-C20E2DD49A8B}" vid="{1B7FFCF4-088D-4A33-8428-D27B2D62C08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C6250F375667C46A87736AADEF8BC40" ma:contentTypeVersion="11" ma:contentTypeDescription="Create a new document." ma:contentTypeScope="" ma:versionID="b00c2f9982faec03c9fbee76d8d84b66">
  <xsd:schema xmlns:xsd="http://www.w3.org/2001/XMLSchema" xmlns:xs="http://www.w3.org/2001/XMLSchema" xmlns:p="http://schemas.microsoft.com/office/2006/metadata/properties" xmlns:ns2="89f12534-e8b5-4d10-b845-f47e4ca09c9b" xmlns:ns3="4bf76ef2-d5d7-4dbd-9bef-450e13b45512" targetNamespace="http://schemas.microsoft.com/office/2006/metadata/properties" ma:root="true" ma:fieldsID="53cefc5c4ebc35034f334885a6126ca0" ns2:_="" ns3:_="">
    <xsd:import namespace="89f12534-e8b5-4d10-b845-f47e4ca09c9b"/>
    <xsd:import namespace="4bf76ef2-d5d7-4dbd-9bef-450e13b4551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9f12534-e8b5-4d10-b845-f47e4ca09c9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bf76ef2-d5d7-4dbd-9bef-450e13b45512"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5CFBD07-5E7C-4CCA-BF7D-B4CE39C6858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9f12534-e8b5-4d10-b845-f47e4ca09c9b"/>
    <ds:schemaRef ds:uri="4bf76ef2-d5d7-4dbd-9bef-450e13b4551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5DC3D3B-27D7-4B60-8DA7-B5A71EC37141}">
  <ds:schemaRefs>
    <ds:schemaRef ds:uri="http://schemas.microsoft.com/office/2006/metadata/properties"/>
    <ds:schemaRef ds:uri="http://schemas.microsoft.com/office/infopath/2007/PartnerControls"/>
    <ds:schemaRef ds:uri="http://schemas.microsoft.com/sharepoint/v3"/>
  </ds:schemaRefs>
</ds:datastoreItem>
</file>

<file path=customXml/itemProps3.xml><?xml version="1.0" encoding="utf-8"?>
<ds:datastoreItem xmlns:ds="http://schemas.openxmlformats.org/officeDocument/2006/customXml" ds:itemID="{C161DCDB-A3A9-4B34-A134-2C8588B5F0B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PowerPoint Template</Template>
  <TotalTime>0</TotalTime>
  <Words>443</Words>
  <Application>Microsoft Office PowerPoint</Application>
  <PresentationFormat>Widescreen</PresentationFormat>
  <Paragraphs>31</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Calibri Light</vt:lpstr>
      <vt:lpstr>Nunito Sans</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Watson</dc:creator>
  <cp:lastModifiedBy>Rosie McKerr</cp:lastModifiedBy>
  <cp:revision>35</cp:revision>
  <dcterms:created xsi:type="dcterms:W3CDTF">2020-08-26T09:52:40Z</dcterms:created>
  <dcterms:modified xsi:type="dcterms:W3CDTF">2021-05-26T07:20:14Z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0x010100FC6250F375667C46A87736AADEF8BC40</vt:lpwstr>
  </property>
</Properties>
</file>