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5EFD6-4AC2-40A1-A0CA-0635AA911542}" v="2" dt="2021-05-17T18:47:53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A925EFD6-4AC2-40A1-A0CA-0635AA911542}"/>
    <pc:docChg chg="custSel modSld">
      <pc:chgData name="Rosie McKerr" userId="84563696-7ce9-496d-a79d-236896a89af9" providerId="ADAL" clId="{A925EFD6-4AC2-40A1-A0CA-0635AA911542}" dt="2021-05-26T07:20:46.725" v="26" actId="478"/>
      <pc:docMkLst>
        <pc:docMk/>
      </pc:docMkLst>
      <pc:sldChg chg="delSp modSp mod">
        <pc:chgData name="Rosie McKerr" userId="84563696-7ce9-496d-a79d-236896a89af9" providerId="ADAL" clId="{A925EFD6-4AC2-40A1-A0CA-0635AA911542}" dt="2021-05-26T07:20:46.725" v="26" actId="478"/>
        <pc:sldMkLst>
          <pc:docMk/>
          <pc:sldMk cId="2028802919" sldId="257"/>
        </pc:sldMkLst>
        <pc:spChg chg="del">
          <ac:chgData name="Rosie McKerr" userId="84563696-7ce9-496d-a79d-236896a89af9" providerId="ADAL" clId="{A925EFD6-4AC2-40A1-A0CA-0635AA911542}" dt="2021-05-26T07:20:44.550" v="25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A925EFD6-4AC2-40A1-A0CA-0635AA911542}" dt="2021-05-26T07:20:46.725" v="26" actId="478"/>
          <ac:spMkLst>
            <pc:docMk/>
            <pc:sldMk cId="2028802919" sldId="257"/>
            <ac:spMk id="3" creationId="{712AC3E6-C95A-4E08-9D70-956741AFBA4C}"/>
          </ac:spMkLst>
        </pc:spChg>
        <pc:spChg chg="del mod">
          <ac:chgData name="Rosie McKerr" userId="84563696-7ce9-496d-a79d-236896a89af9" providerId="ADAL" clId="{A925EFD6-4AC2-40A1-A0CA-0635AA911542}" dt="2021-05-17T18:47:49.581" v="6" actId="478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A925EFD6-4AC2-40A1-A0CA-0635AA911542}" dt="2021-05-17T18:51:12.869" v="17" actId="20577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A925EFD6-4AC2-40A1-A0CA-0635AA911542}" dt="2021-05-17T18:47:51.471" v="7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A925EFD6-4AC2-40A1-A0CA-0635AA911542}" dt="2021-05-17T18:51:22.174" v="23" actId="20577"/>
        <pc:sldMkLst>
          <pc:docMk/>
          <pc:sldMk cId="2604996182" sldId="269"/>
        </pc:sldMkLst>
        <pc:spChg chg="add mod">
          <ac:chgData name="Rosie McKerr" userId="84563696-7ce9-496d-a79d-236896a89af9" providerId="ADAL" clId="{A925EFD6-4AC2-40A1-A0CA-0635AA911542}" dt="2021-05-17T18:50:52.887" v="11" actId="1076"/>
          <ac:spMkLst>
            <pc:docMk/>
            <pc:sldMk cId="2604996182" sldId="269"/>
            <ac:spMk id="6" creationId="{8D2E6990-4F56-40D2-ACE9-907F86D7CD70}"/>
          </ac:spMkLst>
        </pc:spChg>
        <pc:spChg chg="mod">
          <ac:chgData name="Rosie McKerr" userId="84563696-7ce9-496d-a79d-236896a89af9" providerId="ADAL" clId="{A925EFD6-4AC2-40A1-A0CA-0635AA911542}" dt="2021-05-17T18:47:28.941" v="0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A925EFD6-4AC2-40A1-A0CA-0635AA911542}" dt="2021-05-17T18:51:22.174" v="23" actId="20577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A925EFD6-4AC2-40A1-A0CA-0635AA911542}" dt="2021-05-17T18:50:48.136" v="10" actId="1076"/>
          <ac:spMkLst>
            <pc:docMk/>
            <pc:sldMk cId="2604996182" sldId="269"/>
            <ac:spMk id="9" creationId="{9C01FF5D-162B-4B21-8886-5A95514BF860}"/>
          </ac:spMkLst>
        </pc:spChg>
      </pc:sldChg>
      <pc:sldChg chg="modSp mod">
        <pc:chgData name="Rosie McKerr" userId="84563696-7ce9-496d-a79d-236896a89af9" providerId="ADAL" clId="{A925EFD6-4AC2-40A1-A0CA-0635AA911542}" dt="2021-05-17T18:51:41.981" v="24" actId="20577"/>
        <pc:sldMkLst>
          <pc:docMk/>
          <pc:sldMk cId="3402579336" sldId="270"/>
        </pc:sldMkLst>
        <pc:spChg chg="mod">
          <ac:chgData name="Rosie McKerr" userId="84563696-7ce9-496d-a79d-236896a89af9" providerId="ADAL" clId="{A925EFD6-4AC2-40A1-A0CA-0635AA911542}" dt="2021-05-17T18:51:41.981" v="24" actId="20577"/>
          <ac:spMkLst>
            <pc:docMk/>
            <pc:sldMk cId="3402579336" sldId="270"/>
            <ac:spMk id="8" creationId="{EED82F1B-FCD6-41A3-9D56-472F9193B9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UCITS15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Max. 25% in units of any single CIS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780864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242529"/>
            <a:ext cx="73352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UCITS15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5.2.29 R (3)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the number of units a fund has invested into a single collective investment scheme.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Depending on the jurisdiction, the rule is applied at different levels. For UK funds, the rule is applied at Manager and Umbrella level as per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5.2.30 R (1)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 For Irish/Lux funds, the rule is applied at Scheme level.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6" y="916447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1531728"/>
            <a:ext cx="733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primarily uses 2 fields: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Market Value in Scheme Currency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Mutual Fund NAV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3604889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6" y="4086003"/>
            <a:ext cx="9176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Data gaps. This breach often occurs if the Mutual Fund NAV field has not been populated with a value.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Another possibility is that only a single share class is reflected in the NAV, as opposed to all of the share classes of that fund.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E6990-4F56-40D2-ACE9-907F86D7CD70}"/>
              </a:ext>
            </a:extLst>
          </p:cNvPr>
          <p:cNvSpPr txBox="1"/>
          <p:nvPr/>
        </p:nvSpPr>
        <p:spPr>
          <a:xfrm>
            <a:off x="449176" y="2572471"/>
            <a:ext cx="5942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asset type groups does it monitor?</a:t>
            </a:r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01FF5D-162B-4B21-8886-5A95514BF860}"/>
              </a:ext>
            </a:extLst>
          </p:cNvPr>
          <p:cNvSpPr txBox="1"/>
          <p:nvPr/>
        </p:nvSpPr>
        <p:spPr>
          <a:xfrm>
            <a:off x="449176" y="3041167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assets that are Open Ended Funds.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371557"/>
            <a:ext cx="56468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7" y="833222"/>
            <a:ext cx="73014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Typically, the breach is caused by a missing Mutual Fund NAV value for the fund. You should first-of-all review the data in the FE_NAV file provided by Financial Express.</a:t>
            </a:r>
          </a:p>
          <a:p>
            <a:pPr marL="0" lvl="1">
              <a:defRPr/>
            </a:pPr>
            <a:endParaRPr lang="en-US" sz="16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There can be rare occasions whereby the fund size provided is not correctly reflected and we need to overwrite the data being uploaded through FE_NAV . We can do this by updating the override file with the new fund (FE_NAV_OV). </a:t>
            </a:r>
          </a:p>
          <a:p>
            <a:pPr marL="0" lvl="1">
              <a:defRPr/>
            </a:pPr>
            <a:endParaRPr lang="en-US" sz="16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You will need to research the fund size for the fund. You can do this using a variety of sources but </a:t>
            </a:r>
            <a:r>
              <a:rPr lang="en-US" sz="16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MorningStar</a:t>
            </a: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 is perhaps the most common. A quick Google search of the ISIN should provide you with the link.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912711-9E24-40D0-A7FF-CE7EBED1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508" y="3664767"/>
            <a:ext cx="4545143" cy="2672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942334-99B1-4814-AF49-976ECB1F49DD}"/>
              </a:ext>
            </a:extLst>
          </p:cNvPr>
          <p:cNvSpPr txBox="1"/>
          <p:nvPr/>
        </p:nvSpPr>
        <p:spPr>
          <a:xfrm>
            <a:off x="449177" y="3695938"/>
            <a:ext cx="64218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When updating the FE_NAV_OV file you must ensure the value you are pasting in to the “</a:t>
            </a:r>
            <a:r>
              <a:rPr lang="en-US" sz="16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FundSizeLocal</a:t>
            </a: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” column is in the currency of the fund that is showing in the Fund Master on </a:t>
            </a:r>
            <a:r>
              <a:rPr lang="en-US" sz="16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. </a:t>
            </a:r>
          </a:p>
          <a:p>
            <a:pPr marL="0" lvl="1">
              <a:defRPr/>
            </a:pPr>
            <a:endParaRPr lang="en-US" sz="16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If the fund’s currency is GBP but the </a:t>
            </a:r>
            <a:r>
              <a:rPr lang="en-US" sz="16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MorningStar</a:t>
            </a: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 fund size is in USD then you will need to convert the </a:t>
            </a:r>
            <a:r>
              <a:rPr lang="en-US" sz="16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MorningStar</a:t>
            </a: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 value to GBP. You can do this by finding the FX Rate and making the calculation. </a:t>
            </a:r>
          </a:p>
          <a:p>
            <a:pPr marL="0" lvl="1">
              <a:defRPr/>
            </a:pPr>
            <a:endParaRPr lang="en-US" sz="16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There is a </a:t>
            </a:r>
            <a:r>
              <a:rPr lang="en-US" sz="16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centralised</a:t>
            </a:r>
            <a:r>
              <a:rPr lang="en-US" sz="1600" dirty="0">
                <a:latin typeface="Nunito Sans" panose="00000500000000000000" pitchFamily="2" charset="0"/>
                <a:ea typeface="Calibri" charset="0"/>
                <a:cs typeface="Calibri" charset="0"/>
              </a:rPr>
              <a:t> FE_NAV_OV file that must be updated before this upload can re-occur daily. A Data Management Analyst can make this update if they are provided with the ISIN and Fund Size.</a:t>
            </a:r>
          </a:p>
        </p:txBody>
      </p:sp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1E1DBA-9E57-4E16-97DB-CCCF0E491AC4}"/>
              </a:ext>
            </a:extLst>
          </p:cNvPr>
          <p:cNvSpPr txBox="1"/>
          <p:nvPr/>
        </p:nvSpPr>
        <p:spPr>
          <a:xfrm>
            <a:off x="449179" y="195652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B55682-6560-4373-9B62-2D0B16E223CD}"/>
              </a:ext>
            </a:extLst>
          </p:cNvPr>
          <p:cNvSpPr txBox="1"/>
          <p:nvPr/>
        </p:nvSpPr>
        <p:spPr>
          <a:xfrm>
            <a:off x="449178" y="2418191"/>
            <a:ext cx="73352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, you can go to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Reporting -&gt; Holding Reports - &gt; Holding Report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Mutual Fund NAV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% of Mutual Fund NAV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Please note that the Mutual Fund NAV column is in the local currency.</a:t>
            </a: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F0BA04-0667-46C9-9DC2-9DC2103016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5E868C-18A4-44FD-B295-EB7C679866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F42F5A-A76A-4CBA-BF9A-54F608EA069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520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32</cp:revision>
  <dcterms:created xsi:type="dcterms:W3CDTF">2020-08-26T09:52:40Z</dcterms:created>
  <dcterms:modified xsi:type="dcterms:W3CDTF">2021-05-26T07:20:48Z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