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6" r:id="rId8"/>
    <p:sldId id="270" r:id="rId9"/>
    <p:sldId id="272" r:id="rId10"/>
    <p:sldId id="273" r:id="rId11"/>
    <p:sldId id="274" r:id="rId12"/>
    <p:sldId id="271" r:id="rId13"/>
    <p:sldId id="275" r:id="rId14"/>
    <p:sldId id="2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6CCFE0-9D33-4570-B13B-6735B7B5DCA2}" v="2" dt="2021-05-17T18:53:41.1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F56CCFE0-9D33-4570-B13B-6735B7B5DCA2}"/>
    <pc:docChg chg="custSel addSld modSld">
      <pc:chgData name="Rosie McKerr" userId="84563696-7ce9-496d-a79d-236896a89af9" providerId="ADAL" clId="{F56CCFE0-9D33-4570-B13B-6735B7B5DCA2}" dt="2021-05-26T07:21:00.453" v="39" actId="478"/>
      <pc:docMkLst>
        <pc:docMk/>
      </pc:docMkLst>
      <pc:sldChg chg="delSp modSp mod">
        <pc:chgData name="Rosie McKerr" userId="84563696-7ce9-496d-a79d-236896a89af9" providerId="ADAL" clId="{F56CCFE0-9D33-4570-B13B-6735B7B5DCA2}" dt="2021-05-26T07:21:00.453" v="39" actId="478"/>
        <pc:sldMkLst>
          <pc:docMk/>
          <pc:sldMk cId="2028802919" sldId="257"/>
        </pc:sldMkLst>
        <pc:spChg chg="del">
          <ac:chgData name="Rosie McKerr" userId="84563696-7ce9-496d-a79d-236896a89af9" providerId="ADAL" clId="{F56CCFE0-9D33-4570-B13B-6735B7B5DCA2}" dt="2021-05-26T07:20:59.320" v="38" actId="478"/>
          <ac:spMkLst>
            <pc:docMk/>
            <pc:sldMk cId="2028802919" sldId="257"/>
            <ac:spMk id="2" creationId="{9E4156D5-1008-49A9-8E25-B2DEFFECC379}"/>
          </ac:spMkLst>
        </pc:spChg>
        <pc:spChg chg="del">
          <ac:chgData name="Rosie McKerr" userId="84563696-7ce9-496d-a79d-236896a89af9" providerId="ADAL" clId="{F56CCFE0-9D33-4570-B13B-6735B7B5DCA2}" dt="2021-05-26T07:21:00.453" v="39" actId="478"/>
          <ac:spMkLst>
            <pc:docMk/>
            <pc:sldMk cId="2028802919" sldId="257"/>
            <ac:spMk id="3" creationId="{712AC3E6-C95A-4E08-9D70-956741AFBA4C}"/>
          </ac:spMkLst>
        </pc:spChg>
        <pc:spChg chg="del mod">
          <ac:chgData name="Rosie McKerr" userId="84563696-7ce9-496d-a79d-236896a89af9" providerId="ADAL" clId="{F56CCFE0-9D33-4570-B13B-6735B7B5DCA2}" dt="2021-05-17T18:53:27.153" v="10" actId="21"/>
          <ac:spMkLst>
            <pc:docMk/>
            <pc:sldMk cId="2028802919" sldId="257"/>
            <ac:spMk id="5" creationId="{B0A65CAF-369E-42F1-8735-50684B6EF0BD}"/>
          </ac:spMkLst>
        </pc:spChg>
        <pc:spChg chg="del">
          <ac:chgData name="Rosie McKerr" userId="84563696-7ce9-496d-a79d-236896a89af9" providerId="ADAL" clId="{F56CCFE0-9D33-4570-B13B-6735B7B5DCA2}" dt="2021-05-17T18:53:38.167" v="13" actId="21"/>
          <ac:spMkLst>
            <pc:docMk/>
            <pc:sldMk cId="2028802919" sldId="257"/>
            <ac:spMk id="11" creationId="{3EF38329-DAF3-4F79-8F64-E03078283788}"/>
          </ac:spMkLst>
        </pc:spChg>
      </pc:sldChg>
      <pc:sldChg chg="addSp delSp modSp mod">
        <pc:chgData name="Rosie McKerr" userId="84563696-7ce9-496d-a79d-236896a89af9" providerId="ADAL" clId="{F56CCFE0-9D33-4570-B13B-6735B7B5DCA2}" dt="2021-05-17T18:54:58.396" v="24" actId="20577"/>
        <pc:sldMkLst>
          <pc:docMk/>
          <pc:sldMk cId="2604996182" sldId="269"/>
        </pc:sldMkLst>
        <pc:spChg chg="del">
          <ac:chgData name="Rosie McKerr" userId="84563696-7ce9-496d-a79d-236896a89af9" providerId="ADAL" clId="{F56CCFE0-9D33-4570-B13B-6735B7B5DCA2}" dt="2021-05-17T18:53:20.108" v="7" actId="478"/>
          <ac:spMkLst>
            <pc:docMk/>
            <pc:sldMk cId="2604996182" sldId="269"/>
            <ac:spMk id="2" creationId="{9E4156D5-1008-49A9-8E25-B2DEFFECC379}"/>
          </ac:spMkLst>
        </pc:spChg>
        <pc:spChg chg="del">
          <ac:chgData name="Rosie McKerr" userId="84563696-7ce9-496d-a79d-236896a89af9" providerId="ADAL" clId="{F56CCFE0-9D33-4570-B13B-6735B7B5DCA2}" dt="2021-05-17T18:53:21.724" v="8" actId="478"/>
          <ac:spMkLst>
            <pc:docMk/>
            <pc:sldMk cId="2604996182" sldId="269"/>
            <ac:spMk id="3" creationId="{712AC3E6-C95A-4E08-9D70-956741AFBA4C}"/>
          </ac:spMkLst>
        </pc:spChg>
        <pc:spChg chg="add mod">
          <ac:chgData name="Rosie McKerr" userId="84563696-7ce9-496d-a79d-236896a89af9" providerId="ADAL" clId="{F56CCFE0-9D33-4570-B13B-6735B7B5DCA2}" dt="2021-05-17T18:54:03.090" v="18" actId="1076"/>
          <ac:spMkLst>
            <pc:docMk/>
            <pc:sldMk cId="2604996182" sldId="269"/>
            <ac:spMk id="6" creationId="{B0CE5DA3-9ED2-470F-A24C-854BDB8D401D}"/>
          </ac:spMkLst>
        </pc:spChg>
        <pc:spChg chg="mod">
          <ac:chgData name="Rosie McKerr" userId="84563696-7ce9-496d-a79d-236896a89af9" providerId="ADAL" clId="{F56CCFE0-9D33-4570-B13B-6735B7B5DCA2}" dt="2021-05-17T18:54:58.396" v="24" actId="20577"/>
          <ac:spMkLst>
            <pc:docMk/>
            <pc:sldMk cId="2604996182" sldId="269"/>
            <ac:spMk id="8" creationId="{EED82F1B-FCD6-41A3-9D56-472F9193B965}"/>
          </ac:spMkLst>
        </pc:spChg>
        <pc:spChg chg="add mod">
          <ac:chgData name="Rosie McKerr" userId="84563696-7ce9-496d-a79d-236896a89af9" providerId="ADAL" clId="{F56CCFE0-9D33-4570-B13B-6735B7B5DCA2}" dt="2021-05-17T18:54:00.491" v="17" actId="1076"/>
          <ac:spMkLst>
            <pc:docMk/>
            <pc:sldMk cId="2604996182" sldId="269"/>
            <ac:spMk id="9" creationId="{EDBD8A9F-E4A3-453A-BAC7-63A50AA7D4F1}"/>
          </ac:spMkLst>
        </pc:spChg>
      </pc:sldChg>
      <pc:sldChg chg="modSp mod">
        <pc:chgData name="Rosie McKerr" userId="84563696-7ce9-496d-a79d-236896a89af9" providerId="ADAL" clId="{F56CCFE0-9D33-4570-B13B-6735B7B5DCA2}" dt="2021-05-19T08:37:11.128" v="37" actId="20577"/>
        <pc:sldMkLst>
          <pc:docMk/>
          <pc:sldMk cId="2928778210" sldId="273"/>
        </pc:sldMkLst>
        <pc:spChg chg="mod">
          <ac:chgData name="Rosie McKerr" userId="84563696-7ce9-496d-a79d-236896a89af9" providerId="ADAL" clId="{F56CCFE0-9D33-4570-B13B-6735B7B5DCA2}" dt="2021-05-19T08:37:11.128" v="37" actId="20577"/>
          <ac:spMkLst>
            <pc:docMk/>
            <pc:sldMk cId="2928778210" sldId="273"/>
            <ac:spMk id="8" creationId="{EED82F1B-FCD6-41A3-9D56-472F9193B965}"/>
          </ac:spMkLst>
        </pc:spChg>
      </pc:sldChg>
      <pc:sldChg chg="delSp modSp add mod">
        <pc:chgData name="Rosie McKerr" userId="84563696-7ce9-496d-a79d-236896a89af9" providerId="ADAL" clId="{F56CCFE0-9D33-4570-B13B-6735B7B5DCA2}" dt="2021-05-17T18:54:12.475" v="20" actId="1076"/>
        <pc:sldMkLst>
          <pc:docMk/>
          <pc:sldMk cId="2283903733" sldId="276"/>
        </pc:sldMkLst>
        <pc:spChg chg="mod">
          <ac:chgData name="Rosie McKerr" userId="84563696-7ce9-496d-a79d-236896a89af9" providerId="ADAL" clId="{F56CCFE0-9D33-4570-B13B-6735B7B5DCA2}" dt="2021-05-17T18:54:12.475" v="20" actId="1076"/>
          <ac:spMkLst>
            <pc:docMk/>
            <pc:sldMk cId="2283903733" sldId="276"/>
            <ac:spMk id="2" creationId="{9E4156D5-1008-49A9-8E25-B2DEFFECC379}"/>
          </ac:spMkLst>
        </pc:spChg>
        <pc:spChg chg="mod">
          <ac:chgData name="Rosie McKerr" userId="84563696-7ce9-496d-a79d-236896a89af9" providerId="ADAL" clId="{F56CCFE0-9D33-4570-B13B-6735B7B5DCA2}" dt="2021-05-17T18:54:08.640" v="19" actId="403"/>
          <ac:spMkLst>
            <pc:docMk/>
            <pc:sldMk cId="2283903733" sldId="276"/>
            <ac:spMk id="3" creationId="{712AC3E6-C95A-4E08-9D70-956741AFBA4C}"/>
          </ac:spMkLst>
        </pc:spChg>
        <pc:spChg chg="del">
          <ac:chgData name="Rosie McKerr" userId="84563696-7ce9-496d-a79d-236896a89af9" providerId="ADAL" clId="{F56CCFE0-9D33-4570-B13B-6735B7B5DCA2}" dt="2021-05-17T18:52:59.245" v="2" actId="478"/>
          <ac:spMkLst>
            <pc:docMk/>
            <pc:sldMk cId="2283903733" sldId="276"/>
            <ac:spMk id="7" creationId="{D9A2C0B1-5F58-4B52-96AF-FD49066D348F}"/>
          </ac:spMkLst>
        </pc:spChg>
        <pc:spChg chg="del">
          <ac:chgData name="Rosie McKerr" userId="84563696-7ce9-496d-a79d-236896a89af9" providerId="ADAL" clId="{F56CCFE0-9D33-4570-B13B-6735B7B5DCA2}" dt="2021-05-17T18:52:57.115" v="1" actId="478"/>
          <ac:spMkLst>
            <pc:docMk/>
            <pc:sldMk cId="2283903733" sldId="276"/>
            <ac:spMk id="8" creationId="{EED82F1B-FCD6-41A3-9D56-472F9193B9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297009"/>
            <a:ext cx="7450483" cy="1938992"/>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UCITS16 –</a:t>
            </a:r>
            <a:r>
              <a:rPr lang="en-US" sz="4000" dirty="0">
                <a:solidFill>
                  <a:schemeClr val="bg1"/>
                </a:solidFill>
                <a:latin typeface="Nunito Sans" panose="00000500000000000000" pitchFamily="2" charset="0"/>
              </a:rPr>
              <a:t> Max. 10% Securities or MMIs issued by the same body</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7458205" cy="2585323"/>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UCITS16 monitors </a:t>
            </a:r>
            <a:r>
              <a:rPr lang="en-US" sz="1800" b="1" dirty="0">
                <a:latin typeface="Nunito Sans" panose="00000500000000000000" pitchFamily="2" charset="0"/>
                <a:ea typeface="Calibri" charset="0"/>
                <a:cs typeface="Calibri" charset="0"/>
              </a:rPr>
              <a:t>COLL 5.2.11 R (5) </a:t>
            </a:r>
            <a:r>
              <a:rPr lang="en-US" sz="1800" dirty="0">
                <a:latin typeface="Nunito Sans" panose="00000500000000000000" pitchFamily="2" charset="0"/>
                <a:ea typeface="Calibri" charset="0"/>
                <a:cs typeface="Calibri" charset="0"/>
              </a:rPr>
              <a:t>and evaluates the percentage of the scheme NAV invested in a single issuing body for non-government securities and MMIs.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There can be multiple versions of the rule. The most prominent version uses commitment exposure and is applied to look at Issuer Group. However, other versions may instead use market value or be applied at Issuer level.</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41530"/>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103195"/>
            <a:ext cx="7728171" cy="3939540"/>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This rule looks primarily at the following fields: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 %</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Group</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is GOPs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Scheme NAV</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List.Rule16CE -&gt; this name may differ from environment to environment (e.g. </a:t>
            </a:r>
            <a:r>
              <a:rPr lang="en-US" dirty="0" err="1">
                <a:latin typeface="Nunito Sans" panose="00000500000000000000" pitchFamily="2" charset="0"/>
                <a:ea typeface="Calibri" charset="0"/>
                <a:cs typeface="Calibri" charset="0"/>
              </a:rPr>
              <a:t>List.Index</a:t>
            </a:r>
            <a:r>
              <a:rPr lang="en-US" dirty="0">
                <a:latin typeface="Nunito Sans" panose="00000500000000000000" pitchFamily="2" charset="0"/>
                <a:ea typeface="Calibri" charset="0"/>
                <a:cs typeface="Calibri" charset="0"/>
              </a:rPr>
              <a:t> Derivatives)</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However, please note that the ‘Issuer’ field may be used instead of ‘Issuer Group’. Similarly, ‘Market Value in Scheme Currency’ may be used instead of ‘Exposure’. Please review the Rules Configuration for your environment to clarify which is being used.</a:t>
            </a:r>
          </a:p>
          <a:p>
            <a:pPr marL="0" lvl="1">
              <a:defRPr/>
            </a:pPr>
            <a:endParaRPr lang="en-US" sz="1600" dirty="0">
              <a:latin typeface="Nunito Sans" panose="00000500000000000000" pitchFamily="2" charset="0"/>
              <a:ea typeface="Calibri" charset="0"/>
              <a:cs typeface="Calibri" charset="0"/>
            </a:endParaRPr>
          </a:p>
        </p:txBody>
      </p:sp>
      <p:sp>
        <p:nvSpPr>
          <p:cNvPr id="6" name="TextBox 5">
            <a:extLst>
              <a:ext uri="{FF2B5EF4-FFF2-40B4-BE49-F238E27FC236}">
                <a16:creationId xmlns:a16="http://schemas.microsoft.com/office/drawing/2014/main" id="{B0CE5DA3-9ED2-470F-A24C-854BDB8D401D}"/>
              </a:ext>
            </a:extLst>
          </p:cNvPr>
          <p:cNvSpPr txBox="1"/>
          <p:nvPr/>
        </p:nvSpPr>
        <p:spPr>
          <a:xfrm>
            <a:off x="449177" y="4811902"/>
            <a:ext cx="6056125"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t>
            </a:r>
            <a:r>
              <a:rPr lang="en-US" sz="2400" dirty="0">
                <a:solidFill>
                  <a:srgbClr val="31D4CF"/>
                </a:solidFill>
                <a:latin typeface="Nunito Sans" panose="00000500000000000000" pitchFamily="2" charset="0"/>
              </a:rPr>
              <a:t>asset type groups does it monitor?</a:t>
            </a:r>
            <a:endParaRPr lang="en-GB" sz="2400" dirty="0">
              <a:solidFill>
                <a:srgbClr val="31D4CF"/>
              </a:solidFill>
              <a:latin typeface="Nunito Sans" panose="00000500000000000000" pitchFamily="2" charset="0"/>
            </a:endParaRPr>
          </a:p>
        </p:txBody>
      </p:sp>
      <p:sp>
        <p:nvSpPr>
          <p:cNvPr id="9" name="TextBox 8">
            <a:extLst>
              <a:ext uri="{FF2B5EF4-FFF2-40B4-BE49-F238E27FC236}">
                <a16:creationId xmlns:a16="http://schemas.microsoft.com/office/drawing/2014/main" id="{EDBD8A9F-E4A3-453A-BAC7-63A50AA7D4F1}"/>
              </a:ext>
            </a:extLst>
          </p:cNvPr>
          <p:cNvSpPr txBox="1"/>
          <p:nvPr/>
        </p:nvSpPr>
        <p:spPr>
          <a:xfrm>
            <a:off x="449177" y="5369911"/>
            <a:ext cx="7335254" cy="646331"/>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assets that are non-government securities (i.e. equities/bonds) and money market instruments (MMIs).</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4156D5-1008-49A9-8E25-B2DEFFECC379}"/>
              </a:ext>
            </a:extLst>
          </p:cNvPr>
          <p:cNvSpPr txBox="1"/>
          <p:nvPr/>
        </p:nvSpPr>
        <p:spPr>
          <a:xfrm>
            <a:off x="449176" y="580017"/>
            <a:ext cx="9176084"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1296943"/>
            <a:ext cx="7629422" cy="1477328"/>
          </a:xfrm>
          <a:prstGeom prst="rect">
            <a:avLst/>
          </a:prstGeom>
          <a:noFill/>
        </p:spPr>
        <p:txBody>
          <a:bodyPr wrap="square" rtlCol="0">
            <a:spAutoFit/>
          </a:bodyPr>
          <a:lstStyle/>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Issuer for the security may be defined incorrectly.</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A GOPs issuer may not be correctly identified as a GOPs Issuer.</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There may be index derivatives that are being included in the rule. These should be excluded.</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exposure for one or more equity derivatives could be overstated.</a:t>
            </a:r>
          </a:p>
        </p:txBody>
      </p:sp>
    </p:spTree>
    <p:extLst>
      <p:ext uri="{BB962C8B-B14F-4D97-AF65-F5344CB8AC3E}">
        <p14:creationId xmlns:p14="http://schemas.microsoft.com/office/powerpoint/2010/main" val="2283903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476065"/>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937730"/>
            <a:ext cx="7789133" cy="5509200"/>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First - you must establish why the breach is occurring.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Company Review</a:t>
            </a:r>
          </a:p>
          <a:p>
            <a:pPr marL="0" lvl="1">
              <a:defRPr/>
            </a:pPr>
            <a:r>
              <a:rPr lang="en-US" sz="1600" dirty="0">
                <a:latin typeface="Nunito Sans" panose="00000500000000000000" pitchFamily="2" charset="0"/>
                <a:ea typeface="Calibri" charset="0"/>
                <a:cs typeface="Calibri" charset="0"/>
              </a:rPr>
              <a:t>Using a holdings export report, verify that the issuer is consistent with the security description. Specifically, we would expect an equity with the name “AMAZON COM INC COM USD 0.01” to have “AMAZON COM INC” as the Issuer and Issuer Group value.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No equity or debt instrument should have an Issuer value of “UNKNOWN”. This will need to be corrected.</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the security is a government bond (e.g. “USA TREASURY BDS 0.75% TIPS 15/02/2045 USD“) then ensure that the issuer field reflects the correct issuer (e.g. “UNITED STATES OF AMER TREAS BONDS”) and that it is a marked as a GOPs Issuer in the Company Master.</a:t>
            </a: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Government Bonds will have different restrictions applied (please see UCITS18, 19 and 20 for more information) and thus should not be included for the purposes of this rule.</a:t>
            </a:r>
          </a:p>
        </p:txBody>
      </p:sp>
      <p:pic>
        <p:nvPicPr>
          <p:cNvPr id="2" name="Picture 1">
            <a:extLst>
              <a:ext uri="{FF2B5EF4-FFF2-40B4-BE49-F238E27FC236}">
                <a16:creationId xmlns:a16="http://schemas.microsoft.com/office/drawing/2014/main" id="{D8081027-7D41-494A-AC85-59A74441BAAE}"/>
              </a:ext>
            </a:extLst>
          </p:cNvPr>
          <p:cNvPicPr>
            <a:picLocks noChangeAspect="1"/>
          </p:cNvPicPr>
          <p:nvPr/>
        </p:nvPicPr>
        <p:blipFill>
          <a:blip r:embed="rId2"/>
          <a:stretch>
            <a:fillRect/>
          </a:stretch>
        </p:blipFill>
        <p:spPr>
          <a:xfrm>
            <a:off x="2933699" y="4786449"/>
            <a:ext cx="2500449" cy="5961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257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8294228" cy="5509200"/>
          </a:xfrm>
          <a:prstGeom prst="rect">
            <a:avLst/>
          </a:prstGeom>
          <a:noFill/>
        </p:spPr>
        <p:txBody>
          <a:bodyPr wrap="square" rtlCol="0">
            <a:spAutoFit/>
          </a:bodyPr>
          <a:lstStyle/>
          <a:p>
            <a:pPr marL="0" lvl="1">
              <a:defRPr/>
            </a:pPr>
            <a:r>
              <a:rPr lang="en-US" sz="1600" b="1" dirty="0">
                <a:latin typeface="Nunito Sans" panose="00000500000000000000" pitchFamily="2" charset="0"/>
                <a:ea typeface="Calibri" charset="0"/>
                <a:cs typeface="Calibri" charset="0"/>
              </a:rPr>
              <a:t>Derivative Exposure Review</a:t>
            </a:r>
          </a:p>
          <a:p>
            <a:pPr marL="0" lvl="1">
              <a:defRPr/>
            </a:pPr>
            <a:r>
              <a:rPr lang="en-US" sz="1600" dirty="0">
                <a:latin typeface="Nunito Sans" panose="00000500000000000000" pitchFamily="2" charset="0"/>
                <a:ea typeface="Calibri" charset="0"/>
                <a:cs typeface="Calibri" charset="0"/>
              </a:rPr>
              <a:t>Often there will be equity derivatives factored into the rule. This would include, but may not be limited to, derivatives such as CFDs and Equity Options.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there are equity derivatives causing this breach then you will need to download a “Rule 28 – Derivatives Exposure Report” and review the derivative setup as per the daily governance checklist. First, you must review if every equity derivative has the correct underlying instrument assigned to it. E.g. we would expect an AMAZON CFD to have the AMAZON equity as the underlying instrument.</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The below fields are used in the calculation of the commitment exposure of derivatives and, as such, each element needs to be correct for an accurate exposure calculation.</a:t>
            </a:r>
          </a:p>
          <a:p>
            <a:pPr marL="0" lvl="1">
              <a:defRPr/>
            </a:pPr>
            <a:r>
              <a:rPr lang="en-US" sz="1600" dirty="0">
                <a:latin typeface="Nunito Sans" panose="00000500000000000000" pitchFamily="2" charset="0"/>
                <a:ea typeface="Calibri" charset="0"/>
                <a:cs typeface="Calibri" charset="0"/>
              </a:rPr>
              <a:t>	</a:t>
            </a:r>
          </a:p>
          <a:p>
            <a:pPr marL="0" lvl="1">
              <a:defRPr/>
            </a:pPr>
            <a:r>
              <a:rPr lang="en-US" sz="1600" b="1" dirty="0">
                <a:latin typeface="Nunito Sans" panose="00000500000000000000" pitchFamily="2" charset="0"/>
                <a:ea typeface="Calibri" charset="0"/>
                <a:cs typeface="Calibri" charset="0"/>
              </a:rPr>
              <a:t>No of Contracts * Derivative Market Lot * Underlying Market Price * Delta / UL FX Rate</a:t>
            </a:r>
          </a:p>
          <a:p>
            <a:pPr marL="0" lvl="1">
              <a:defRPr/>
            </a:pPr>
            <a:endParaRPr lang="en-US" sz="16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No of Contracts </a:t>
            </a:r>
            <a:r>
              <a:rPr lang="en-US" sz="1600" dirty="0">
                <a:latin typeface="Nunito Sans" panose="00000500000000000000" pitchFamily="2" charset="0"/>
                <a:ea typeface="Calibri" charset="0"/>
                <a:cs typeface="Calibri" charset="0"/>
              </a:rPr>
              <a:t>is uploaded through the client holdings file. </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Derivative Market Lot </a:t>
            </a:r>
            <a:r>
              <a:rPr lang="en-US" sz="1600" dirty="0">
                <a:latin typeface="Nunito Sans" panose="00000500000000000000" pitchFamily="2" charset="0"/>
                <a:ea typeface="Calibri" charset="0"/>
                <a:cs typeface="Calibri" charset="0"/>
              </a:rPr>
              <a:t>is specified in the derivative setup file</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Underlying Market Price </a:t>
            </a:r>
            <a:r>
              <a:rPr lang="en-US" sz="1600" dirty="0">
                <a:latin typeface="Nunito Sans" panose="00000500000000000000" pitchFamily="2" charset="0"/>
                <a:ea typeface="Calibri" charset="0"/>
                <a:cs typeface="Calibri" charset="0"/>
              </a:rPr>
              <a:t>is uploaded through the derivative price files (</a:t>
            </a:r>
            <a:r>
              <a:rPr lang="en-US" sz="1600" dirty="0" err="1">
                <a:latin typeface="Nunito Sans" panose="00000500000000000000" pitchFamily="2" charset="0"/>
                <a:ea typeface="Calibri" charset="0"/>
                <a:cs typeface="Calibri" charset="0"/>
              </a:rPr>
              <a:t>derivpf</a:t>
            </a:r>
            <a:r>
              <a:rPr lang="en-US" sz="1600" dirty="0">
                <a:latin typeface="Nunito Sans" panose="00000500000000000000" pitchFamily="2" charset="0"/>
                <a:ea typeface="Calibri" charset="0"/>
                <a:cs typeface="Calibri" charset="0"/>
              </a:rPr>
              <a:t> or </a:t>
            </a:r>
            <a:r>
              <a:rPr lang="en-US" sz="1600" dirty="0" err="1">
                <a:latin typeface="Nunito Sans" panose="00000500000000000000" pitchFamily="2" charset="0"/>
                <a:ea typeface="Calibri" charset="0"/>
                <a:cs typeface="Calibri" charset="0"/>
              </a:rPr>
              <a:t>derivpf_indices</a:t>
            </a:r>
            <a:r>
              <a:rPr lang="en-US" sz="1600" dirty="0">
                <a:latin typeface="Nunito Sans" panose="00000500000000000000" pitchFamily="2" charset="0"/>
                <a:ea typeface="Calibri" charset="0"/>
                <a:cs typeface="Calibri" charset="0"/>
              </a:rPr>
              <a:t> </a:t>
            </a:r>
            <a:r>
              <a:rPr lang="en-US" sz="1600" dirty="0" err="1">
                <a:latin typeface="Nunito Sans" panose="00000500000000000000" pitchFamily="2" charset="0"/>
                <a:ea typeface="Calibri" charset="0"/>
                <a:cs typeface="Calibri" charset="0"/>
              </a:rPr>
              <a:t>etc</a:t>
            </a:r>
            <a:r>
              <a:rPr lang="en-US" sz="1600" dirty="0">
                <a:latin typeface="Nunito Sans" panose="00000500000000000000" pitchFamily="2" charset="0"/>
                <a:ea typeface="Calibri" charset="0"/>
                <a:cs typeface="Calibri" charset="0"/>
              </a:rPr>
              <a:t>)</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Delta</a:t>
            </a:r>
            <a:r>
              <a:rPr lang="en-US" sz="1600" dirty="0">
                <a:latin typeface="Nunito Sans" panose="00000500000000000000" pitchFamily="2" charset="0"/>
                <a:ea typeface="Calibri" charset="0"/>
                <a:cs typeface="Calibri" charset="0"/>
              </a:rPr>
              <a:t> defaults to 1 upon initial setup but can be specified in the </a:t>
            </a:r>
            <a:r>
              <a:rPr lang="en-US" sz="1600" dirty="0" err="1">
                <a:latin typeface="Nunito Sans" panose="00000500000000000000" pitchFamily="2" charset="0"/>
                <a:ea typeface="Calibri" charset="0"/>
                <a:cs typeface="Calibri" charset="0"/>
              </a:rPr>
              <a:t>DerivGF</a:t>
            </a:r>
            <a:r>
              <a:rPr lang="en-US" sz="1600" dirty="0">
                <a:latin typeface="Nunito Sans" panose="00000500000000000000" pitchFamily="2" charset="0"/>
                <a:ea typeface="Calibri" charset="0"/>
                <a:cs typeface="Calibri" charset="0"/>
              </a:rPr>
              <a:t> file</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UL FX Rate </a:t>
            </a:r>
            <a:r>
              <a:rPr lang="en-US" sz="1600" dirty="0">
                <a:latin typeface="Nunito Sans" panose="00000500000000000000" pitchFamily="2" charset="0"/>
                <a:ea typeface="Calibri" charset="0"/>
                <a:cs typeface="Calibri" charset="0"/>
              </a:rPr>
              <a:t>is uploaded through the client FX Rates file.</a:t>
            </a:r>
          </a:p>
          <a:p>
            <a:pPr marL="0" lvl="1">
              <a:defRPr/>
            </a:pPr>
            <a:endParaRPr lang="en-US" sz="16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4280271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8973496" cy="550920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Index Derivatives</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Index derivatives such as standard contract Futures or Options (e.g. FTSE100, S&amp;P500 etc.) are not included in this rule and often we need to update the system to exclude such instruments from the results. Please note that only index options should be excluded. Equity options should be included in the Rule 16 results. </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Often with options, it may be the case that we need a delta value from the client as updating this will greatly reduce the exposure being calculated. However, in cases where the exposure is still greater than 10%, or if the derivative is a Future (which are always delta = 1), then the relevant Black/White List needs to be updated in order for Rule 16 to </a:t>
            </a:r>
            <a:r>
              <a:rPr kumimoji="0" lang="en-US" sz="1600" b="0" i="0" u="none" strike="noStrike" kern="1200" cap="none" spc="0" normalizeH="0" baseline="0" noProof="0">
                <a:ln>
                  <a:noFill/>
                </a:ln>
                <a:solidFill>
                  <a:prstClr val="black"/>
                </a:solidFill>
                <a:effectLst/>
                <a:uLnTx/>
                <a:uFillTx/>
                <a:latin typeface="Nunito Sans" panose="00000500000000000000" pitchFamily="2" charset="0"/>
                <a:ea typeface="Calibri" charset="0"/>
                <a:cs typeface="Calibri" charset="0"/>
              </a:rPr>
              <a:t>exclude index </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instruments.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Often the black/white list will be called ‘Rule16CE’ or ‘Index Derivatives’. However, it will differ from environment to environment so check which one is applied to UCITS16 in the Rules Configuration Master to be sure. Adding an instrument to this list will mean that the rule will ignore this instrument in its calculations.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Go to Business Administration -&gt; Data Management &amp; Uploads -&gt; Black/White List Uploads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 the top right hand corner, click </a:t>
            </a: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‘New’. </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Next will you have to select the ‘List Type’. This is the name of the Black/White List you wish to update (i.e. Rule16CE/Index Derivatives).</a:t>
            </a:r>
          </a:p>
        </p:txBody>
      </p:sp>
      <p:pic>
        <p:nvPicPr>
          <p:cNvPr id="2" name="Picture 1">
            <a:extLst>
              <a:ext uri="{FF2B5EF4-FFF2-40B4-BE49-F238E27FC236}">
                <a16:creationId xmlns:a16="http://schemas.microsoft.com/office/drawing/2014/main" id="{8F4C8E9C-5B6C-4CFA-A62A-BC562C4B0C53}"/>
              </a:ext>
            </a:extLst>
          </p:cNvPr>
          <p:cNvPicPr>
            <a:picLocks noChangeAspect="1"/>
          </p:cNvPicPr>
          <p:nvPr/>
        </p:nvPicPr>
        <p:blipFill rotWithShape="1">
          <a:blip r:embed="rId2"/>
          <a:srcRect b="21787"/>
          <a:stretch/>
        </p:blipFill>
        <p:spPr>
          <a:xfrm>
            <a:off x="4463144" y="5321141"/>
            <a:ext cx="2468880" cy="362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28778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32815"/>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094480"/>
            <a:ext cx="7371119" cy="5262979"/>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Next, in the ‘Asset Type’ field, you will have to select the instrument master that the security belongs to. In this case it will always be ‘Derivatives’.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 the ‘Instrument’ field you will have to enter the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sedol</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code for the derivative. Please paste it in and wait for the drop-down selection to appear. You must click on the drop-down selection for it to register properly.</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Set the ‘From Date’ to be the valuation date (i.e. T-1) otherwise the rule will not register that it is active on the Black/White List.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600" dirty="0">
              <a:solidFill>
                <a:prstClr val="black"/>
              </a:solidFill>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600" dirty="0">
              <a:solidFill>
                <a:prstClr val="black"/>
              </a:solidFill>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600" dirty="0">
              <a:solidFill>
                <a:prstClr val="black"/>
              </a:solidFill>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Finally, once all fields have been updated, click </a:t>
            </a: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‘Save’ </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 the top right hand corner of the page and this will send the change for approval. Another user will have to approve the change before it goes live.</a:t>
            </a:r>
          </a:p>
        </p:txBody>
      </p:sp>
      <p:pic>
        <p:nvPicPr>
          <p:cNvPr id="3" name="Picture 2">
            <a:extLst>
              <a:ext uri="{FF2B5EF4-FFF2-40B4-BE49-F238E27FC236}">
                <a16:creationId xmlns:a16="http://schemas.microsoft.com/office/drawing/2014/main" id="{EB1B0509-8D73-45A0-81F8-4D2BD0DF9071}"/>
              </a:ext>
            </a:extLst>
          </p:cNvPr>
          <p:cNvPicPr>
            <a:picLocks noChangeAspect="1"/>
          </p:cNvPicPr>
          <p:nvPr/>
        </p:nvPicPr>
        <p:blipFill>
          <a:blip r:embed="rId2"/>
          <a:stretch>
            <a:fillRect/>
          </a:stretch>
        </p:blipFill>
        <p:spPr>
          <a:xfrm>
            <a:off x="1949448" y="3620589"/>
            <a:ext cx="4370577" cy="15839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2938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702489"/>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164154"/>
            <a:ext cx="8102640" cy="5078313"/>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Rule Validation Example:</a:t>
            </a: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The above table provides adequate information in order to validate this rule. We know Amazon are not a government body and as you can see from the security name the asset is an equity and therefore it is correct that it is factored into the rule.</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The equity exposure is equal to the equity’s market value and, as the percentage of assets is greater than 10%, it is a valid breach.</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Please be aware that there could be multiple instruments for a single issuing body. For example, if there were 3 Morgan Stanley bonds that each made up 4% of the Scheme NAV then this rule would still breach as the combined total with Morgan Stanley would be 12% (and thus greater than the 10% limit). </a:t>
            </a:r>
          </a:p>
        </p:txBody>
      </p:sp>
      <p:graphicFrame>
        <p:nvGraphicFramePr>
          <p:cNvPr id="2" name="Table 8">
            <a:extLst>
              <a:ext uri="{FF2B5EF4-FFF2-40B4-BE49-F238E27FC236}">
                <a16:creationId xmlns:a16="http://schemas.microsoft.com/office/drawing/2014/main" id="{7CA3072D-6DFF-41A4-B546-A2A506232D65}"/>
              </a:ext>
            </a:extLst>
          </p:cNvPr>
          <p:cNvGraphicFramePr>
            <a:graphicFrameLocks noGrp="1"/>
          </p:cNvGraphicFramePr>
          <p:nvPr>
            <p:extLst>
              <p:ext uri="{D42A27DB-BD31-4B8C-83A1-F6EECF244321}">
                <p14:modId xmlns:p14="http://schemas.microsoft.com/office/powerpoint/2010/main" val="4194191169"/>
              </p:ext>
            </p:extLst>
          </p:nvPr>
        </p:nvGraphicFramePr>
        <p:xfrm>
          <a:off x="449177" y="1714665"/>
          <a:ext cx="9752242" cy="791960"/>
        </p:xfrm>
        <a:graphic>
          <a:graphicData uri="http://schemas.openxmlformats.org/drawingml/2006/table">
            <a:tbl>
              <a:tblPr firstRow="1" bandRow="1">
                <a:tableStyleId>{7DF18680-E054-41AD-8BC1-D1AEF772440D}</a:tableStyleId>
              </a:tblPr>
              <a:tblGrid>
                <a:gridCol w="939166">
                  <a:extLst>
                    <a:ext uri="{9D8B030D-6E8A-4147-A177-3AD203B41FA5}">
                      <a16:colId xmlns:a16="http://schemas.microsoft.com/office/drawing/2014/main" val="674715936"/>
                    </a:ext>
                  </a:extLst>
                </a:gridCol>
                <a:gridCol w="3117669">
                  <a:extLst>
                    <a:ext uri="{9D8B030D-6E8A-4147-A177-3AD203B41FA5}">
                      <a16:colId xmlns:a16="http://schemas.microsoft.com/office/drawing/2014/main" val="517564940"/>
                    </a:ext>
                  </a:extLst>
                </a:gridCol>
                <a:gridCol w="1384663">
                  <a:extLst>
                    <a:ext uri="{9D8B030D-6E8A-4147-A177-3AD203B41FA5}">
                      <a16:colId xmlns:a16="http://schemas.microsoft.com/office/drawing/2014/main" val="4089029939"/>
                    </a:ext>
                  </a:extLst>
                </a:gridCol>
                <a:gridCol w="1114697">
                  <a:extLst>
                    <a:ext uri="{9D8B030D-6E8A-4147-A177-3AD203B41FA5}">
                      <a16:colId xmlns:a16="http://schemas.microsoft.com/office/drawing/2014/main" val="3081095888"/>
                    </a:ext>
                  </a:extLst>
                </a:gridCol>
                <a:gridCol w="1454331">
                  <a:extLst>
                    <a:ext uri="{9D8B030D-6E8A-4147-A177-3AD203B41FA5}">
                      <a16:colId xmlns:a16="http://schemas.microsoft.com/office/drawing/2014/main" val="4268680347"/>
                    </a:ext>
                  </a:extLst>
                </a:gridCol>
                <a:gridCol w="1741716">
                  <a:extLst>
                    <a:ext uri="{9D8B030D-6E8A-4147-A177-3AD203B41FA5}">
                      <a16:colId xmlns:a16="http://schemas.microsoft.com/office/drawing/2014/main" val="34654047"/>
                    </a:ext>
                  </a:extLst>
                </a:gridCol>
              </a:tblGrid>
              <a:tr h="297020">
                <a:tc>
                  <a:txBody>
                    <a:bodyPr/>
                    <a:lstStyle/>
                    <a:p>
                      <a:pPr algn="ctr"/>
                      <a:r>
                        <a:rPr lang="en-GB" sz="1400" dirty="0">
                          <a:latin typeface="Nunito Sans" panose="00000500000000000000" pitchFamily="2" charset="0"/>
                        </a:rPr>
                        <a:t>SEDOL</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Security Name</a:t>
                      </a:r>
                    </a:p>
                  </a:txBody>
                  <a:tcPr marL="68220" marR="68220" marT="34110" marB="34110" anchor="ctr">
                    <a:solidFill>
                      <a:srgbClr val="31D4C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latin typeface="Nunito Sans" panose="00000500000000000000" pitchFamily="2" charset="0"/>
                        </a:rPr>
                        <a:t>Exposure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Exposure %</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Scheme NAV</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Issuer</a:t>
                      </a:r>
                    </a:p>
                  </a:txBody>
                  <a:tcPr marL="68220" marR="68220" marT="34110" marB="34110" anchor="ctr">
                    <a:solidFill>
                      <a:srgbClr val="31D4CF"/>
                    </a:solidFill>
                  </a:tcPr>
                </a:tc>
                <a:extLst>
                  <a:ext uri="{0D108BD9-81ED-4DB2-BD59-A6C34878D82A}">
                    <a16:rowId xmlns:a16="http://schemas.microsoft.com/office/drawing/2014/main" val="2291800905"/>
                  </a:ext>
                </a:extLst>
              </a:tr>
              <a:tr h="318362">
                <a:tc>
                  <a:txBody>
                    <a:bodyPr/>
                    <a:lstStyle/>
                    <a:p>
                      <a:pPr algn="ctr"/>
                      <a:r>
                        <a:rPr lang="en-GB" sz="1400" dirty="0">
                          <a:latin typeface="Nunito Sans" panose="00000500000000000000" pitchFamily="2" charset="0"/>
                        </a:rPr>
                        <a:t>2000019</a:t>
                      </a:r>
                    </a:p>
                  </a:txBody>
                  <a:tcPr marL="68220" marR="68220" marT="34110" marB="34110" anchor="ctr">
                    <a:solidFill>
                      <a:srgbClr val="EBFBFB"/>
                    </a:solidFill>
                  </a:tcPr>
                </a:tc>
                <a:tc>
                  <a:txBody>
                    <a:bodyPr/>
                    <a:lstStyle/>
                    <a:p>
                      <a:pPr algn="ctr"/>
                      <a:r>
                        <a:rPr lang="pt-BR" sz="1400" dirty="0">
                          <a:latin typeface="Nunito Sans" panose="00000500000000000000" pitchFamily="2" charset="0"/>
                        </a:rPr>
                        <a:t>AMAZON COM INC COM USD 0.01</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10,500,000.00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10.5000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AMAZON COM INC</a:t>
                      </a:r>
                    </a:p>
                    <a:p>
                      <a:pPr algn="ctr"/>
                      <a:endParaRPr lang="en-GB" sz="1400" dirty="0">
                        <a:solidFill>
                          <a:srgbClr val="FF0000"/>
                        </a:solidFill>
                        <a:latin typeface="Nunito Sans" panose="00000500000000000000" pitchFamily="2" charset="0"/>
                      </a:endParaRPr>
                    </a:p>
                  </a:txBody>
                  <a:tcPr marL="68220" marR="68220" marT="34110" marB="34110" anchor="ctr">
                    <a:solidFill>
                      <a:srgbClr val="EBFBFB"/>
                    </a:solidFill>
                  </a:tcPr>
                </a:tc>
                <a:extLst>
                  <a:ext uri="{0D108BD9-81ED-4DB2-BD59-A6C34878D82A}">
                    <a16:rowId xmlns:a16="http://schemas.microsoft.com/office/drawing/2014/main" val="814365289"/>
                  </a:ext>
                </a:extLst>
              </a:tr>
            </a:tbl>
          </a:graphicData>
        </a:graphic>
      </p:graphicFrame>
    </p:spTree>
    <p:extLst>
      <p:ext uri="{BB962C8B-B14F-4D97-AF65-F5344CB8AC3E}">
        <p14:creationId xmlns:p14="http://schemas.microsoft.com/office/powerpoint/2010/main" val="3378747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703975"/>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2165640"/>
            <a:ext cx="7458205" cy="3139321"/>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You may wish to include the following columns: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 Group</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 %</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 is GOPs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List.Index</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Derivatives (or other environment equivalents)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335611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315C5C-9A1E-4214-9A69-FCEFB3CE6283}">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B7DC6A6-CA12-4E5F-95F0-5797494E2058}">
  <ds:schemaRefs>
    <ds:schemaRef ds:uri="http://schemas.microsoft.com/sharepoint/v3/contenttype/forms"/>
  </ds:schemaRefs>
</ds:datastoreItem>
</file>

<file path=customXml/itemProps3.xml><?xml version="1.0" encoding="utf-8"?>
<ds:datastoreItem xmlns:ds="http://schemas.openxmlformats.org/officeDocument/2006/customXml" ds:itemID="{5D0C9D96-4049-4640-9861-6EF2924DB8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1386</Words>
  <Application>Microsoft Office PowerPoint</Application>
  <PresentationFormat>Widescreen</PresentationFormat>
  <Paragraphs>113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37</cp:revision>
  <dcterms:created xsi:type="dcterms:W3CDTF">2020-08-26T09:52:40Z</dcterms:created>
  <dcterms:modified xsi:type="dcterms:W3CDTF">2021-05-26T07:21:01Z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