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57" r:id="rId6"/>
    <p:sldId id="269" r:id="rId7"/>
    <p:sldId id="276" r:id="rId8"/>
    <p:sldId id="270" r:id="rId9"/>
    <p:sldId id="272" r:id="rId10"/>
    <p:sldId id="273" r:id="rId11"/>
    <p:sldId id="274" r:id="rId12"/>
    <p:sldId id="271" r:id="rId13"/>
    <p:sldId id="275" r:id="rId14"/>
    <p:sldId id="260"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02127"/>
    <a:srgbClr val="31D4C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E16523F-60F8-4797-83BC-BAA3632C6A01}" v="2" dt="2021-05-19T08:25:48.98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04" autoAdjust="0"/>
    <p:restoredTop sz="92247" autoAdjust="0"/>
  </p:normalViewPr>
  <p:slideViewPr>
    <p:cSldViewPr snapToGrid="0">
      <p:cViewPr varScale="1">
        <p:scale>
          <a:sx n="114" d="100"/>
          <a:sy n="114" d="100"/>
        </p:scale>
        <p:origin x="414"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sie McKerr" userId="84563696-7ce9-496d-a79d-236896a89af9" providerId="ADAL" clId="{5E16523F-60F8-4797-83BC-BAA3632C6A01}"/>
    <pc:docChg chg="undo redo custSel addSld modSld">
      <pc:chgData name="Rosie McKerr" userId="84563696-7ce9-496d-a79d-236896a89af9" providerId="ADAL" clId="{5E16523F-60F8-4797-83BC-BAA3632C6A01}" dt="2021-05-26T07:21:14.348" v="51" actId="478"/>
      <pc:docMkLst>
        <pc:docMk/>
      </pc:docMkLst>
      <pc:sldChg chg="delSp modSp mod">
        <pc:chgData name="Rosie McKerr" userId="84563696-7ce9-496d-a79d-236896a89af9" providerId="ADAL" clId="{5E16523F-60F8-4797-83BC-BAA3632C6A01}" dt="2021-05-26T07:21:14.348" v="51" actId="478"/>
        <pc:sldMkLst>
          <pc:docMk/>
          <pc:sldMk cId="2028802919" sldId="257"/>
        </pc:sldMkLst>
        <pc:spChg chg="del mod">
          <ac:chgData name="Rosie McKerr" userId="84563696-7ce9-496d-a79d-236896a89af9" providerId="ADAL" clId="{5E16523F-60F8-4797-83BC-BAA3632C6A01}" dt="2021-05-26T07:21:12.447" v="50" actId="478"/>
          <ac:spMkLst>
            <pc:docMk/>
            <pc:sldMk cId="2028802919" sldId="257"/>
            <ac:spMk id="2" creationId="{9E4156D5-1008-49A9-8E25-B2DEFFECC379}"/>
          </ac:spMkLst>
        </pc:spChg>
        <pc:spChg chg="del mod">
          <ac:chgData name="Rosie McKerr" userId="84563696-7ce9-496d-a79d-236896a89af9" providerId="ADAL" clId="{5E16523F-60F8-4797-83BC-BAA3632C6A01}" dt="2021-05-26T07:21:14.348" v="51" actId="478"/>
          <ac:spMkLst>
            <pc:docMk/>
            <pc:sldMk cId="2028802919" sldId="257"/>
            <ac:spMk id="3" creationId="{712AC3E6-C95A-4E08-9D70-956741AFBA4C}"/>
          </ac:spMkLst>
        </pc:spChg>
        <pc:spChg chg="del">
          <ac:chgData name="Rosie McKerr" userId="84563696-7ce9-496d-a79d-236896a89af9" providerId="ADAL" clId="{5E16523F-60F8-4797-83BC-BAA3632C6A01}" dt="2021-05-19T08:25:38.738" v="3" actId="21"/>
          <ac:spMkLst>
            <pc:docMk/>
            <pc:sldMk cId="2028802919" sldId="257"/>
            <ac:spMk id="5" creationId="{B0A65CAF-369E-42F1-8735-50684B6EF0BD}"/>
          </ac:spMkLst>
        </pc:spChg>
        <pc:spChg chg="mod">
          <ac:chgData name="Rosie McKerr" userId="84563696-7ce9-496d-a79d-236896a89af9" providerId="ADAL" clId="{5E16523F-60F8-4797-83BC-BAA3632C6A01}" dt="2021-05-19T08:30:24.282" v="23" actId="20577"/>
          <ac:spMkLst>
            <pc:docMk/>
            <pc:sldMk cId="2028802919" sldId="257"/>
            <ac:spMk id="8" creationId="{EED82F1B-FCD6-41A3-9D56-472F9193B965}"/>
          </ac:spMkLst>
        </pc:spChg>
        <pc:spChg chg="del">
          <ac:chgData name="Rosie McKerr" userId="84563696-7ce9-496d-a79d-236896a89af9" providerId="ADAL" clId="{5E16523F-60F8-4797-83BC-BAA3632C6A01}" dt="2021-05-19T08:25:47.171" v="6" actId="21"/>
          <ac:spMkLst>
            <pc:docMk/>
            <pc:sldMk cId="2028802919" sldId="257"/>
            <ac:spMk id="11" creationId="{3EF38329-DAF3-4F79-8F64-E03078283788}"/>
          </ac:spMkLst>
        </pc:spChg>
      </pc:sldChg>
      <pc:sldChg chg="addSp delSp modSp mod">
        <pc:chgData name="Rosie McKerr" userId="84563696-7ce9-496d-a79d-236896a89af9" providerId="ADAL" clId="{5E16523F-60F8-4797-83BC-BAA3632C6A01}" dt="2021-05-19T08:31:01.839" v="32" actId="20577"/>
        <pc:sldMkLst>
          <pc:docMk/>
          <pc:sldMk cId="2604996182" sldId="269"/>
        </pc:sldMkLst>
        <pc:spChg chg="del">
          <ac:chgData name="Rosie McKerr" userId="84563696-7ce9-496d-a79d-236896a89af9" providerId="ADAL" clId="{5E16523F-60F8-4797-83BC-BAA3632C6A01}" dt="2021-05-19T08:25:31.661" v="1" actId="478"/>
          <ac:spMkLst>
            <pc:docMk/>
            <pc:sldMk cId="2604996182" sldId="269"/>
            <ac:spMk id="2" creationId="{9E4156D5-1008-49A9-8E25-B2DEFFECC379}"/>
          </ac:spMkLst>
        </pc:spChg>
        <pc:spChg chg="del">
          <ac:chgData name="Rosie McKerr" userId="84563696-7ce9-496d-a79d-236896a89af9" providerId="ADAL" clId="{5E16523F-60F8-4797-83BC-BAA3632C6A01}" dt="2021-05-19T08:25:34.488" v="2" actId="478"/>
          <ac:spMkLst>
            <pc:docMk/>
            <pc:sldMk cId="2604996182" sldId="269"/>
            <ac:spMk id="3" creationId="{712AC3E6-C95A-4E08-9D70-956741AFBA4C}"/>
          </ac:spMkLst>
        </pc:spChg>
        <pc:spChg chg="add mod">
          <ac:chgData name="Rosie McKerr" userId="84563696-7ce9-496d-a79d-236896a89af9" providerId="ADAL" clId="{5E16523F-60F8-4797-83BC-BAA3632C6A01}" dt="2021-05-19T08:30:54.599" v="26" actId="1076"/>
          <ac:spMkLst>
            <pc:docMk/>
            <pc:sldMk cId="2604996182" sldId="269"/>
            <ac:spMk id="6" creationId="{4E634A0A-D169-4848-A483-1B37D5EF46A4}"/>
          </ac:spMkLst>
        </pc:spChg>
        <pc:spChg chg="mod">
          <ac:chgData name="Rosie McKerr" userId="84563696-7ce9-496d-a79d-236896a89af9" providerId="ADAL" clId="{5E16523F-60F8-4797-83BC-BAA3632C6A01}" dt="2021-05-19T08:31:01.839" v="32" actId="20577"/>
          <ac:spMkLst>
            <pc:docMk/>
            <pc:sldMk cId="2604996182" sldId="269"/>
            <ac:spMk id="8" creationId="{EED82F1B-FCD6-41A3-9D56-472F9193B965}"/>
          </ac:spMkLst>
        </pc:spChg>
        <pc:spChg chg="add mod">
          <ac:chgData name="Rosie McKerr" userId="84563696-7ce9-496d-a79d-236896a89af9" providerId="ADAL" clId="{5E16523F-60F8-4797-83BC-BAA3632C6A01}" dt="2021-05-19T08:30:51.216" v="25" actId="1076"/>
          <ac:spMkLst>
            <pc:docMk/>
            <pc:sldMk cId="2604996182" sldId="269"/>
            <ac:spMk id="9" creationId="{ADFC14E3-252D-4CD6-834A-63CA09E22950}"/>
          </ac:spMkLst>
        </pc:spChg>
      </pc:sldChg>
      <pc:sldChg chg="modSp mod">
        <pc:chgData name="Rosie McKerr" userId="84563696-7ce9-496d-a79d-236896a89af9" providerId="ADAL" clId="{5E16523F-60F8-4797-83BC-BAA3632C6A01}" dt="2021-05-19T08:36:17.568" v="49" actId="20577"/>
        <pc:sldMkLst>
          <pc:docMk/>
          <pc:sldMk cId="3378747604" sldId="271"/>
        </pc:sldMkLst>
        <pc:spChg chg="mod">
          <ac:chgData name="Rosie McKerr" userId="84563696-7ce9-496d-a79d-236896a89af9" providerId="ADAL" clId="{5E16523F-60F8-4797-83BC-BAA3632C6A01}" dt="2021-05-19T08:36:17.568" v="49" actId="20577"/>
          <ac:spMkLst>
            <pc:docMk/>
            <pc:sldMk cId="3378747604" sldId="271"/>
            <ac:spMk id="8" creationId="{EED82F1B-FCD6-41A3-9D56-472F9193B965}"/>
          </ac:spMkLst>
        </pc:spChg>
      </pc:sldChg>
      <pc:sldChg chg="modSp mod">
        <pc:chgData name="Rosie McKerr" userId="84563696-7ce9-496d-a79d-236896a89af9" providerId="ADAL" clId="{5E16523F-60F8-4797-83BC-BAA3632C6A01}" dt="2021-05-19T08:33:56.681" v="34" actId="20577"/>
        <pc:sldMkLst>
          <pc:docMk/>
          <pc:sldMk cId="4280271926" sldId="272"/>
        </pc:sldMkLst>
        <pc:spChg chg="mod">
          <ac:chgData name="Rosie McKerr" userId="84563696-7ce9-496d-a79d-236896a89af9" providerId="ADAL" clId="{5E16523F-60F8-4797-83BC-BAA3632C6A01}" dt="2021-05-19T08:33:56.681" v="34" actId="20577"/>
          <ac:spMkLst>
            <pc:docMk/>
            <pc:sldMk cId="4280271926" sldId="272"/>
            <ac:spMk id="8" creationId="{EED82F1B-FCD6-41A3-9D56-472F9193B965}"/>
          </ac:spMkLst>
        </pc:spChg>
      </pc:sldChg>
      <pc:sldChg chg="modSp mod">
        <pc:chgData name="Rosie McKerr" userId="84563696-7ce9-496d-a79d-236896a89af9" providerId="ADAL" clId="{5E16523F-60F8-4797-83BC-BAA3632C6A01}" dt="2021-05-19T08:35:10.876" v="43" actId="20577"/>
        <pc:sldMkLst>
          <pc:docMk/>
          <pc:sldMk cId="2503582918" sldId="273"/>
        </pc:sldMkLst>
        <pc:spChg chg="mod">
          <ac:chgData name="Rosie McKerr" userId="84563696-7ce9-496d-a79d-236896a89af9" providerId="ADAL" clId="{5E16523F-60F8-4797-83BC-BAA3632C6A01}" dt="2021-05-19T08:35:10.876" v="43" actId="20577"/>
          <ac:spMkLst>
            <pc:docMk/>
            <pc:sldMk cId="2503582918" sldId="273"/>
            <ac:spMk id="8" creationId="{EED82F1B-FCD6-41A3-9D56-472F9193B965}"/>
          </ac:spMkLst>
        </pc:spChg>
      </pc:sldChg>
      <pc:sldChg chg="delSp modSp add mod">
        <pc:chgData name="Rosie McKerr" userId="84563696-7ce9-496d-a79d-236896a89af9" providerId="ADAL" clId="{5E16523F-60F8-4797-83BC-BAA3632C6A01}" dt="2021-05-19T08:31:31.660" v="33" actId="403"/>
        <pc:sldMkLst>
          <pc:docMk/>
          <pc:sldMk cId="334460463" sldId="276"/>
        </pc:sldMkLst>
        <pc:spChg chg="mod">
          <ac:chgData name="Rosie McKerr" userId="84563696-7ce9-496d-a79d-236896a89af9" providerId="ADAL" clId="{5E16523F-60F8-4797-83BC-BAA3632C6A01}" dt="2021-05-19T08:26:53.387" v="16" actId="1076"/>
          <ac:spMkLst>
            <pc:docMk/>
            <pc:sldMk cId="334460463" sldId="276"/>
            <ac:spMk id="2" creationId="{9E4156D5-1008-49A9-8E25-B2DEFFECC379}"/>
          </ac:spMkLst>
        </pc:spChg>
        <pc:spChg chg="mod">
          <ac:chgData name="Rosie McKerr" userId="84563696-7ce9-496d-a79d-236896a89af9" providerId="ADAL" clId="{5E16523F-60F8-4797-83BC-BAA3632C6A01}" dt="2021-05-19T08:31:31.660" v="33" actId="403"/>
          <ac:spMkLst>
            <pc:docMk/>
            <pc:sldMk cId="334460463" sldId="276"/>
            <ac:spMk id="3" creationId="{712AC3E6-C95A-4E08-9D70-956741AFBA4C}"/>
          </ac:spMkLst>
        </pc:spChg>
        <pc:spChg chg="del">
          <ac:chgData name="Rosie McKerr" userId="84563696-7ce9-496d-a79d-236896a89af9" providerId="ADAL" clId="{5E16523F-60F8-4797-83BC-BAA3632C6A01}" dt="2021-05-19T08:26:28.768" v="11" actId="478"/>
          <ac:spMkLst>
            <pc:docMk/>
            <pc:sldMk cId="334460463" sldId="276"/>
            <ac:spMk id="7" creationId="{D9A2C0B1-5F58-4B52-96AF-FD49066D348F}"/>
          </ac:spMkLst>
        </pc:spChg>
        <pc:spChg chg="del">
          <ac:chgData name="Rosie McKerr" userId="84563696-7ce9-496d-a79d-236896a89af9" providerId="ADAL" clId="{5E16523F-60F8-4797-83BC-BAA3632C6A01}" dt="2021-05-19T08:26:29.983" v="12" actId="478"/>
          <ac:spMkLst>
            <pc:docMk/>
            <pc:sldMk cId="334460463" sldId="276"/>
            <ac:spMk id="8" creationId="{EED82F1B-FCD6-41A3-9D56-472F9193B965}"/>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399E19-8ADF-41E9-8BAB-095F2C9270F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393F38DC-CB73-414B-9EE0-70D323F66F7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F58FBC58-8857-4849-9A7F-C156248243B1}"/>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5" name="Footer Placeholder 4">
            <a:extLst>
              <a:ext uri="{FF2B5EF4-FFF2-40B4-BE49-F238E27FC236}">
                <a16:creationId xmlns:a16="http://schemas.microsoft.com/office/drawing/2014/main" id="{80EF3901-A3CC-4C78-9F73-EF7E20873F3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E668446-7F19-4AA3-820C-C5DD58E3A196}"/>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38660536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ACEF5E-B3E3-4F51-8B95-4F4791F0441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CC6DCCD-13D4-4C39-AEAB-D6DD97DD39A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924E561-B2A6-45D5-92F4-29475C081B01}"/>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5" name="Footer Placeholder 4">
            <a:extLst>
              <a:ext uri="{FF2B5EF4-FFF2-40B4-BE49-F238E27FC236}">
                <a16:creationId xmlns:a16="http://schemas.microsoft.com/office/drawing/2014/main" id="{4CDFFA31-2A1F-4E4E-9793-F32B0110CEA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EEE9879-DBFF-46A9-B493-335D839900BF}"/>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32399924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48C7D-DA80-4FAF-95D0-6EA908CD62B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259DDD95-2F37-4E6F-8456-16FFF1C5FD1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0119C27-9F94-4D2F-91A0-3021A7337422}"/>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5" name="Footer Placeholder 4">
            <a:extLst>
              <a:ext uri="{FF2B5EF4-FFF2-40B4-BE49-F238E27FC236}">
                <a16:creationId xmlns:a16="http://schemas.microsoft.com/office/drawing/2014/main" id="{73A9A014-E412-4BC5-905C-013466CE1AC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55B33E5-060E-4A2F-910F-E67578CE10F2}"/>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14809146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F1DA03-F358-47D4-8066-E04AB77044A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CBE505A-C6D6-49CF-A44C-1DC22CD2B48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24B73BE1-D3A0-424B-99F5-BD2ED692F91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7652B413-E23A-4194-93E1-570B17DE5A61}"/>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6" name="Footer Placeholder 5">
            <a:extLst>
              <a:ext uri="{FF2B5EF4-FFF2-40B4-BE49-F238E27FC236}">
                <a16:creationId xmlns:a16="http://schemas.microsoft.com/office/drawing/2014/main" id="{78E78E70-C24B-4EEE-97FC-BFEE2884DD1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F5A18F7-5E3D-456E-929E-5D4E9B99BD09}"/>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4716186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A790AD-FAB3-4E35-A56A-6575495AD1D8}"/>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4DA88CC8-1226-4689-94B1-8CD4A2AA99C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E0EAC02-C8A4-426D-99EA-E76AE3451CE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401E1D60-A793-418C-AC0A-7056C0CDD5B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2523854-8D24-4662-B1F8-14886C300CD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8D5B588C-3C51-4F39-947E-4C796FC2C872}"/>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8" name="Footer Placeholder 7">
            <a:extLst>
              <a:ext uri="{FF2B5EF4-FFF2-40B4-BE49-F238E27FC236}">
                <a16:creationId xmlns:a16="http://schemas.microsoft.com/office/drawing/2014/main" id="{5E0F4F52-BDDB-4031-885C-931C2744A409}"/>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122B20A7-B44B-4C99-9C57-6159CBAD4C79}"/>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10386383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1269F6-D14E-4012-AAE4-4F19083F5EE7}"/>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785F0E95-5598-4748-BB6E-726DD1B2C214}"/>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4" name="Footer Placeholder 3">
            <a:extLst>
              <a:ext uri="{FF2B5EF4-FFF2-40B4-BE49-F238E27FC236}">
                <a16:creationId xmlns:a16="http://schemas.microsoft.com/office/drawing/2014/main" id="{B43FACC1-43DA-4038-ABC5-9E23ED3A7ED0}"/>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C1B4D6B3-F4DB-4668-9306-4A0EB4B60C4C}"/>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35499648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E14E0AB-5DBD-48F0-8E7F-64CBE5FE749E}"/>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3" name="Footer Placeholder 2">
            <a:extLst>
              <a:ext uri="{FF2B5EF4-FFF2-40B4-BE49-F238E27FC236}">
                <a16:creationId xmlns:a16="http://schemas.microsoft.com/office/drawing/2014/main" id="{F18E790B-E698-445F-B0FC-4EDAB7D91C89}"/>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5C1889E8-DBD6-45FF-B983-2EF63E53EF6E}"/>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2842438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A5D81F-400C-40FB-AD9C-BDA6C0C8395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25CA844B-A7D8-4AE5-8A23-898C731AFAC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BD78FFF9-C63C-4503-8FC5-21CD7B5C626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0561DAB-39C6-4232-B936-BC1C53BCF603}"/>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6" name="Footer Placeholder 5">
            <a:extLst>
              <a:ext uri="{FF2B5EF4-FFF2-40B4-BE49-F238E27FC236}">
                <a16:creationId xmlns:a16="http://schemas.microsoft.com/office/drawing/2014/main" id="{2A78EFBE-72C4-46F5-9EE1-4CABB00FFE9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A155E76-C778-4064-9964-2469B5FD043D}"/>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23711745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FE1417-7479-4D8C-BDE4-F3AE320DE51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E5245F82-EF0B-4C3B-9E1F-D3930AA789F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a:p>
        </p:txBody>
      </p:sp>
      <p:sp>
        <p:nvSpPr>
          <p:cNvPr id="4" name="Text Placeholder 3">
            <a:extLst>
              <a:ext uri="{FF2B5EF4-FFF2-40B4-BE49-F238E27FC236}">
                <a16:creationId xmlns:a16="http://schemas.microsoft.com/office/drawing/2014/main" id="{54EEBA13-6CBE-431B-A509-BFEADFB6859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E7165D1-535C-4321-B7FA-AA2395C61C85}"/>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6" name="Footer Placeholder 5">
            <a:extLst>
              <a:ext uri="{FF2B5EF4-FFF2-40B4-BE49-F238E27FC236}">
                <a16:creationId xmlns:a16="http://schemas.microsoft.com/office/drawing/2014/main" id="{FD70356E-9514-4651-8B29-BA64CC20D01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B6470C2-855A-40E9-9E04-CBE2527145A8}"/>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26838472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F8F800-BA98-4D93-A76B-F622420FA1A5}"/>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75586B4-A57F-4E96-AB9D-5DCA1DEDBA8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3BB1120-AA20-4B98-9C3D-C24919854494}"/>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5" name="Footer Placeholder 4">
            <a:extLst>
              <a:ext uri="{FF2B5EF4-FFF2-40B4-BE49-F238E27FC236}">
                <a16:creationId xmlns:a16="http://schemas.microsoft.com/office/drawing/2014/main" id="{52152907-6784-4FE0-A3DE-B690CD4814F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7B198C3-CA2C-4481-AAFF-075525325F29}"/>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28207783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E0975ED-0129-4E97-BA46-F122417A0C2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6BE9BC7-2165-49B5-880D-BF9AA9282FF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4094C21-FE3E-48A1-928F-4C1E284FFDCE}"/>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5" name="Footer Placeholder 4">
            <a:extLst>
              <a:ext uri="{FF2B5EF4-FFF2-40B4-BE49-F238E27FC236}">
                <a16:creationId xmlns:a16="http://schemas.microsoft.com/office/drawing/2014/main" id="{58209326-546E-4BB3-B68B-47105C9BB24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29EF8D0-E1F0-4E2A-827E-FCD5AA858BED}"/>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919184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BEC3A6D-DECE-4D68-BD4F-DDFAE0B64EB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54E60F4-AA16-496A-813C-39C2273B994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246B540-F1E0-4082-BC0B-B34C35E0594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A275672-5DE3-456C-B881-29B2B0935E1D}" type="datetimeFigureOut">
              <a:rPr lang="en-GB" smtClean="0"/>
              <a:t>26/05/2021</a:t>
            </a:fld>
            <a:endParaRPr lang="en-GB"/>
          </a:p>
        </p:txBody>
      </p:sp>
      <p:sp>
        <p:nvSpPr>
          <p:cNvPr id="5" name="Footer Placeholder 4">
            <a:extLst>
              <a:ext uri="{FF2B5EF4-FFF2-40B4-BE49-F238E27FC236}">
                <a16:creationId xmlns:a16="http://schemas.microsoft.com/office/drawing/2014/main" id="{58D92720-3DBB-4BCC-B8E4-672F946348C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471A0E61-3E54-4B23-9215-8E62CC63C1E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E1BFBA-AE29-4691-AD3F-155ABE627ED4}" type="slidenum">
              <a:rPr lang="en-GB" smtClean="0"/>
              <a:t>‹#›</a:t>
            </a:fld>
            <a:endParaRPr lang="en-GB"/>
          </a:p>
        </p:txBody>
      </p:sp>
    </p:spTree>
    <p:extLst>
      <p:ext uri="{BB962C8B-B14F-4D97-AF65-F5344CB8AC3E}">
        <p14:creationId xmlns:p14="http://schemas.microsoft.com/office/powerpoint/2010/main" val="20700243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CF2E8947-BFAE-483D-87DA-F7B7186B7D7E}"/>
              </a:ext>
            </a:extLst>
          </p:cNvPr>
          <p:cNvSpPr txBox="1"/>
          <p:nvPr/>
        </p:nvSpPr>
        <p:spPr>
          <a:xfrm>
            <a:off x="570111" y="2366680"/>
            <a:ext cx="7188971" cy="1938992"/>
          </a:xfrm>
          <a:prstGeom prst="rect">
            <a:avLst/>
          </a:prstGeom>
          <a:noFill/>
        </p:spPr>
        <p:txBody>
          <a:bodyPr wrap="square" rtlCol="0">
            <a:spAutoFit/>
          </a:bodyPr>
          <a:lstStyle/>
          <a:p>
            <a:r>
              <a:rPr lang="en-US" sz="4000" dirty="0">
                <a:solidFill>
                  <a:srgbClr val="31D4CF"/>
                </a:solidFill>
                <a:latin typeface="Nunito Sans" panose="00000500000000000000" pitchFamily="2" charset="0"/>
              </a:rPr>
              <a:t>UCITS17 –</a:t>
            </a:r>
            <a:r>
              <a:rPr lang="en-US" sz="4000" dirty="0">
                <a:solidFill>
                  <a:schemeClr val="bg1"/>
                </a:solidFill>
                <a:latin typeface="Nunito Sans" panose="00000500000000000000" pitchFamily="2" charset="0"/>
              </a:rPr>
              <a:t> Max. 40% in Securities or MMIs of issuing bodies where greater than 5%</a:t>
            </a:r>
          </a:p>
        </p:txBody>
      </p:sp>
    </p:spTree>
    <p:extLst>
      <p:ext uri="{BB962C8B-B14F-4D97-AF65-F5344CB8AC3E}">
        <p14:creationId xmlns:p14="http://schemas.microsoft.com/office/powerpoint/2010/main" val="30121096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9" y="502186"/>
            <a:ext cx="5646821" cy="461665"/>
          </a:xfrm>
          <a:prstGeom prst="rect">
            <a:avLst/>
          </a:prstGeom>
          <a:noFill/>
        </p:spPr>
        <p:txBody>
          <a:bodyPr wrap="square" rtlCol="0">
            <a:spAutoFit/>
          </a:bodyPr>
          <a:lstStyle/>
          <a:p>
            <a:r>
              <a:rPr lang="en-GB" sz="2400" dirty="0">
                <a:solidFill>
                  <a:srgbClr val="31D4CF"/>
                </a:solidFill>
                <a:latin typeface="Nunito Sans" panose="00000500000000000000" pitchFamily="2" charset="0"/>
              </a:rPr>
              <a:t>What does the rule monitor?</a:t>
            </a:r>
          </a:p>
        </p:txBody>
      </p:sp>
      <p:sp>
        <p:nvSpPr>
          <p:cNvPr id="8" name="TextBox 7">
            <a:extLst>
              <a:ext uri="{FF2B5EF4-FFF2-40B4-BE49-F238E27FC236}">
                <a16:creationId xmlns:a16="http://schemas.microsoft.com/office/drawing/2014/main" id="{EED82F1B-FCD6-41A3-9D56-472F9193B965}"/>
              </a:ext>
            </a:extLst>
          </p:cNvPr>
          <p:cNvSpPr txBox="1"/>
          <p:nvPr/>
        </p:nvSpPr>
        <p:spPr>
          <a:xfrm>
            <a:off x="449177" y="1087162"/>
            <a:ext cx="7614959" cy="2585323"/>
          </a:xfrm>
          <a:prstGeom prst="rect">
            <a:avLst/>
          </a:prstGeom>
          <a:noFill/>
        </p:spPr>
        <p:txBody>
          <a:bodyPr wrap="square" rtlCol="0">
            <a:spAutoFit/>
          </a:bodyPr>
          <a:lstStyle/>
          <a:p>
            <a:pPr marL="0" lvl="1">
              <a:defRPr/>
            </a:pPr>
            <a:r>
              <a:rPr lang="en-US" sz="1800" dirty="0">
                <a:latin typeface="Nunito Sans" panose="00000500000000000000" pitchFamily="2" charset="0"/>
                <a:ea typeface="Calibri" charset="0"/>
                <a:cs typeface="Calibri" charset="0"/>
              </a:rPr>
              <a:t>UCITS17 monitors </a:t>
            </a:r>
            <a:r>
              <a:rPr lang="en-US" sz="1800" b="1" dirty="0">
                <a:latin typeface="Nunito Sans" panose="00000500000000000000" pitchFamily="2" charset="0"/>
                <a:ea typeface="Calibri" charset="0"/>
                <a:cs typeface="Calibri" charset="0"/>
              </a:rPr>
              <a:t>COLL 5.2.11 R (5) </a:t>
            </a:r>
            <a:r>
              <a:rPr lang="en-US" sz="1800" dirty="0">
                <a:latin typeface="Nunito Sans" panose="00000500000000000000" pitchFamily="2" charset="0"/>
                <a:ea typeface="Calibri" charset="0"/>
                <a:cs typeface="Calibri" charset="0"/>
              </a:rPr>
              <a:t>and evaluates the aggregated percentage of the scheme NAV invested in issuing bodies where the holding is greater than 5%. This applies to non-government securities and MMIs.</a:t>
            </a:r>
          </a:p>
          <a:p>
            <a:pPr marL="0" lvl="1">
              <a:defRPr/>
            </a:pPr>
            <a:endParaRPr lang="en-US" sz="1800" dirty="0">
              <a:latin typeface="Nunito Sans" panose="00000500000000000000" pitchFamily="2" charset="0"/>
              <a:ea typeface="Calibri" charset="0"/>
              <a:cs typeface="Calibri" charset="0"/>
            </a:endParaRPr>
          </a:p>
          <a:p>
            <a:pPr marL="0" lvl="1">
              <a:defRPr/>
            </a:pPr>
            <a:r>
              <a:rPr lang="en-US" sz="1800" dirty="0">
                <a:latin typeface="Nunito Sans" panose="00000500000000000000" pitchFamily="2" charset="0"/>
                <a:ea typeface="Calibri" charset="0"/>
                <a:cs typeface="Calibri" charset="0"/>
              </a:rPr>
              <a:t>There can be multiple versions of the rule. The most prominent version uses commitment exposure and is applied to look at Issuer Group. However, other versions may instead use market value or be applied at Issuer level.</a:t>
            </a:r>
          </a:p>
        </p:txBody>
      </p:sp>
    </p:spTree>
    <p:extLst>
      <p:ext uri="{BB962C8B-B14F-4D97-AF65-F5344CB8AC3E}">
        <p14:creationId xmlns:p14="http://schemas.microsoft.com/office/powerpoint/2010/main" val="20288029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9" y="624110"/>
            <a:ext cx="5646821" cy="430887"/>
          </a:xfrm>
          <a:prstGeom prst="rect">
            <a:avLst/>
          </a:prstGeom>
          <a:noFill/>
        </p:spPr>
        <p:txBody>
          <a:bodyPr wrap="square" rtlCol="0">
            <a:spAutoFit/>
          </a:bodyPr>
          <a:lstStyle/>
          <a:p>
            <a:r>
              <a:rPr lang="en-US" sz="2200" dirty="0">
                <a:solidFill>
                  <a:srgbClr val="31D4CF"/>
                </a:solidFill>
                <a:latin typeface="Nunito Sans" panose="00000500000000000000" pitchFamily="2" charset="0"/>
              </a:rPr>
              <a:t>What fields does this rule monitor?</a:t>
            </a:r>
          </a:p>
        </p:txBody>
      </p:sp>
      <p:sp>
        <p:nvSpPr>
          <p:cNvPr id="8" name="TextBox 7">
            <a:extLst>
              <a:ext uri="{FF2B5EF4-FFF2-40B4-BE49-F238E27FC236}">
                <a16:creationId xmlns:a16="http://schemas.microsoft.com/office/drawing/2014/main" id="{EED82F1B-FCD6-41A3-9D56-472F9193B965}"/>
              </a:ext>
            </a:extLst>
          </p:cNvPr>
          <p:cNvSpPr txBox="1"/>
          <p:nvPr/>
        </p:nvSpPr>
        <p:spPr>
          <a:xfrm>
            <a:off x="449178" y="1085775"/>
            <a:ext cx="7335254" cy="3693319"/>
          </a:xfrm>
          <a:prstGeom prst="rect">
            <a:avLst/>
          </a:prstGeom>
          <a:noFill/>
        </p:spPr>
        <p:txBody>
          <a:bodyPr wrap="square" rtlCol="0">
            <a:spAutoFit/>
          </a:bodyPr>
          <a:lstStyle/>
          <a:p>
            <a:pPr marL="0" lvl="1">
              <a:defRPr/>
            </a:pPr>
            <a:r>
              <a:rPr lang="en-US" dirty="0">
                <a:latin typeface="Nunito Sans" panose="00000500000000000000" pitchFamily="2" charset="0"/>
                <a:ea typeface="Calibri" charset="0"/>
                <a:cs typeface="Calibri" charset="0"/>
              </a:rPr>
              <a:t>This rule primarily uses the following fields:</a:t>
            </a:r>
          </a:p>
          <a:p>
            <a:pPr marL="285750" lvl="1" indent="-285750">
              <a:buFont typeface="Arial" panose="020B0604020202020204" pitchFamily="34" charset="0"/>
              <a:buChar char="•"/>
              <a:defRPr/>
            </a:pPr>
            <a:r>
              <a:rPr lang="en-US" dirty="0">
                <a:latin typeface="Nunito Sans" panose="00000500000000000000" pitchFamily="2" charset="0"/>
                <a:ea typeface="Calibri" charset="0"/>
                <a:cs typeface="Calibri" charset="0"/>
              </a:rPr>
              <a:t>Exposure</a:t>
            </a:r>
          </a:p>
          <a:p>
            <a:pPr marL="285750" lvl="1" indent="-285750">
              <a:buFont typeface="Arial" panose="020B0604020202020204" pitchFamily="34" charset="0"/>
              <a:buChar char="•"/>
              <a:defRPr/>
            </a:pPr>
            <a:r>
              <a:rPr lang="en-US" dirty="0">
                <a:latin typeface="Nunito Sans" panose="00000500000000000000" pitchFamily="2" charset="0"/>
                <a:ea typeface="Calibri" charset="0"/>
                <a:cs typeface="Calibri" charset="0"/>
              </a:rPr>
              <a:t>Exposure %</a:t>
            </a:r>
          </a:p>
          <a:p>
            <a:pPr marL="285750" lvl="1" indent="-285750">
              <a:buFont typeface="Arial" panose="020B0604020202020204" pitchFamily="34" charset="0"/>
              <a:buChar char="•"/>
              <a:defRPr/>
            </a:pPr>
            <a:r>
              <a:rPr lang="en-US" dirty="0">
                <a:latin typeface="Nunito Sans" panose="00000500000000000000" pitchFamily="2" charset="0"/>
                <a:ea typeface="Calibri" charset="0"/>
                <a:cs typeface="Calibri" charset="0"/>
              </a:rPr>
              <a:t>Issuer Group</a:t>
            </a:r>
          </a:p>
          <a:p>
            <a:pPr marL="285750" lvl="1" indent="-285750">
              <a:buFont typeface="Arial" panose="020B0604020202020204" pitchFamily="34" charset="0"/>
              <a:buChar char="•"/>
              <a:defRPr/>
            </a:pPr>
            <a:r>
              <a:rPr lang="en-US" dirty="0">
                <a:latin typeface="Nunito Sans" panose="00000500000000000000" pitchFamily="2" charset="0"/>
                <a:ea typeface="Calibri" charset="0"/>
                <a:cs typeface="Calibri" charset="0"/>
              </a:rPr>
              <a:t>Issuer is GOPs</a:t>
            </a:r>
          </a:p>
          <a:p>
            <a:pPr marL="285750" lvl="1" indent="-285750">
              <a:buFont typeface="Arial" panose="020B0604020202020204" pitchFamily="34" charset="0"/>
              <a:buChar char="•"/>
              <a:defRPr/>
            </a:pPr>
            <a:r>
              <a:rPr lang="en-US" dirty="0">
                <a:latin typeface="Nunito Sans" panose="00000500000000000000" pitchFamily="2" charset="0"/>
                <a:ea typeface="Calibri" charset="0"/>
                <a:cs typeface="Calibri" charset="0"/>
              </a:rPr>
              <a:t>Scheme NAV</a:t>
            </a:r>
          </a:p>
          <a:p>
            <a:pPr marL="285750" lvl="1" indent="-285750">
              <a:buFont typeface="Arial" panose="020B0604020202020204" pitchFamily="34" charset="0"/>
              <a:buChar char="•"/>
              <a:defRPr/>
            </a:pPr>
            <a:r>
              <a:rPr lang="en-US" dirty="0">
                <a:latin typeface="Nunito Sans" panose="00000500000000000000" pitchFamily="2" charset="0"/>
                <a:ea typeface="Calibri" charset="0"/>
                <a:cs typeface="Calibri" charset="0"/>
              </a:rPr>
              <a:t>List.Rule16CE -&gt; this name may differ from environment to environment (e.g. </a:t>
            </a:r>
            <a:r>
              <a:rPr lang="en-US" dirty="0" err="1">
                <a:latin typeface="Nunito Sans" panose="00000500000000000000" pitchFamily="2" charset="0"/>
                <a:ea typeface="Calibri" charset="0"/>
                <a:cs typeface="Calibri" charset="0"/>
              </a:rPr>
              <a:t>List.Index</a:t>
            </a:r>
            <a:r>
              <a:rPr lang="en-US" dirty="0">
                <a:latin typeface="Nunito Sans" panose="00000500000000000000" pitchFamily="2" charset="0"/>
                <a:ea typeface="Calibri" charset="0"/>
                <a:cs typeface="Calibri" charset="0"/>
              </a:rPr>
              <a:t> Derivatives)</a:t>
            </a:r>
          </a:p>
          <a:p>
            <a:pPr marL="0" lvl="1">
              <a:defRPr/>
            </a:pPr>
            <a:endParaRPr lang="en-US" dirty="0">
              <a:latin typeface="Nunito Sans" panose="00000500000000000000" pitchFamily="2" charset="0"/>
              <a:ea typeface="Calibri" charset="0"/>
              <a:cs typeface="Calibri" charset="0"/>
            </a:endParaRPr>
          </a:p>
          <a:p>
            <a:pPr marL="0" lvl="1">
              <a:defRPr/>
            </a:pPr>
            <a:r>
              <a:rPr lang="en-US" dirty="0">
                <a:latin typeface="Nunito Sans" panose="00000500000000000000" pitchFamily="2" charset="0"/>
                <a:ea typeface="Calibri" charset="0"/>
                <a:cs typeface="Calibri" charset="0"/>
              </a:rPr>
              <a:t>However, please note that the ‘Issuer’ field may be used instead of ‘Issuer Group’. Similarly, ‘Market Value in Scheme Currency’ may be used instead of ‘Exposure’. Please review the Rules Configuration for your environment to clarify which is being used.</a:t>
            </a:r>
          </a:p>
        </p:txBody>
      </p:sp>
      <p:sp>
        <p:nvSpPr>
          <p:cNvPr id="6" name="TextBox 5">
            <a:extLst>
              <a:ext uri="{FF2B5EF4-FFF2-40B4-BE49-F238E27FC236}">
                <a16:creationId xmlns:a16="http://schemas.microsoft.com/office/drawing/2014/main" id="{4E634A0A-D169-4848-A483-1B37D5EF46A4}"/>
              </a:ext>
            </a:extLst>
          </p:cNvPr>
          <p:cNvSpPr txBox="1"/>
          <p:nvPr/>
        </p:nvSpPr>
        <p:spPr>
          <a:xfrm>
            <a:off x="449178" y="4779094"/>
            <a:ext cx="6064833" cy="461665"/>
          </a:xfrm>
          <a:prstGeom prst="rect">
            <a:avLst/>
          </a:prstGeom>
          <a:noFill/>
        </p:spPr>
        <p:txBody>
          <a:bodyPr wrap="square" rtlCol="0">
            <a:spAutoFit/>
          </a:bodyPr>
          <a:lstStyle/>
          <a:p>
            <a:r>
              <a:rPr lang="en-GB" sz="2400" dirty="0">
                <a:solidFill>
                  <a:srgbClr val="31D4CF"/>
                </a:solidFill>
                <a:latin typeface="Nunito Sans" panose="00000500000000000000" pitchFamily="2" charset="0"/>
              </a:rPr>
              <a:t>What </a:t>
            </a:r>
            <a:r>
              <a:rPr lang="en-US" sz="2400">
                <a:solidFill>
                  <a:srgbClr val="31D4CF"/>
                </a:solidFill>
                <a:latin typeface="Nunito Sans" panose="00000500000000000000" pitchFamily="2" charset="0"/>
              </a:rPr>
              <a:t>asset </a:t>
            </a:r>
            <a:r>
              <a:rPr lang="en-US" sz="2400" dirty="0">
                <a:solidFill>
                  <a:srgbClr val="31D4CF"/>
                </a:solidFill>
                <a:latin typeface="Nunito Sans" panose="00000500000000000000" pitchFamily="2" charset="0"/>
              </a:rPr>
              <a:t>type groups does it monitor?</a:t>
            </a:r>
            <a:endParaRPr lang="en-GB" sz="2400" dirty="0">
              <a:solidFill>
                <a:srgbClr val="31D4CF"/>
              </a:solidFill>
              <a:latin typeface="Nunito Sans" panose="00000500000000000000" pitchFamily="2" charset="0"/>
            </a:endParaRPr>
          </a:p>
        </p:txBody>
      </p:sp>
      <p:sp>
        <p:nvSpPr>
          <p:cNvPr id="9" name="TextBox 8">
            <a:extLst>
              <a:ext uri="{FF2B5EF4-FFF2-40B4-BE49-F238E27FC236}">
                <a16:creationId xmlns:a16="http://schemas.microsoft.com/office/drawing/2014/main" id="{ADFC14E3-252D-4CD6-834A-63CA09E22950}"/>
              </a:ext>
            </a:extLst>
          </p:cNvPr>
          <p:cNvSpPr txBox="1"/>
          <p:nvPr/>
        </p:nvSpPr>
        <p:spPr>
          <a:xfrm>
            <a:off x="449178" y="5293674"/>
            <a:ext cx="8747074" cy="646331"/>
          </a:xfrm>
          <a:prstGeom prst="rect">
            <a:avLst/>
          </a:prstGeom>
          <a:noFill/>
        </p:spPr>
        <p:txBody>
          <a:bodyPr wrap="square" rtlCol="0">
            <a:spAutoFit/>
          </a:bodyPr>
          <a:lstStyle/>
          <a:p>
            <a:pPr marL="0" lvl="1">
              <a:defRPr/>
            </a:pPr>
            <a:r>
              <a:rPr lang="en-US" sz="1800" dirty="0">
                <a:latin typeface="Nunito Sans" panose="00000500000000000000" pitchFamily="2" charset="0"/>
                <a:ea typeface="Calibri" charset="0"/>
                <a:cs typeface="Calibri" charset="0"/>
              </a:rPr>
              <a:t>This rule is applied to assets that are non-government securities (i.e. equities/bonds) and money market instruments (MMIs).</a:t>
            </a:r>
          </a:p>
        </p:txBody>
      </p:sp>
    </p:spTree>
    <p:extLst>
      <p:ext uri="{BB962C8B-B14F-4D97-AF65-F5344CB8AC3E}">
        <p14:creationId xmlns:p14="http://schemas.microsoft.com/office/powerpoint/2010/main" val="26049961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E4156D5-1008-49A9-8E25-B2DEFFECC379}"/>
              </a:ext>
            </a:extLst>
          </p:cNvPr>
          <p:cNvSpPr txBox="1"/>
          <p:nvPr/>
        </p:nvSpPr>
        <p:spPr>
          <a:xfrm>
            <a:off x="507901" y="614492"/>
            <a:ext cx="9176084" cy="461665"/>
          </a:xfrm>
          <a:prstGeom prst="rect">
            <a:avLst/>
          </a:prstGeom>
          <a:noFill/>
        </p:spPr>
        <p:txBody>
          <a:bodyPr wrap="square" rtlCol="0">
            <a:spAutoFit/>
          </a:bodyPr>
          <a:lstStyle/>
          <a:p>
            <a:r>
              <a:rPr lang="en-US" sz="2400" dirty="0">
                <a:solidFill>
                  <a:srgbClr val="31D4CF"/>
                </a:solidFill>
                <a:latin typeface="Nunito Sans" panose="00000500000000000000" pitchFamily="2" charset="0"/>
              </a:rPr>
              <a:t>Why might this rule be flagging as a breach?</a:t>
            </a:r>
          </a:p>
        </p:txBody>
      </p:sp>
      <p:sp>
        <p:nvSpPr>
          <p:cNvPr id="3" name="TextBox 2">
            <a:extLst>
              <a:ext uri="{FF2B5EF4-FFF2-40B4-BE49-F238E27FC236}">
                <a16:creationId xmlns:a16="http://schemas.microsoft.com/office/drawing/2014/main" id="{712AC3E6-C95A-4E08-9D70-956741AFBA4C}"/>
              </a:ext>
            </a:extLst>
          </p:cNvPr>
          <p:cNvSpPr txBox="1"/>
          <p:nvPr/>
        </p:nvSpPr>
        <p:spPr>
          <a:xfrm>
            <a:off x="507901" y="1372444"/>
            <a:ext cx="7562308" cy="1477328"/>
          </a:xfrm>
          <a:prstGeom prst="rect">
            <a:avLst/>
          </a:prstGeom>
          <a:noFill/>
        </p:spPr>
        <p:txBody>
          <a:bodyPr wrap="square" rtlCol="0">
            <a:spAutoFit/>
          </a:bodyPr>
          <a:lstStyle/>
          <a:p>
            <a:pPr marL="285750" lvl="1" indent="-285750">
              <a:buFont typeface="Arial" panose="020B0604020202020204" pitchFamily="34" charset="0"/>
              <a:buChar char="•"/>
              <a:defRPr/>
            </a:pPr>
            <a:r>
              <a:rPr lang="en-US" dirty="0">
                <a:latin typeface="Nunito Sans" panose="00000500000000000000" pitchFamily="2" charset="0"/>
                <a:ea typeface="Calibri" charset="0"/>
                <a:cs typeface="Calibri" charset="0"/>
              </a:rPr>
              <a:t>The Issuer for the security may be defined incorrectly.</a:t>
            </a:r>
          </a:p>
          <a:p>
            <a:pPr marL="285750" lvl="1" indent="-285750">
              <a:buFont typeface="Arial" panose="020B0604020202020204" pitchFamily="34" charset="0"/>
              <a:buChar char="•"/>
              <a:defRPr/>
            </a:pPr>
            <a:r>
              <a:rPr lang="en-US" dirty="0">
                <a:latin typeface="Nunito Sans" panose="00000500000000000000" pitchFamily="2" charset="0"/>
                <a:ea typeface="Calibri" charset="0"/>
                <a:cs typeface="Calibri" charset="0"/>
              </a:rPr>
              <a:t>A GOPs issuer may not be correctly identified as a GOPs Issuer.</a:t>
            </a:r>
          </a:p>
          <a:p>
            <a:pPr marL="285750" lvl="1" indent="-285750">
              <a:buFont typeface="Arial" panose="020B0604020202020204" pitchFamily="34" charset="0"/>
              <a:buChar char="•"/>
              <a:defRPr/>
            </a:pPr>
            <a:r>
              <a:rPr lang="en-US" dirty="0">
                <a:latin typeface="Nunito Sans" panose="00000500000000000000" pitchFamily="2" charset="0"/>
                <a:ea typeface="Calibri" charset="0"/>
                <a:cs typeface="Calibri" charset="0"/>
              </a:rPr>
              <a:t>There may be index derivatives that are being included in the rule. These should be excluded.</a:t>
            </a:r>
          </a:p>
          <a:p>
            <a:pPr marL="285750" lvl="1" indent="-285750">
              <a:buFont typeface="Arial" panose="020B0604020202020204" pitchFamily="34" charset="0"/>
              <a:buChar char="•"/>
              <a:defRPr/>
            </a:pPr>
            <a:r>
              <a:rPr lang="en-US" dirty="0">
                <a:latin typeface="Nunito Sans" panose="00000500000000000000" pitchFamily="2" charset="0"/>
                <a:ea typeface="Calibri" charset="0"/>
                <a:cs typeface="Calibri" charset="0"/>
              </a:rPr>
              <a:t>The exposure for one or more equity derivatives could be overstated</a:t>
            </a:r>
            <a:r>
              <a:rPr lang="en-US" sz="1600" dirty="0">
                <a:latin typeface="Nunito Sans" panose="00000500000000000000" pitchFamily="2" charset="0"/>
                <a:ea typeface="Calibri" charset="0"/>
                <a:cs typeface="Calibri" charset="0"/>
              </a:rPr>
              <a:t>.</a:t>
            </a:r>
          </a:p>
        </p:txBody>
      </p:sp>
    </p:spTree>
    <p:extLst>
      <p:ext uri="{BB962C8B-B14F-4D97-AF65-F5344CB8AC3E}">
        <p14:creationId xmlns:p14="http://schemas.microsoft.com/office/powerpoint/2010/main" val="3344604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9" y="371557"/>
            <a:ext cx="5646821" cy="430887"/>
          </a:xfrm>
          <a:prstGeom prst="rect">
            <a:avLst/>
          </a:prstGeom>
          <a:noFill/>
        </p:spPr>
        <p:txBody>
          <a:bodyPr wrap="square" rtlCol="0">
            <a:spAutoFit/>
          </a:bodyPr>
          <a:lstStyle/>
          <a:p>
            <a:r>
              <a:rPr lang="en-US" sz="2200" dirty="0">
                <a:solidFill>
                  <a:srgbClr val="31D4CF"/>
                </a:solidFill>
                <a:latin typeface="Nunito Sans" panose="00000500000000000000" pitchFamily="2" charset="0"/>
              </a:rPr>
              <a:t>How can I clear this breach?</a:t>
            </a:r>
          </a:p>
        </p:txBody>
      </p:sp>
      <p:sp>
        <p:nvSpPr>
          <p:cNvPr id="8" name="TextBox 7">
            <a:extLst>
              <a:ext uri="{FF2B5EF4-FFF2-40B4-BE49-F238E27FC236}">
                <a16:creationId xmlns:a16="http://schemas.microsoft.com/office/drawing/2014/main" id="{EED82F1B-FCD6-41A3-9D56-472F9193B965}"/>
              </a:ext>
            </a:extLst>
          </p:cNvPr>
          <p:cNvSpPr txBox="1"/>
          <p:nvPr/>
        </p:nvSpPr>
        <p:spPr>
          <a:xfrm>
            <a:off x="449177" y="833222"/>
            <a:ext cx="7632378" cy="5755422"/>
          </a:xfrm>
          <a:prstGeom prst="rect">
            <a:avLst/>
          </a:prstGeom>
          <a:noFill/>
        </p:spPr>
        <p:txBody>
          <a:bodyPr wrap="square" rtlCol="0">
            <a:spAutoFit/>
          </a:bodyPr>
          <a:lstStyle/>
          <a:p>
            <a:pPr marL="0" lvl="1">
              <a:defRPr/>
            </a:pPr>
            <a:r>
              <a:rPr lang="en-US" sz="1600" dirty="0">
                <a:latin typeface="Nunito Sans" panose="00000500000000000000" pitchFamily="2" charset="0"/>
                <a:ea typeface="Calibri" charset="0"/>
                <a:cs typeface="Calibri" charset="0"/>
              </a:rPr>
              <a:t>First - you must establish why the breach is occurring. </a:t>
            </a:r>
          </a:p>
          <a:p>
            <a:pPr marL="0" lvl="1">
              <a:defRPr/>
            </a:pPr>
            <a:endParaRPr lang="en-US" sz="1600" dirty="0">
              <a:latin typeface="Nunito Sans" panose="00000500000000000000" pitchFamily="2" charset="0"/>
              <a:ea typeface="Calibri" charset="0"/>
              <a:cs typeface="Calibri" charset="0"/>
            </a:endParaRPr>
          </a:p>
          <a:p>
            <a:pPr marL="0" lvl="1">
              <a:defRPr/>
            </a:pPr>
            <a:r>
              <a:rPr lang="en-US" sz="1600" b="1" dirty="0">
                <a:latin typeface="Nunito Sans" panose="00000500000000000000" pitchFamily="2" charset="0"/>
                <a:ea typeface="Calibri" charset="0"/>
                <a:cs typeface="Calibri" charset="0"/>
              </a:rPr>
              <a:t>Company Review</a:t>
            </a:r>
          </a:p>
          <a:p>
            <a:pPr marL="0" lvl="1">
              <a:defRPr/>
            </a:pPr>
            <a:r>
              <a:rPr lang="en-US" sz="1600" dirty="0">
                <a:latin typeface="Nunito Sans" panose="00000500000000000000" pitchFamily="2" charset="0"/>
                <a:ea typeface="Calibri" charset="0"/>
                <a:cs typeface="Calibri" charset="0"/>
              </a:rPr>
              <a:t>Using a holdings export report, verify that the issuer is consistent with the security description. Specifically, we would expect an equity with the name “AMAZON COM INC COM USD 0.01” to have “AMAZON COM INC” as the Issuer and Issuer Group value. </a:t>
            </a:r>
          </a:p>
          <a:p>
            <a:pPr marL="0" lvl="1">
              <a:defRPr/>
            </a:pPr>
            <a:endParaRPr lang="en-US" sz="1600" dirty="0">
              <a:latin typeface="Nunito Sans" panose="00000500000000000000" pitchFamily="2" charset="0"/>
              <a:ea typeface="Calibri" charset="0"/>
              <a:cs typeface="Calibri" charset="0"/>
            </a:endParaRPr>
          </a:p>
          <a:p>
            <a:pPr marL="0" lvl="1">
              <a:defRPr/>
            </a:pPr>
            <a:r>
              <a:rPr lang="en-US" sz="1600" dirty="0">
                <a:latin typeface="Nunito Sans" panose="00000500000000000000" pitchFamily="2" charset="0"/>
                <a:ea typeface="Calibri" charset="0"/>
                <a:cs typeface="Calibri" charset="0"/>
              </a:rPr>
              <a:t>No equity or debt instrument should have an Issuer value of “UNKNOWN”. This will need to be corrected.</a:t>
            </a:r>
          </a:p>
          <a:p>
            <a:pPr marL="0" lvl="1">
              <a:defRPr/>
            </a:pPr>
            <a:endParaRPr lang="en-US" sz="1600" dirty="0">
              <a:latin typeface="Nunito Sans" panose="00000500000000000000" pitchFamily="2" charset="0"/>
              <a:ea typeface="Calibri" charset="0"/>
              <a:cs typeface="Calibri" charset="0"/>
            </a:endParaRPr>
          </a:p>
          <a:p>
            <a:pPr marL="0" lvl="1">
              <a:defRPr/>
            </a:pPr>
            <a:r>
              <a:rPr lang="en-US" sz="1600" dirty="0">
                <a:latin typeface="Nunito Sans" panose="00000500000000000000" pitchFamily="2" charset="0"/>
                <a:ea typeface="Calibri" charset="0"/>
                <a:cs typeface="Calibri" charset="0"/>
              </a:rPr>
              <a:t>If the security is a government bond (e.g. “USA TREASURY BDS 0.75% TIPS 15/02/2045 USD“) then ensure that the issuer field reflects the correct issuer (e.g. “UNITED STATES OF AMER TREAS BONDS”) and that it is a marked as a GOPs Issuer in the Company Master.</a:t>
            </a:r>
          </a:p>
          <a:p>
            <a:pPr marL="0" lvl="1">
              <a:defRPr/>
            </a:pPr>
            <a:endParaRPr lang="en-US" sz="1600" dirty="0">
              <a:latin typeface="Nunito Sans" panose="00000500000000000000" pitchFamily="2" charset="0"/>
              <a:ea typeface="Calibri" charset="0"/>
              <a:cs typeface="Calibri" charset="0"/>
            </a:endParaRPr>
          </a:p>
          <a:p>
            <a:pPr marL="0" lvl="1">
              <a:defRPr/>
            </a:pPr>
            <a:endParaRPr lang="en-US" sz="1600" dirty="0">
              <a:latin typeface="Nunito Sans" panose="00000500000000000000" pitchFamily="2" charset="0"/>
              <a:ea typeface="Calibri" charset="0"/>
              <a:cs typeface="Calibri" charset="0"/>
            </a:endParaRPr>
          </a:p>
          <a:p>
            <a:pPr marL="0" lvl="1">
              <a:defRPr/>
            </a:pPr>
            <a:endParaRPr lang="en-US" sz="1600" dirty="0">
              <a:latin typeface="Nunito Sans" panose="00000500000000000000" pitchFamily="2" charset="0"/>
              <a:ea typeface="Calibri" charset="0"/>
              <a:cs typeface="Calibri" charset="0"/>
            </a:endParaRPr>
          </a:p>
          <a:p>
            <a:pPr marL="0" lvl="1">
              <a:defRPr/>
            </a:pPr>
            <a:endParaRPr lang="en-US" sz="1600" dirty="0">
              <a:latin typeface="Nunito Sans" panose="00000500000000000000" pitchFamily="2" charset="0"/>
              <a:ea typeface="Calibri" charset="0"/>
              <a:cs typeface="Calibri" charset="0"/>
            </a:endParaRPr>
          </a:p>
          <a:p>
            <a:pPr marL="0" lvl="1">
              <a:defRPr/>
            </a:pPr>
            <a:r>
              <a:rPr lang="en-US" sz="1600" dirty="0">
                <a:latin typeface="Nunito Sans" panose="00000500000000000000" pitchFamily="2" charset="0"/>
                <a:ea typeface="Calibri" charset="0"/>
                <a:cs typeface="Calibri" charset="0"/>
              </a:rPr>
              <a:t>Government Bonds will have different restrictions applied (please see UCITS18, 19 and 20 for more information) and thus should not be included for the purposes of this rule.</a:t>
            </a:r>
          </a:p>
          <a:p>
            <a:pPr marL="0" lvl="1">
              <a:defRPr/>
            </a:pPr>
            <a:endParaRPr lang="en-US" sz="1600" dirty="0">
              <a:latin typeface="Nunito Sans" panose="00000500000000000000" pitchFamily="2" charset="0"/>
              <a:ea typeface="Calibri" charset="0"/>
              <a:cs typeface="Calibri" charset="0"/>
            </a:endParaRPr>
          </a:p>
        </p:txBody>
      </p:sp>
      <p:pic>
        <p:nvPicPr>
          <p:cNvPr id="2" name="Picture 1">
            <a:extLst>
              <a:ext uri="{FF2B5EF4-FFF2-40B4-BE49-F238E27FC236}">
                <a16:creationId xmlns:a16="http://schemas.microsoft.com/office/drawing/2014/main" id="{1BC4A3A2-147A-493B-88E0-F445AE76F3D5}"/>
              </a:ext>
            </a:extLst>
          </p:cNvPr>
          <p:cNvPicPr>
            <a:picLocks noChangeAspect="1"/>
          </p:cNvPicPr>
          <p:nvPr/>
        </p:nvPicPr>
        <p:blipFill>
          <a:blip r:embed="rId2"/>
          <a:stretch>
            <a:fillRect/>
          </a:stretch>
        </p:blipFill>
        <p:spPr>
          <a:xfrm>
            <a:off x="2948936" y="4690655"/>
            <a:ext cx="2502631" cy="59669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4025793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9" y="641524"/>
            <a:ext cx="5646821" cy="430887"/>
          </a:xfrm>
          <a:prstGeom prst="rect">
            <a:avLst/>
          </a:prstGeom>
          <a:noFill/>
        </p:spPr>
        <p:txBody>
          <a:bodyPr wrap="square" rtlCol="0">
            <a:spAutoFit/>
          </a:bodyPr>
          <a:lstStyle/>
          <a:p>
            <a:r>
              <a:rPr lang="en-US" sz="2200" dirty="0">
                <a:solidFill>
                  <a:srgbClr val="31D4CF"/>
                </a:solidFill>
                <a:latin typeface="Nunito Sans" panose="00000500000000000000" pitchFamily="2" charset="0"/>
              </a:rPr>
              <a:t>How can I clear this breach? (cont.)</a:t>
            </a:r>
          </a:p>
        </p:txBody>
      </p:sp>
      <p:sp>
        <p:nvSpPr>
          <p:cNvPr id="8" name="TextBox 7">
            <a:extLst>
              <a:ext uri="{FF2B5EF4-FFF2-40B4-BE49-F238E27FC236}">
                <a16:creationId xmlns:a16="http://schemas.microsoft.com/office/drawing/2014/main" id="{EED82F1B-FCD6-41A3-9D56-472F9193B965}"/>
              </a:ext>
            </a:extLst>
          </p:cNvPr>
          <p:cNvSpPr txBox="1"/>
          <p:nvPr/>
        </p:nvSpPr>
        <p:spPr>
          <a:xfrm>
            <a:off x="449178" y="1103189"/>
            <a:ext cx="8329062" cy="5509200"/>
          </a:xfrm>
          <a:prstGeom prst="rect">
            <a:avLst/>
          </a:prstGeom>
          <a:noFill/>
        </p:spPr>
        <p:txBody>
          <a:bodyPr wrap="square" rtlCol="0">
            <a:spAutoFit/>
          </a:bodyPr>
          <a:lstStyle/>
          <a:p>
            <a:pPr marL="0" lvl="1">
              <a:defRPr/>
            </a:pPr>
            <a:r>
              <a:rPr lang="en-US" sz="1600" b="1" dirty="0">
                <a:latin typeface="Nunito Sans" panose="00000500000000000000" pitchFamily="2" charset="0"/>
                <a:ea typeface="Calibri" charset="0"/>
                <a:cs typeface="Calibri" charset="0"/>
              </a:rPr>
              <a:t>Derivative Exposure Review</a:t>
            </a:r>
          </a:p>
          <a:p>
            <a:pPr marL="0" lvl="1">
              <a:defRPr/>
            </a:pPr>
            <a:r>
              <a:rPr lang="en-US" sz="1600" dirty="0">
                <a:latin typeface="Nunito Sans" panose="00000500000000000000" pitchFamily="2" charset="0"/>
                <a:ea typeface="Calibri" charset="0"/>
                <a:cs typeface="Calibri" charset="0"/>
              </a:rPr>
              <a:t>Often there will be equity derivatives factored into the rule. This would include, but may not be limited to, derivatives such as CFDs and Equity Options. </a:t>
            </a:r>
          </a:p>
          <a:p>
            <a:pPr marL="0" lvl="1">
              <a:defRPr/>
            </a:pPr>
            <a:endParaRPr lang="en-US" sz="1600" dirty="0">
              <a:latin typeface="Nunito Sans" panose="00000500000000000000" pitchFamily="2" charset="0"/>
              <a:ea typeface="Calibri" charset="0"/>
              <a:cs typeface="Calibri" charset="0"/>
            </a:endParaRPr>
          </a:p>
          <a:p>
            <a:pPr marL="0" lvl="1">
              <a:defRPr/>
            </a:pPr>
            <a:r>
              <a:rPr lang="en-US" sz="1600" dirty="0">
                <a:latin typeface="Nunito Sans" panose="00000500000000000000" pitchFamily="2" charset="0"/>
                <a:ea typeface="Calibri" charset="0"/>
                <a:cs typeface="Calibri" charset="0"/>
              </a:rPr>
              <a:t>If there are equity derivatives causing this breach, then you will need to download a “Rule 28 – Derivatives Exposure Report” and review the derivative setup as per the daily governance checklist. First, you must review if every equity derivative has the correct underlying instrument assigned to it. E.g. we would expect an AMAZON CFD to have the AMAZON equity as the underlying instrument.</a:t>
            </a:r>
          </a:p>
          <a:p>
            <a:pPr marL="0" lvl="1">
              <a:defRPr/>
            </a:pPr>
            <a:endParaRPr lang="en-US" sz="1600" dirty="0">
              <a:latin typeface="Nunito Sans" panose="00000500000000000000" pitchFamily="2" charset="0"/>
              <a:ea typeface="Calibri" charset="0"/>
              <a:cs typeface="Calibri" charset="0"/>
            </a:endParaRPr>
          </a:p>
          <a:p>
            <a:pPr marL="0" lvl="1">
              <a:defRPr/>
            </a:pPr>
            <a:r>
              <a:rPr lang="en-US" sz="1600" dirty="0">
                <a:latin typeface="Nunito Sans" panose="00000500000000000000" pitchFamily="2" charset="0"/>
                <a:ea typeface="Calibri" charset="0"/>
                <a:cs typeface="Calibri" charset="0"/>
              </a:rPr>
              <a:t>The below fields are used in the calculation of the commitment exposure of derivatives and, as such, each element needs to be correct for an accurate exposure calculation.</a:t>
            </a:r>
          </a:p>
          <a:p>
            <a:pPr marL="0" lvl="1">
              <a:defRPr/>
            </a:pPr>
            <a:r>
              <a:rPr lang="en-US" sz="1600" dirty="0">
                <a:latin typeface="Nunito Sans" panose="00000500000000000000" pitchFamily="2" charset="0"/>
                <a:ea typeface="Calibri" charset="0"/>
                <a:cs typeface="Calibri" charset="0"/>
              </a:rPr>
              <a:t>	</a:t>
            </a:r>
          </a:p>
          <a:p>
            <a:pPr marL="0" lvl="1">
              <a:defRPr/>
            </a:pPr>
            <a:r>
              <a:rPr lang="en-US" sz="1600" b="1" dirty="0">
                <a:latin typeface="Nunito Sans" panose="00000500000000000000" pitchFamily="2" charset="0"/>
                <a:ea typeface="Calibri" charset="0"/>
                <a:cs typeface="Calibri" charset="0"/>
              </a:rPr>
              <a:t>No of Contracts * Derivative Market Lot * Underlying Market Price * Delta / UL FX Rate</a:t>
            </a:r>
          </a:p>
          <a:p>
            <a:pPr marL="0" lvl="1">
              <a:defRPr/>
            </a:pPr>
            <a:endParaRPr lang="en-US" sz="1600" dirty="0">
              <a:latin typeface="Nunito Sans" panose="00000500000000000000" pitchFamily="2" charset="0"/>
              <a:ea typeface="Calibri" charset="0"/>
              <a:cs typeface="Calibri" charset="0"/>
            </a:endParaRPr>
          </a:p>
          <a:p>
            <a:pPr marL="285750" lvl="1" indent="-285750">
              <a:buFont typeface="Arial" panose="020B0604020202020204" pitchFamily="34" charset="0"/>
              <a:buChar char="•"/>
              <a:defRPr/>
            </a:pPr>
            <a:r>
              <a:rPr lang="en-US" sz="1600" b="1" dirty="0">
                <a:latin typeface="Nunito Sans" panose="00000500000000000000" pitchFamily="2" charset="0"/>
                <a:ea typeface="Calibri" charset="0"/>
                <a:cs typeface="Calibri" charset="0"/>
              </a:rPr>
              <a:t>No of Contracts </a:t>
            </a:r>
            <a:r>
              <a:rPr lang="en-US" sz="1600" dirty="0">
                <a:latin typeface="Nunito Sans" panose="00000500000000000000" pitchFamily="2" charset="0"/>
                <a:ea typeface="Calibri" charset="0"/>
                <a:cs typeface="Calibri" charset="0"/>
              </a:rPr>
              <a:t>is uploaded through the client holdings file. </a:t>
            </a:r>
          </a:p>
          <a:p>
            <a:pPr marL="285750" lvl="1" indent="-285750">
              <a:buFont typeface="Arial" panose="020B0604020202020204" pitchFamily="34" charset="0"/>
              <a:buChar char="•"/>
              <a:defRPr/>
            </a:pPr>
            <a:r>
              <a:rPr lang="en-US" sz="1600" b="1" dirty="0">
                <a:latin typeface="Nunito Sans" panose="00000500000000000000" pitchFamily="2" charset="0"/>
                <a:ea typeface="Calibri" charset="0"/>
                <a:cs typeface="Calibri" charset="0"/>
              </a:rPr>
              <a:t>Derivative Market Lot </a:t>
            </a:r>
            <a:r>
              <a:rPr lang="en-US" sz="1600" dirty="0">
                <a:latin typeface="Nunito Sans" panose="00000500000000000000" pitchFamily="2" charset="0"/>
                <a:ea typeface="Calibri" charset="0"/>
                <a:cs typeface="Calibri" charset="0"/>
              </a:rPr>
              <a:t>is specified in the derivative setup file</a:t>
            </a:r>
          </a:p>
          <a:p>
            <a:pPr marL="285750" lvl="1" indent="-285750">
              <a:buFont typeface="Arial" panose="020B0604020202020204" pitchFamily="34" charset="0"/>
              <a:buChar char="•"/>
              <a:defRPr/>
            </a:pPr>
            <a:r>
              <a:rPr lang="en-US" sz="1600" b="1" dirty="0">
                <a:latin typeface="Nunito Sans" panose="00000500000000000000" pitchFamily="2" charset="0"/>
                <a:ea typeface="Calibri" charset="0"/>
                <a:cs typeface="Calibri" charset="0"/>
              </a:rPr>
              <a:t>Underlying Market Price </a:t>
            </a:r>
            <a:r>
              <a:rPr lang="en-US" sz="1600" dirty="0">
                <a:latin typeface="Nunito Sans" panose="00000500000000000000" pitchFamily="2" charset="0"/>
                <a:ea typeface="Calibri" charset="0"/>
                <a:cs typeface="Calibri" charset="0"/>
              </a:rPr>
              <a:t>is uploaded through the derivative price files (</a:t>
            </a:r>
            <a:r>
              <a:rPr lang="en-US" sz="1600" dirty="0" err="1">
                <a:latin typeface="Nunito Sans" panose="00000500000000000000" pitchFamily="2" charset="0"/>
                <a:ea typeface="Calibri" charset="0"/>
                <a:cs typeface="Calibri" charset="0"/>
              </a:rPr>
              <a:t>derivpf</a:t>
            </a:r>
            <a:r>
              <a:rPr lang="en-US" sz="1600" dirty="0">
                <a:latin typeface="Nunito Sans" panose="00000500000000000000" pitchFamily="2" charset="0"/>
                <a:ea typeface="Calibri" charset="0"/>
                <a:cs typeface="Calibri" charset="0"/>
              </a:rPr>
              <a:t> or </a:t>
            </a:r>
            <a:r>
              <a:rPr lang="en-US" sz="1600" dirty="0" err="1">
                <a:latin typeface="Nunito Sans" panose="00000500000000000000" pitchFamily="2" charset="0"/>
                <a:ea typeface="Calibri" charset="0"/>
                <a:cs typeface="Calibri" charset="0"/>
              </a:rPr>
              <a:t>derivpf_indices</a:t>
            </a:r>
            <a:r>
              <a:rPr lang="en-US" sz="1600" dirty="0">
                <a:latin typeface="Nunito Sans" panose="00000500000000000000" pitchFamily="2" charset="0"/>
                <a:ea typeface="Calibri" charset="0"/>
                <a:cs typeface="Calibri" charset="0"/>
              </a:rPr>
              <a:t> </a:t>
            </a:r>
            <a:r>
              <a:rPr lang="en-US" sz="1600" dirty="0" err="1">
                <a:latin typeface="Nunito Sans" panose="00000500000000000000" pitchFamily="2" charset="0"/>
                <a:ea typeface="Calibri" charset="0"/>
                <a:cs typeface="Calibri" charset="0"/>
              </a:rPr>
              <a:t>etc</a:t>
            </a:r>
            <a:r>
              <a:rPr lang="en-US" sz="1600" dirty="0">
                <a:latin typeface="Nunito Sans" panose="00000500000000000000" pitchFamily="2" charset="0"/>
                <a:ea typeface="Calibri" charset="0"/>
                <a:cs typeface="Calibri" charset="0"/>
              </a:rPr>
              <a:t>)</a:t>
            </a:r>
          </a:p>
          <a:p>
            <a:pPr marL="285750" lvl="1" indent="-285750">
              <a:buFont typeface="Arial" panose="020B0604020202020204" pitchFamily="34" charset="0"/>
              <a:buChar char="•"/>
              <a:defRPr/>
            </a:pPr>
            <a:r>
              <a:rPr lang="en-US" sz="1600" b="1" dirty="0">
                <a:latin typeface="Nunito Sans" panose="00000500000000000000" pitchFamily="2" charset="0"/>
                <a:ea typeface="Calibri" charset="0"/>
                <a:cs typeface="Calibri" charset="0"/>
              </a:rPr>
              <a:t>Delta</a:t>
            </a:r>
            <a:r>
              <a:rPr lang="en-US" sz="1600" dirty="0">
                <a:latin typeface="Nunito Sans" panose="00000500000000000000" pitchFamily="2" charset="0"/>
                <a:ea typeface="Calibri" charset="0"/>
                <a:cs typeface="Calibri" charset="0"/>
              </a:rPr>
              <a:t> defaults to 1 upon initial setup but can be specified in the </a:t>
            </a:r>
            <a:r>
              <a:rPr lang="en-US" sz="1600" dirty="0" err="1">
                <a:latin typeface="Nunito Sans" panose="00000500000000000000" pitchFamily="2" charset="0"/>
                <a:ea typeface="Calibri" charset="0"/>
                <a:cs typeface="Calibri" charset="0"/>
              </a:rPr>
              <a:t>DerivGF</a:t>
            </a:r>
            <a:r>
              <a:rPr lang="en-US" sz="1600" dirty="0">
                <a:latin typeface="Nunito Sans" panose="00000500000000000000" pitchFamily="2" charset="0"/>
                <a:ea typeface="Calibri" charset="0"/>
                <a:cs typeface="Calibri" charset="0"/>
              </a:rPr>
              <a:t> file</a:t>
            </a:r>
          </a:p>
          <a:p>
            <a:pPr marL="285750" lvl="1" indent="-285750">
              <a:buFont typeface="Arial" panose="020B0604020202020204" pitchFamily="34" charset="0"/>
              <a:buChar char="•"/>
              <a:defRPr/>
            </a:pPr>
            <a:r>
              <a:rPr lang="en-US" sz="1600" b="1" dirty="0">
                <a:latin typeface="Nunito Sans" panose="00000500000000000000" pitchFamily="2" charset="0"/>
                <a:ea typeface="Calibri" charset="0"/>
                <a:cs typeface="Calibri" charset="0"/>
              </a:rPr>
              <a:t>UL FX Rate </a:t>
            </a:r>
            <a:r>
              <a:rPr lang="en-US" sz="1600" dirty="0">
                <a:latin typeface="Nunito Sans" panose="00000500000000000000" pitchFamily="2" charset="0"/>
                <a:ea typeface="Calibri" charset="0"/>
                <a:cs typeface="Calibri" charset="0"/>
              </a:rPr>
              <a:t>is uploaded through the client FX Rates file.</a:t>
            </a:r>
          </a:p>
          <a:p>
            <a:pPr marL="0" lvl="1">
              <a:defRPr/>
            </a:pPr>
            <a:endParaRPr lang="en-US" sz="1600" dirty="0">
              <a:latin typeface="Nunito Sans" panose="00000500000000000000" pitchFamily="2" charset="0"/>
              <a:ea typeface="Calibri" charset="0"/>
              <a:cs typeface="Calibri" charset="0"/>
            </a:endParaRPr>
          </a:p>
        </p:txBody>
      </p:sp>
    </p:spTree>
    <p:extLst>
      <p:ext uri="{BB962C8B-B14F-4D97-AF65-F5344CB8AC3E}">
        <p14:creationId xmlns:p14="http://schemas.microsoft.com/office/powerpoint/2010/main" val="42802719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9" y="441222"/>
            <a:ext cx="5646821" cy="430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31D4CF"/>
                </a:solidFill>
                <a:effectLst/>
                <a:uLnTx/>
                <a:uFillTx/>
                <a:latin typeface="Nunito Sans" panose="00000500000000000000" pitchFamily="2" charset="0"/>
                <a:ea typeface="+mn-ea"/>
                <a:cs typeface="+mn-cs"/>
              </a:rPr>
              <a:t>How can I clear this breach? (cont.)</a:t>
            </a:r>
          </a:p>
        </p:txBody>
      </p:sp>
      <p:sp>
        <p:nvSpPr>
          <p:cNvPr id="8" name="TextBox 7">
            <a:extLst>
              <a:ext uri="{FF2B5EF4-FFF2-40B4-BE49-F238E27FC236}">
                <a16:creationId xmlns:a16="http://schemas.microsoft.com/office/drawing/2014/main" id="{EED82F1B-FCD6-41A3-9D56-472F9193B965}"/>
              </a:ext>
            </a:extLst>
          </p:cNvPr>
          <p:cNvSpPr txBox="1"/>
          <p:nvPr/>
        </p:nvSpPr>
        <p:spPr>
          <a:xfrm>
            <a:off x="449178" y="902887"/>
            <a:ext cx="8668696" cy="5755422"/>
          </a:xfrm>
          <a:prstGeom prst="rect">
            <a:avLst/>
          </a:prstGeom>
          <a:noFill/>
        </p:spPr>
        <p:txBody>
          <a:bodyPr wrap="square" rtlCol="0">
            <a:sp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Index Derivatives</a:t>
            </a:r>
          </a:p>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Index derivatives such as standard contract Futures or Options (e.g. FTSE100, S&amp;P500 </a:t>
            </a:r>
            <a:r>
              <a:rPr kumimoji="0" lang="en-US" sz="1600" b="0" i="0" u="none" strike="noStrike" kern="1200" cap="none" spc="0" normalizeH="0" baseline="0" noProof="0" dirty="0" err="1">
                <a:ln>
                  <a:noFill/>
                </a:ln>
                <a:solidFill>
                  <a:prstClr val="black"/>
                </a:solidFill>
                <a:effectLst/>
                <a:uLnTx/>
                <a:uFillTx/>
                <a:latin typeface="Nunito Sans" panose="00000500000000000000" pitchFamily="2" charset="0"/>
                <a:ea typeface="Calibri" charset="0"/>
                <a:cs typeface="Calibri" charset="0"/>
              </a:rPr>
              <a:t>etc</a:t>
            </a:r>
            <a:r>
              <a:rPr kumimoji="0" lang="en-US" sz="16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 are not included in this rule and often we need to update the system to exclude such instruments from the results. Please note that only index options should be excluded. Equity options should absolutely be included in the Rule 17 results. </a:t>
            </a:r>
          </a:p>
          <a:p>
            <a:pPr marL="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endParaRPr>
          </a:p>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Often with options, it may be the case that we need a delta value from the client as updating this will greatly reduce the exposure being calculated. However, in cases where the exposure is still greater than 10%, or if the derivative is a Future (which are always delta = 1), then the relevant Black/White List needs to be updated in order for Rule 17 to exclude index instruments.</a:t>
            </a:r>
          </a:p>
          <a:p>
            <a:pPr marL="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endParaRPr>
          </a:p>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Often the black/white list will be called ‘Rule16CE’ or ‘Index Derivatives’. However, it will differ from environment to environment so check which one is applied to UCITS17 in the Rules Configuration Master to be sure. Adding an instrument to this list will mean that the rule will ignore this instrument in its calculations.</a:t>
            </a:r>
          </a:p>
          <a:p>
            <a:pPr marL="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endParaRPr>
          </a:p>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Go to Business Administration -&gt; Data Management &amp; Uploads -&gt; Black/White List Uploads</a:t>
            </a:r>
          </a:p>
          <a:p>
            <a:pPr marL="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endParaRPr>
          </a:p>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At the top right hand corner, click </a:t>
            </a:r>
            <a:r>
              <a:rPr kumimoji="0" lang="en-US" sz="1600" b="1"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‘New’. </a:t>
            </a:r>
          </a:p>
          <a:p>
            <a:pPr marL="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endParaRPr>
          </a:p>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Next will you have to select the ‘List Type’. This is the name of the Black/White List you wish to update (i.e. Rule16CE/Index Derivatives).</a:t>
            </a:r>
          </a:p>
        </p:txBody>
      </p:sp>
      <p:pic>
        <p:nvPicPr>
          <p:cNvPr id="2" name="Picture 1">
            <a:extLst>
              <a:ext uri="{FF2B5EF4-FFF2-40B4-BE49-F238E27FC236}">
                <a16:creationId xmlns:a16="http://schemas.microsoft.com/office/drawing/2014/main" id="{167C08CF-4F7B-4530-B847-CEA82C05276D}"/>
              </a:ext>
            </a:extLst>
          </p:cNvPr>
          <p:cNvPicPr>
            <a:picLocks noChangeAspect="1"/>
          </p:cNvPicPr>
          <p:nvPr/>
        </p:nvPicPr>
        <p:blipFill rotWithShape="1">
          <a:blip r:embed="rId2"/>
          <a:srcRect b="21787"/>
          <a:stretch/>
        </p:blipFill>
        <p:spPr>
          <a:xfrm>
            <a:off x="4493623" y="5512728"/>
            <a:ext cx="2542903" cy="37291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5035829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9" y="624106"/>
            <a:ext cx="5646821" cy="430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31D4CF"/>
                </a:solidFill>
                <a:effectLst/>
                <a:uLnTx/>
                <a:uFillTx/>
                <a:latin typeface="Nunito Sans" panose="00000500000000000000" pitchFamily="2" charset="0"/>
                <a:ea typeface="+mn-ea"/>
                <a:cs typeface="+mn-cs"/>
              </a:rPr>
              <a:t>How can I clear this breach? (cont.)</a:t>
            </a:r>
          </a:p>
        </p:txBody>
      </p:sp>
      <p:sp>
        <p:nvSpPr>
          <p:cNvPr id="8" name="TextBox 7">
            <a:extLst>
              <a:ext uri="{FF2B5EF4-FFF2-40B4-BE49-F238E27FC236}">
                <a16:creationId xmlns:a16="http://schemas.microsoft.com/office/drawing/2014/main" id="{EED82F1B-FCD6-41A3-9D56-472F9193B965}"/>
              </a:ext>
            </a:extLst>
          </p:cNvPr>
          <p:cNvSpPr txBox="1"/>
          <p:nvPr/>
        </p:nvSpPr>
        <p:spPr>
          <a:xfrm>
            <a:off x="449178" y="1085771"/>
            <a:ext cx="8668696" cy="5509200"/>
          </a:xfrm>
          <a:prstGeom prst="rect">
            <a:avLst/>
          </a:prstGeom>
          <a:noFill/>
        </p:spPr>
        <p:txBody>
          <a:bodyPr wrap="square" rtlCol="0">
            <a:sp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Next, in the ‘Asset Type’ field, you will have to select the instrument master that the security belongs to. In this case it will always be ‘Derivatives’.</a:t>
            </a:r>
          </a:p>
          <a:p>
            <a:pPr marL="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endParaRPr>
          </a:p>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In the ‘Instrument’ field you will have to enter the </a:t>
            </a:r>
            <a:r>
              <a:rPr kumimoji="0" lang="en-US" sz="1600" b="0" i="0" u="none" strike="noStrike" kern="1200" cap="none" spc="0" normalizeH="0" baseline="0" noProof="0" dirty="0" err="1">
                <a:ln>
                  <a:noFill/>
                </a:ln>
                <a:solidFill>
                  <a:prstClr val="black"/>
                </a:solidFill>
                <a:effectLst/>
                <a:uLnTx/>
                <a:uFillTx/>
                <a:latin typeface="Nunito Sans" panose="00000500000000000000" pitchFamily="2" charset="0"/>
                <a:ea typeface="Calibri" charset="0"/>
                <a:cs typeface="Calibri" charset="0"/>
              </a:rPr>
              <a:t>sedol</a:t>
            </a:r>
            <a:r>
              <a:rPr kumimoji="0" lang="en-US" sz="16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 code for the derivative. Please paste it in and wait for the drop-down selection to appear. You must click on the drop-down selection for it to register properly.</a:t>
            </a:r>
          </a:p>
          <a:p>
            <a:pPr marL="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endParaRPr>
          </a:p>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Set the ‘From Date’ to be the valuation date (i.e. T-1) otherwise the rule will not register that it is active on the Black/White List.</a:t>
            </a:r>
          </a:p>
          <a:p>
            <a:pPr marL="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endParaRPr>
          </a:p>
          <a:p>
            <a:pPr marL="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endParaRPr>
          </a:p>
          <a:p>
            <a:pPr marL="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endParaRPr>
          </a:p>
          <a:p>
            <a:pPr marL="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endParaRPr>
          </a:p>
          <a:p>
            <a:pPr marL="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endParaRPr>
          </a:p>
          <a:p>
            <a:pPr marL="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endParaRPr>
          </a:p>
          <a:p>
            <a:pPr marL="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endParaRPr>
          </a:p>
          <a:p>
            <a:pPr marL="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endParaRPr>
          </a:p>
          <a:p>
            <a:pPr marL="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endParaRPr>
          </a:p>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Finally, once all fields have been updated, click </a:t>
            </a:r>
            <a:r>
              <a:rPr kumimoji="0" lang="en-US" sz="1600" b="1"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‘Save’ </a:t>
            </a:r>
            <a:r>
              <a:rPr kumimoji="0" lang="en-US" sz="16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in the top right hand corner of the page and this will send the change for approval. Another user will have to approve the change before it goes live.</a:t>
            </a:r>
          </a:p>
          <a:p>
            <a:pPr marL="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endParaRPr>
          </a:p>
        </p:txBody>
      </p:sp>
      <p:pic>
        <p:nvPicPr>
          <p:cNvPr id="3" name="Picture 2">
            <a:extLst>
              <a:ext uri="{FF2B5EF4-FFF2-40B4-BE49-F238E27FC236}">
                <a16:creationId xmlns:a16="http://schemas.microsoft.com/office/drawing/2014/main" id="{FD1AF2B5-6B5D-4AB0-A117-A902E36148E2}"/>
              </a:ext>
            </a:extLst>
          </p:cNvPr>
          <p:cNvPicPr>
            <a:picLocks noChangeAspect="1"/>
          </p:cNvPicPr>
          <p:nvPr/>
        </p:nvPicPr>
        <p:blipFill>
          <a:blip r:embed="rId2"/>
          <a:stretch>
            <a:fillRect/>
          </a:stretch>
        </p:blipFill>
        <p:spPr>
          <a:xfrm>
            <a:off x="2552737" y="3573784"/>
            <a:ext cx="4631834" cy="167860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5278036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9" y="362845"/>
            <a:ext cx="5646821" cy="461665"/>
          </a:xfrm>
          <a:prstGeom prst="rect">
            <a:avLst/>
          </a:prstGeom>
          <a:noFill/>
        </p:spPr>
        <p:txBody>
          <a:bodyPr wrap="square" rtlCol="0">
            <a:spAutoFit/>
          </a:bodyPr>
          <a:lstStyle/>
          <a:p>
            <a:r>
              <a:rPr lang="en-US" sz="2400" dirty="0">
                <a:solidFill>
                  <a:srgbClr val="31D4CF"/>
                </a:solidFill>
                <a:latin typeface="Nunito Sans" panose="00000500000000000000" pitchFamily="2" charset="0"/>
              </a:rPr>
              <a:t>How can I validate this breach?</a:t>
            </a:r>
          </a:p>
        </p:txBody>
      </p:sp>
      <p:sp>
        <p:nvSpPr>
          <p:cNvPr id="8" name="TextBox 7">
            <a:extLst>
              <a:ext uri="{FF2B5EF4-FFF2-40B4-BE49-F238E27FC236}">
                <a16:creationId xmlns:a16="http://schemas.microsoft.com/office/drawing/2014/main" id="{EED82F1B-FCD6-41A3-9D56-472F9193B965}"/>
              </a:ext>
            </a:extLst>
          </p:cNvPr>
          <p:cNvSpPr txBox="1"/>
          <p:nvPr/>
        </p:nvSpPr>
        <p:spPr>
          <a:xfrm>
            <a:off x="449180" y="4057745"/>
            <a:ext cx="9931438" cy="2554545"/>
          </a:xfrm>
          <a:prstGeom prst="rect">
            <a:avLst/>
          </a:prstGeom>
          <a:noFill/>
        </p:spPr>
        <p:txBody>
          <a:bodyPr wrap="square" rtlCol="0">
            <a:spAutoFit/>
          </a:bodyPr>
          <a:lstStyle/>
          <a:p>
            <a:pPr marL="0" lvl="1">
              <a:defRPr/>
            </a:pPr>
            <a:r>
              <a:rPr lang="en-US" sz="1600" dirty="0">
                <a:latin typeface="Nunito Sans" panose="00000500000000000000" pitchFamily="2" charset="0"/>
                <a:ea typeface="Calibri" charset="0"/>
                <a:cs typeface="Calibri" charset="0"/>
              </a:rPr>
              <a:t>The above table provides adequate information in order to validate this rule. We know the above equities and bonds have not been issued by government bodies.</a:t>
            </a:r>
          </a:p>
          <a:p>
            <a:pPr marL="0" lvl="1">
              <a:defRPr/>
            </a:pPr>
            <a:endParaRPr lang="en-US" sz="1600" dirty="0">
              <a:latin typeface="Nunito Sans" panose="00000500000000000000" pitchFamily="2" charset="0"/>
              <a:ea typeface="Calibri" charset="0"/>
              <a:cs typeface="Calibri" charset="0"/>
            </a:endParaRPr>
          </a:p>
          <a:p>
            <a:pPr marL="0" lvl="1">
              <a:defRPr/>
            </a:pPr>
            <a:r>
              <a:rPr lang="en-US" sz="1600" dirty="0">
                <a:latin typeface="Nunito Sans" panose="00000500000000000000" pitchFamily="2" charset="0"/>
                <a:ea typeface="Calibri" charset="0"/>
                <a:cs typeface="Calibri" charset="0"/>
              </a:rPr>
              <a:t>The equity/bond exposure is equal to the market value and, as the aggregated exposure percentage (where &gt;5%) of all holdings is greater than 40%, it is a valid breach.</a:t>
            </a:r>
          </a:p>
          <a:p>
            <a:pPr marL="0" lvl="1">
              <a:defRPr/>
            </a:pPr>
            <a:endParaRPr lang="en-US" sz="1600" dirty="0">
              <a:latin typeface="Nunito Sans" panose="00000500000000000000" pitchFamily="2" charset="0"/>
              <a:ea typeface="Calibri" charset="0"/>
              <a:cs typeface="Calibri" charset="0"/>
            </a:endParaRPr>
          </a:p>
          <a:p>
            <a:pPr marL="0" lvl="1">
              <a:defRPr/>
            </a:pPr>
            <a:r>
              <a:rPr lang="en-US" sz="1600" dirty="0">
                <a:latin typeface="Nunito Sans" panose="00000500000000000000" pitchFamily="2" charset="0"/>
                <a:ea typeface="Calibri" charset="0"/>
                <a:cs typeface="Calibri" charset="0"/>
              </a:rPr>
              <a:t>Please be aware that there could be multiple instruments for a single issuing body. For example, if there were 3 Vodafone Group bonds that each made up 2% of the Scheme NAV then this rule would still breach as the combined total with Vodafone Group would be 6% (and thus greater than the 5% limit which would be picked up by this rule). </a:t>
            </a:r>
          </a:p>
        </p:txBody>
      </p:sp>
      <p:graphicFrame>
        <p:nvGraphicFramePr>
          <p:cNvPr id="9" name="Table 8">
            <a:extLst>
              <a:ext uri="{FF2B5EF4-FFF2-40B4-BE49-F238E27FC236}">
                <a16:creationId xmlns:a16="http://schemas.microsoft.com/office/drawing/2014/main" id="{0DE1DE59-DB9F-4DDA-AAFC-0E565D17EE4D}"/>
              </a:ext>
            </a:extLst>
          </p:cNvPr>
          <p:cNvGraphicFramePr>
            <a:graphicFrameLocks noGrp="1"/>
          </p:cNvGraphicFramePr>
          <p:nvPr>
            <p:extLst>
              <p:ext uri="{D42A27DB-BD31-4B8C-83A1-F6EECF244321}">
                <p14:modId xmlns:p14="http://schemas.microsoft.com/office/powerpoint/2010/main" val="242646128"/>
              </p:ext>
            </p:extLst>
          </p:nvPr>
        </p:nvGraphicFramePr>
        <p:xfrm>
          <a:off x="562391" y="896050"/>
          <a:ext cx="9743533" cy="3003066"/>
        </p:xfrm>
        <a:graphic>
          <a:graphicData uri="http://schemas.openxmlformats.org/drawingml/2006/table">
            <a:tbl>
              <a:tblPr firstRow="1" bandRow="1">
                <a:tableStyleId>{7DF18680-E054-41AD-8BC1-D1AEF772440D}</a:tableStyleId>
              </a:tblPr>
              <a:tblGrid>
                <a:gridCol w="902340">
                  <a:extLst>
                    <a:ext uri="{9D8B030D-6E8A-4147-A177-3AD203B41FA5}">
                      <a16:colId xmlns:a16="http://schemas.microsoft.com/office/drawing/2014/main" val="674715936"/>
                    </a:ext>
                  </a:extLst>
                </a:gridCol>
                <a:gridCol w="3128370">
                  <a:extLst>
                    <a:ext uri="{9D8B030D-6E8A-4147-A177-3AD203B41FA5}">
                      <a16:colId xmlns:a16="http://schemas.microsoft.com/office/drawing/2014/main" val="517564940"/>
                    </a:ext>
                  </a:extLst>
                </a:gridCol>
                <a:gridCol w="1349829">
                  <a:extLst>
                    <a:ext uri="{9D8B030D-6E8A-4147-A177-3AD203B41FA5}">
                      <a16:colId xmlns:a16="http://schemas.microsoft.com/office/drawing/2014/main" val="4089029939"/>
                    </a:ext>
                  </a:extLst>
                </a:gridCol>
                <a:gridCol w="1132114">
                  <a:extLst>
                    <a:ext uri="{9D8B030D-6E8A-4147-A177-3AD203B41FA5}">
                      <a16:colId xmlns:a16="http://schemas.microsoft.com/office/drawing/2014/main" val="3081095888"/>
                    </a:ext>
                  </a:extLst>
                </a:gridCol>
                <a:gridCol w="1454332">
                  <a:extLst>
                    <a:ext uri="{9D8B030D-6E8A-4147-A177-3AD203B41FA5}">
                      <a16:colId xmlns:a16="http://schemas.microsoft.com/office/drawing/2014/main" val="4268680347"/>
                    </a:ext>
                  </a:extLst>
                </a:gridCol>
                <a:gridCol w="1776548">
                  <a:extLst>
                    <a:ext uri="{9D8B030D-6E8A-4147-A177-3AD203B41FA5}">
                      <a16:colId xmlns:a16="http://schemas.microsoft.com/office/drawing/2014/main" val="34654047"/>
                    </a:ext>
                  </a:extLst>
                </a:gridCol>
              </a:tblGrid>
              <a:tr h="0">
                <a:tc>
                  <a:txBody>
                    <a:bodyPr/>
                    <a:lstStyle/>
                    <a:p>
                      <a:pPr algn="ctr"/>
                      <a:r>
                        <a:rPr lang="en-GB" sz="1400" dirty="0">
                          <a:latin typeface="Nunito Sans" panose="00000500000000000000" pitchFamily="2" charset="0"/>
                        </a:rPr>
                        <a:t>SEDOL</a:t>
                      </a:r>
                    </a:p>
                  </a:txBody>
                  <a:tcPr marL="68220" marR="68220" marT="34110" marB="34110" anchor="ctr">
                    <a:solidFill>
                      <a:srgbClr val="31D4CF"/>
                    </a:solidFill>
                  </a:tcPr>
                </a:tc>
                <a:tc>
                  <a:txBody>
                    <a:bodyPr/>
                    <a:lstStyle/>
                    <a:p>
                      <a:pPr algn="ctr"/>
                      <a:r>
                        <a:rPr lang="en-GB" sz="1400" dirty="0">
                          <a:latin typeface="Nunito Sans" panose="00000500000000000000" pitchFamily="2" charset="0"/>
                        </a:rPr>
                        <a:t>Security Name</a:t>
                      </a:r>
                    </a:p>
                  </a:txBody>
                  <a:tcPr marL="68220" marR="68220" marT="34110" marB="34110" anchor="ctr">
                    <a:solidFill>
                      <a:srgbClr val="31D4CF"/>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1400" dirty="0">
                          <a:latin typeface="Nunito Sans" panose="00000500000000000000" pitchFamily="2" charset="0"/>
                        </a:rPr>
                        <a:t>Exposure</a:t>
                      </a:r>
                    </a:p>
                  </a:txBody>
                  <a:tcPr marL="68220" marR="68220" marT="34110" marB="34110" anchor="ctr">
                    <a:solidFill>
                      <a:srgbClr val="31D4CF"/>
                    </a:solidFill>
                  </a:tcPr>
                </a:tc>
                <a:tc>
                  <a:txBody>
                    <a:bodyPr/>
                    <a:lstStyle/>
                    <a:p>
                      <a:pPr algn="ctr"/>
                      <a:r>
                        <a:rPr lang="en-GB" sz="1400" dirty="0">
                          <a:latin typeface="Nunito Sans" panose="00000500000000000000" pitchFamily="2" charset="0"/>
                        </a:rPr>
                        <a:t>Exposure %</a:t>
                      </a:r>
                    </a:p>
                  </a:txBody>
                  <a:tcPr marL="68220" marR="68220" marT="34110" marB="34110" anchor="ctr">
                    <a:solidFill>
                      <a:srgbClr val="31D4CF"/>
                    </a:solidFill>
                  </a:tcPr>
                </a:tc>
                <a:tc>
                  <a:txBody>
                    <a:bodyPr/>
                    <a:lstStyle/>
                    <a:p>
                      <a:pPr algn="ctr"/>
                      <a:r>
                        <a:rPr lang="en-GB" sz="1400" dirty="0">
                          <a:latin typeface="Nunito Sans" panose="00000500000000000000" pitchFamily="2" charset="0"/>
                        </a:rPr>
                        <a:t>Scheme NAV</a:t>
                      </a:r>
                    </a:p>
                  </a:txBody>
                  <a:tcPr marL="68220" marR="68220" marT="34110" marB="34110" anchor="ctr">
                    <a:solidFill>
                      <a:srgbClr val="31D4CF"/>
                    </a:solidFill>
                  </a:tcPr>
                </a:tc>
                <a:tc>
                  <a:txBody>
                    <a:bodyPr/>
                    <a:lstStyle/>
                    <a:p>
                      <a:pPr algn="ctr"/>
                      <a:r>
                        <a:rPr lang="en-GB" sz="1400" dirty="0">
                          <a:latin typeface="Nunito Sans" panose="00000500000000000000" pitchFamily="2" charset="0"/>
                        </a:rPr>
                        <a:t>Issuer</a:t>
                      </a:r>
                    </a:p>
                  </a:txBody>
                  <a:tcPr marL="68220" marR="68220" marT="34110" marB="34110" anchor="ctr">
                    <a:solidFill>
                      <a:srgbClr val="31D4CF"/>
                    </a:solidFill>
                  </a:tcPr>
                </a:tc>
                <a:extLst>
                  <a:ext uri="{0D108BD9-81ED-4DB2-BD59-A6C34878D82A}">
                    <a16:rowId xmlns:a16="http://schemas.microsoft.com/office/drawing/2014/main" val="2291800905"/>
                  </a:ext>
                </a:extLst>
              </a:tr>
              <a:tr h="318362">
                <a:tc>
                  <a:txBody>
                    <a:bodyPr/>
                    <a:lstStyle/>
                    <a:p>
                      <a:pPr algn="ctr"/>
                      <a:r>
                        <a:rPr lang="en-GB" sz="1400" dirty="0">
                          <a:latin typeface="Nunito Sans" panose="00000500000000000000" pitchFamily="2" charset="0"/>
                        </a:rPr>
                        <a:t>2000019</a:t>
                      </a:r>
                    </a:p>
                  </a:txBody>
                  <a:tcPr marL="68220" marR="68220" marT="34110" marB="34110" anchor="ctr">
                    <a:solidFill>
                      <a:srgbClr val="EBFBFB"/>
                    </a:solidFill>
                  </a:tcPr>
                </a:tc>
                <a:tc>
                  <a:txBody>
                    <a:bodyPr/>
                    <a:lstStyle/>
                    <a:p>
                      <a:pPr algn="ctr"/>
                      <a:r>
                        <a:rPr lang="pt-BR" sz="1400" dirty="0">
                          <a:latin typeface="Nunito Sans" panose="00000500000000000000" pitchFamily="2" charset="0"/>
                        </a:rPr>
                        <a:t>AMAZON COM INC COM USD 0.01</a:t>
                      </a:r>
                    </a:p>
                  </a:txBody>
                  <a:tcPr marL="68220" marR="68220" marT="34110" marB="34110" anchor="ctr">
                    <a:solidFill>
                      <a:srgbClr val="EBFBFB"/>
                    </a:solidFill>
                  </a:tcPr>
                </a:tc>
                <a:tc>
                  <a:txBody>
                    <a:bodyPr/>
                    <a:lstStyle/>
                    <a:p>
                      <a:pPr algn="ctr"/>
                      <a:r>
                        <a:rPr lang="en-GB" sz="1400" dirty="0">
                          <a:latin typeface="Nunito Sans" panose="00000500000000000000" pitchFamily="2" charset="0"/>
                        </a:rPr>
                        <a:t>8,000,000.00</a:t>
                      </a:r>
                    </a:p>
                  </a:txBody>
                  <a:tcPr marL="68220" marR="68220" marT="34110" marB="34110" anchor="ctr">
                    <a:solidFill>
                      <a:srgbClr val="EBFBFB"/>
                    </a:solidFill>
                  </a:tcPr>
                </a:tc>
                <a:tc>
                  <a:txBody>
                    <a:bodyPr/>
                    <a:lstStyle/>
                    <a:p>
                      <a:pPr algn="ctr"/>
                      <a:r>
                        <a:rPr lang="en-GB" sz="1400" dirty="0">
                          <a:latin typeface="Nunito Sans" panose="00000500000000000000" pitchFamily="2" charset="0"/>
                        </a:rPr>
                        <a:t>8.0000</a:t>
                      </a:r>
                    </a:p>
                  </a:txBody>
                  <a:tcPr marL="68220" marR="68220" marT="34110" marB="34110" anchor="ctr">
                    <a:solidFill>
                      <a:srgbClr val="EBFBFB"/>
                    </a:solidFill>
                  </a:tcPr>
                </a:tc>
                <a:tc>
                  <a:txBody>
                    <a:bodyPr/>
                    <a:lstStyle/>
                    <a:p>
                      <a:pPr algn="ctr"/>
                      <a:r>
                        <a:rPr lang="en-GB" sz="1400" dirty="0">
                          <a:latin typeface="Nunito Sans" panose="00000500000000000000" pitchFamily="2" charset="0"/>
                        </a:rPr>
                        <a:t>100,000,000.00 </a:t>
                      </a:r>
                    </a:p>
                  </a:txBody>
                  <a:tcPr marL="68220" marR="68220" marT="34110" marB="34110" anchor="ctr">
                    <a:solidFill>
                      <a:srgbClr val="EBFBFB"/>
                    </a:solidFill>
                  </a:tcPr>
                </a:tc>
                <a:tc>
                  <a:txBody>
                    <a:bodyPr/>
                    <a:lstStyle/>
                    <a:p>
                      <a:pPr algn="ctr"/>
                      <a:r>
                        <a:rPr lang="en-GB" sz="1400" dirty="0">
                          <a:solidFill>
                            <a:schemeClr val="tx1"/>
                          </a:solidFill>
                          <a:latin typeface="Nunito Sans" panose="00000500000000000000" pitchFamily="2" charset="0"/>
                        </a:rPr>
                        <a:t>AMAZON COM INC</a:t>
                      </a:r>
                    </a:p>
                    <a:p>
                      <a:pPr algn="ctr"/>
                      <a:endParaRPr lang="en-GB" sz="1400" dirty="0">
                        <a:solidFill>
                          <a:schemeClr val="tx1"/>
                        </a:solidFill>
                        <a:latin typeface="Nunito Sans" panose="00000500000000000000" pitchFamily="2" charset="0"/>
                      </a:endParaRPr>
                    </a:p>
                  </a:txBody>
                  <a:tcPr marL="68220" marR="68220" marT="34110" marB="34110" anchor="ctr">
                    <a:solidFill>
                      <a:srgbClr val="EBFBFB"/>
                    </a:solidFill>
                  </a:tcPr>
                </a:tc>
                <a:extLst>
                  <a:ext uri="{0D108BD9-81ED-4DB2-BD59-A6C34878D82A}">
                    <a16:rowId xmlns:a16="http://schemas.microsoft.com/office/drawing/2014/main" val="814365289"/>
                  </a:ext>
                </a:extLst>
              </a:tr>
              <a:tr h="0">
                <a:tc>
                  <a:txBody>
                    <a:bodyPr/>
                    <a:lstStyle/>
                    <a:p>
                      <a:pPr algn="ctr"/>
                      <a:r>
                        <a:rPr lang="en-GB" sz="1400" dirty="0">
                          <a:latin typeface="Nunito Sans" panose="00000500000000000000" pitchFamily="2" charset="0"/>
                        </a:rPr>
                        <a:t>2857817</a:t>
                      </a:r>
                    </a:p>
                  </a:txBody>
                  <a:tcPr marL="68220" marR="68220" marT="34110" marB="34110" anchor="ctr">
                    <a:solidFill>
                      <a:srgbClr val="C8F4F3"/>
                    </a:solidFill>
                  </a:tcPr>
                </a:tc>
                <a:tc>
                  <a:txBody>
                    <a:bodyPr/>
                    <a:lstStyle/>
                    <a:p>
                      <a:pPr algn="ctr"/>
                      <a:r>
                        <a:rPr lang="en-GB" sz="1400" dirty="0">
                          <a:latin typeface="Nunito Sans" panose="00000500000000000000" pitchFamily="2" charset="0"/>
                        </a:rPr>
                        <a:t>NETFLIX INC COM USD0.001</a:t>
                      </a:r>
                    </a:p>
                  </a:txBody>
                  <a:tcPr marL="68220" marR="68220" marT="34110" marB="34110" anchor="ctr">
                    <a:solidFill>
                      <a:srgbClr val="C8F4F3"/>
                    </a:solidFill>
                  </a:tcPr>
                </a:tc>
                <a:tc>
                  <a:txBody>
                    <a:bodyPr/>
                    <a:lstStyle/>
                    <a:p>
                      <a:pPr algn="ctr"/>
                      <a:r>
                        <a:rPr lang="en-GB" sz="1400" dirty="0">
                          <a:latin typeface="Nunito Sans" panose="00000500000000000000" pitchFamily="2" charset="0"/>
                        </a:rPr>
                        <a:t>7,500,000.00</a:t>
                      </a:r>
                    </a:p>
                  </a:txBody>
                  <a:tcPr marL="68220" marR="68220" marT="34110" marB="34110" anchor="ctr">
                    <a:solidFill>
                      <a:srgbClr val="C8F4F3"/>
                    </a:solidFill>
                  </a:tcPr>
                </a:tc>
                <a:tc>
                  <a:txBody>
                    <a:bodyPr/>
                    <a:lstStyle/>
                    <a:p>
                      <a:pPr algn="ctr"/>
                      <a:r>
                        <a:rPr lang="en-GB" sz="1400" dirty="0">
                          <a:latin typeface="Nunito Sans" panose="00000500000000000000" pitchFamily="2" charset="0"/>
                        </a:rPr>
                        <a:t>7.5000</a:t>
                      </a:r>
                    </a:p>
                  </a:txBody>
                  <a:tcPr marL="68220" marR="68220" marT="34110" marB="34110" anchor="ctr">
                    <a:solidFill>
                      <a:srgbClr val="C8F4F3"/>
                    </a:solidFill>
                  </a:tcPr>
                </a:tc>
                <a:tc>
                  <a:txBody>
                    <a:bodyPr/>
                    <a:lstStyle/>
                    <a:p>
                      <a:pPr algn="ctr"/>
                      <a:r>
                        <a:rPr lang="en-GB" sz="1400" dirty="0">
                          <a:latin typeface="Nunito Sans" panose="00000500000000000000" pitchFamily="2" charset="0"/>
                        </a:rPr>
                        <a:t>100,000,000.00</a:t>
                      </a:r>
                    </a:p>
                  </a:txBody>
                  <a:tcPr marL="68220" marR="68220" marT="34110" marB="34110" anchor="ctr">
                    <a:solidFill>
                      <a:srgbClr val="C8F4F3"/>
                    </a:solidFill>
                  </a:tcPr>
                </a:tc>
                <a:tc>
                  <a:txBody>
                    <a:bodyPr/>
                    <a:lstStyle/>
                    <a:p>
                      <a:pPr algn="ctr"/>
                      <a:r>
                        <a:rPr lang="en-GB" sz="1400" dirty="0">
                          <a:solidFill>
                            <a:schemeClr val="tx1"/>
                          </a:solidFill>
                          <a:latin typeface="Nunito Sans" panose="00000500000000000000" pitchFamily="2" charset="0"/>
                        </a:rPr>
                        <a:t>NETFLIX INC</a:t>
                      </a:r>
                    </a:p>
                  </a:txBody>
                  <a:tcPr marL="68220" marR="68220" marT="34110" marB="34110" anchor="ctr">
                    <a:solidFill>
                      <a:srgbClr val="C8F4F3"/>
                    </a:solidFill>
                  </a:tcPr>
                </a:tc>
                <a:extLst>
                  <a:ext uri="{0D108BD9-81ED-4DB2-BD59-A6C34878D82A}">
                    <a16:rowId xmlns:a16="http://schemas.microsoft.com/office/drawing/2014/main" val="2537684934"/>
                  </a:ext>
                </a:extLst>
              </a:tr>
              <a:tr h="0">
                <a:tc>
                  <a:txBody>
                    <a:bodyPr/>
                    <a:lstStyle/>
                    <a:p>
                      <a:pPr algn="ctr"/>
                      <a:r>
                        <a:rPr lang="en-GB" sz="1400" dirty="0">
                          <a:latin typeface="Nunito Sans" panose="00000500000000000000" pitchFamily="2" charset="0"/>
                        </a:rPr>
                        <a:t>BFZ1K46</a:t>
                      </a:r>
                    </a:p>
                  </a:txBody>
                  <a:tcPr marL="68220" marR="68220" marT="34110" marB="34110" anchor="ctr">
                    <a:solidFill>
                      <a:srgbClr val="EBFBFB"/>
                    </a:solidFill>
                  </a:tcPr>
                </a:tc>
                <a:tc>
                  <a:txBody>
                    <a:bodyPr/>
                    <a:lstStyle/>
                    <a:p>
                      <a:pPr algn="ctr"/>
                      <a:r>
                        <a:rPr lang="en-GB" sz="1400" dirty="0">
                          <a:latin typeface="Nunito Sans" panose="00000500000000000000" pitchFamily="2" charset="0"/>
                        </a:rPr>
                        <a:t>SPOTIFY TECHNOLOGY COM EUR0.000625</a:t>
                      </a:r>
                    </a:p>
                  </a:txBody>
                  <a:tcPr marL="68220" marR="68220" marT="34110" marB="34110" anchor="ctr">
                    <a:solidFill>
                      <a:srgbClr val="EBFBFB"/>
                    </a:solidFill>
                  </a:tcPr>
                </a:tc>
                <a:tc>
                  <a:txBody>
                    <a:bodyPr/>
                    <a:lstStyle/>
                    <a:p>
                      <a:pPr algn="ctr"/>
                      <a:r>
                        <a:rPr lang="en-GB" sz="1400" dirty="0">
                          <a:latin typeface="Nunito Sans" panose="00000500000000000000" pitchFamily="2" charset="0"/>
                        </a:rPr>
                        <a:t>7,000,000.00</a:t>
                      </a:r>
                    </a:p>
                  </a:txBody>
                  <a:tcPr marL="68220" marR="68220" marT="34110" marB="34110" anchor="ctr">
                    <a:solidFill>
                      <a:srgbClr val="EBFBFB"/>
                    </a:solidFill>
                  </a:tcPr>
                </a:tc>
                <a:tc>
                  <a:txBody>
                    <a:bodyPr/>
                    <a:lstStyle/>
                    <a:p>
                      <a:pPr algn="ctr"/>
                      <a:r>
                        <a:rPr lang="en-GB" sz="1400" dirty="0">
                          <a:latin typeface="Nunito Sans" panose="00000500000000000000" pitchFamily="2" charset="0"/>
                        </a:rPr>
                        <a:t>7.0000</a:t>
                      </a:r>
                    </a:p>
                  </a:txBody>
                  <a:tcPr marL="68220" marR="68220" marT="34110" marB="34110" anchor="ctr">
                    <a:solidFill>
                      <a:srgbClr val="EBFBFB"/>
                    </a:solidFill>
                  </a:tcPr>
                </a:tc>
                <a:tc>
                  <a:txBody>
                    <a:bodyPr/>
                    <a:lstStyle/>
                    <a:p>
                      <a:pPr algn="ctr"/>
                      <a:r>
                        <a:rPr lang="en-GB" sz="1400" dirty="0">
                          <a:latin typeface="Nunito Sans" panose="00000500000000000000" pitchFamily="2" charset="0"/>
                        </a:rPr>
                        <a:t>100,000,000.00 </a:t>
                      </a:r>
                    </a:p>
                  </a:txBody>
                  <a:tcPr marL="68220" marR="68220" marT="34110" marB="34110" anchor="ctr">
                    <a:solidFill>
                      <a:srgbClr val="EBFBFB"/>
                    </a:solidFill>
                  </a:tcPr>
                </a:tc>
                <a:tc>
                  <a:txBody>
                    <a:bodyPr/>
                    <a:lstStyle/>
                    <a:p>
                      <a:pPr algn="ctr"/>
                      <a:r>
                        <a:rPr lang="en-GB" sz="1400" dirty="0">
                          <a:solidFill>
                            <a:schemeClr val="tx1"/>
                          </a:solidFill>
                          <a:latin typeface="Nunito Sans" panose="00000500000000000000" pitchFamily="2" charset="0"/>
                        </a:rPr>
                        <a:t>SPOTIFY TECHNOLOGY S.A.</a:t>
                      </a:r>
                    </a:p>
                  </a:txBody>
                  <a:tcPr marL="68220" marR="68220" marT="34110" marB="34110" anchor="ctr">
                    <a:solidFill>
                      <a:srgbClr val="EBFBFB"/>
                    </a:solidFill>
                  </a:tcPr>
                </a:tc>
                <a:extLst>
                  <a:ext uri="{0D108BD9-81ED-4DB2-BD59-A6C34878D82A}">
                    <a16:rowId xmlns:a16="http://schemas.microsoft.com/office/drawing/2014/main" val="1334477845"/>
                  </a:ext>
                </a:extLst>
              </a:tr>
              <a:tr h="318362">
                <a:tc>
                  <a:txBody>
                    <a:bodyPr/>
                    <a:lstStyle/>
                    <a:p>
                      <a:pPr algn="ctr"/>
                      <a:r>
                        <a:rPr lang="en-GB" sz="1400" dirty="0">
                          <a:latin typeface="Nunito Sans" panose="00000500000000000000" pitchFamily="2" charset="0"/>
                        </a:rPr>
                        <a:t>2842255</a:t>
                      </a:r>
                    </a:p>
                  </a:txBody>
                  <a:tcPr marL="68220" marR="68220" marT="34110" marB="34110" anchor="ctr">
                    <a:solidFill>
                      <a:srgbClr val="C8F4F3"/>
                    </a:solidFill>
                  </a:tcPr>
                </a:tc>
                <a:tc>
                  <a:txBody>
                    <a:bodyPr/>
                    <a:lstStyle/>
                    <a:p>
                      <a:pPr algn="ctr"/>
                      <a:r>
                        <a:rPr lang="en-GB" sz="1400" dirty="0">
                          <a:solidFill>
                            <a:schemeClr val="tx1"/>
                          </a:solidFill>
                          <a:latin typeface="Nunito Sans" panose="00000500000000000000" pitchFamily="2" charset="0"/>
                        </a:rPr>
                        <a:t>STARBUCKS CORP COM USD0.001</a:t>
                      </a:r>
                    </a:p>
                  </a:txBody>
                  <a:tcPr marL="68220" marR="68220" marT="34110" marB="34110" anchor="ctr">
                    <a:solidFill>
                      <a:srgbClr val="C8F4F3"/>
                    </a:solidFill>
                  </a:tcPr>
                </a:tc>
                <a:tc>
                  <a:txBody>
                    <a:bodyPr/>
                    <a:lstStyle/>
                    <a:p>
                      <a:pPr algn="ctr"/>
                      <a:r>
                        <a:rPr lang="en-GB" sz="1400" dirty="0">
                          <a:solidFill>
                            <a:schemeClr val="tx1"/>
                          </a:solidFill>
                          <a:latin typeface="Nunito Sans" panose="00000500000000000000" pitchFamily="2" charset="0"/>
                        </a:rPr>
                        <a:t>6,500,000.00</a:t>
                      </a:r>
                    </a:p>
                  </a:txBody>
                  <a:tcPr marL="68220" marR="68220" marT="34110" marB="34110" anchor="ctr">
                    <a:solidFill>
                      <a:srgbClr val="C8F4F3"/>
                    </a:solidFill>
                  </a:tcPr>
                </a:tc>
                <a:tc>
                  <a:txBody>
                    <a:bodyPr/>
                    <a:lstStyle/>
                    <a:p>
                      <a:pPr algn="ctr"/>
                      <a:r>
                        <a:rPr lang="en-GB" sz="1400" dirty="0">
                          <a:solidFill>
                            <a:schemeClr val="tx1"/>
                          </a:solidFill>
                          <a:latin typeface="Nunito Sans" panose="00000500000000000000" pitchFamily="2" charset="0"/>
                        </a:rPr>
                        <a:t>6.5000 </a:t>
                      </a:r>
                    </a:p>
                  </a:txBody>
                  <a:tcPr marL="68220" marR="68220" marT="34110" marB="34110" anchor="ctr">
                    <a:solidFill>
                      <a:srgbClr val="C8F4F3"/>
                    </a:solidFill>
                  </a:tcPr>
                </a:tc>
                <a:tc>
                  <a:txBody>
                    <a:bodyPr/>
                    <a:lstStyle/>
                    <a:p>
                      <a:pPr algn="ctr"/>
                      <a:r>
                        <a:rPr lang="en-GB" sz="1400" dirty="0">
                          <a:solidFill>
                            <a:schemeClr val="tx1"/>
                          </a:solidFill>
                          <a:latin typeface="Nunito Sans" panose="00000500000000000000" pitchFamily="2" charset="0"/>
                        </a:rPr>
                        <a:t>100,000,000.00 </a:t>
                      </a:r>
                    </a:p>
                  </a:txBody>
                  <a:tcPr marL="68220" marR="68220" marT="34110" marB="34110" anchor="ctr">
                    <a:solidFill>
                      <a:srgbClr val="C8F4F3"/>
                    </a:solidFill>
                  </a:tcPr>
                </a:tc>
                <a:tc>
                  <a:txBody>
                    <a:bodyPr/>
                    <a:lstStyle/>
                    <a:p>
                      <a:pPr algn="ctr"/>
                      <a:r>
                        <a:rPr lang="en-GB" sz="1400" dirty="0">
                          <a:solidFill>
                            <a:schemeClr val="tx1"/>
                          </a:solidFill>
                          <a:latin typeface="Nunito Sans" panose="00000500000000000000" pitchFamily="2" charset="0"/>
                        </a:rPr>
                        <a:t>STARBUCKS CORP</a:t>
                      </a:r>
                    </a:p>
                  </a:txBody>
                  <a:tcPr marL="68220" marR="68220" marT="34110" marB="34110" anchor="ctr">
                    <a:solidFill>
                      <a:srgbClr val="C8F4F3"/>
                    </a:solidFill>
                  </a:tcPr>
                </a:tc>
                <a:extLst>
                  <a:ext uri="{0D108BD9-81ED-4DB2-BD59-A6C34878D82A}">
                    <a16:rowId xmlns:a16="http://schemas.microsoft.com/office/drawing/2014/main" val="1627952059"/>
                  </a:ext>
                </a:extLst>
              </a:tr>
              <a:tr h="318362">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1400" dirty="0">
                          <a:latin typeface="Nunito Sans" panose="00000500000000000000" pitchFamily="2" charset="0"/>
                        </a:rPr>
                        <a:t>7123870</a:t>
                      </a:r>
                    </a:p>
                  </a:txBody>
                  <a:tcPr marL="68220" marR="68220" marT="34110" marB="34110" anchor="ctr">
                    <a:solidFill>
                      <a:srgbClr val="EBFBFB"/>
                    </a:solidFill>
                  </a:tcPr>
                </a:tc>
                <a:tc>
                  <a:txBody>
                    <a:bodyPr/>
                    <a:lstStyle/>
                    <a:p>
                      <a:pPr algn="ctr"/>
                      <a:r>
                        <a:rPr lang="en-GB" sz="1400" dirty="0">
                          <a:solidFill>
                            <a:schemeClr val="tx1"/>
                          </a:solidFill>
                          <a:latin typeface="Nunito Sans" panose="00000500000000000000" pitchFamily="2" charset="0"/>
                        </a:rPr>
                        <a:t>NESTLE SA CHF0.10 (REGD)</a:t>
                      </a:r>
                    </a:p>
                  </a:txBody>
                  <a:tcPr marL="68220" marR="68220" marT="34110" marB="34110" anchor="ctr">
                    <a:solidFill>
                      <a:srgbClr val="EBFBFB"/>
                    </a:solidFill>
                  </a:tcPr>
                </a:tc>
                <a:tc>
                  <a:txBody>
                    <a:bodyPr/>
                    <a:lstStyle/>
                    <a:p>
                      <a:pPr algn="ctr"/>
                      <a:r>
                        <a:rPr lang="en-GB" sz="1400" dirty="0">
                          <a:solidFill>
                            <a:schemeClr val="tx1"/>
                          </a:solidFill>
                          <a:latin typeface="Nunito Sans" panose="00000500000000000000" pitchFamily="2" charset="0"/>
                        </a:rPr>
                        <a:t>6,000,000.00</a:t>
                      </a:r>
                    </a:p>
                  </a:txBody>
                  <a:tcPr marL="68220" marR="68220" marT="34110" marB="34110" anchor="ctr">
                    <a:solidFill>
                      <a:srgbClr val="EBFBFB"/>
                    </a:solidFill>
                  </a:tcPr>
                </a:tc>
                <a:tc>
                  <a:txBody>
                    <a:bodyPr/>
                    <a:lstStyle/>
                    <a:p>
                      <a:pPr algn="ctr"/>
                      <a:r>
                        <a:rPr lang="en-GB" sz="1400" dirty="0">
                          <a:solidFill>
                            <a:schemeClr val="tx1"/>
                          </a:solidFill>
                          <a:latin typeface="Nunito Sans" panose="00000500000000000000" pitchFamily="2" charset="0"/>
                        </a:rPr>
                        <a:t>6.0000 </a:t>
                      </a:r>
                    </a:p>
                  </a:txBody>
                  <a:tcPr marL="68220" marR="68220" marT="34110" marB="34110" anchor="ctr">
                    <a:solidFill>
                      <a:srgbClr val="EBFBFB"/>
                    </a:solidFill>
                  </a:tcPr>
                </a:tc>
                <a:tc>
                  <a:txBody>
                    <a:bodyPr/>
                    <a:lstStyle/>
                    <a:p>
                      <a:pPr algn="ctr"/>
                      <a:r>
                        <a:rPr lang="en-GB" sz="1400" dirty="0">
                          <a:solidFill>
                            <a:schemeClr val="tx1"/>
                          </a:solidFill>
                          <a:latin typeface="Nunito Sans" panose="00000500000000000000" pitchFamily="2" charset="0"/>
                        </a:rPr>
                        <a:t>100,000,000.00</a:t>
                      </a:r>
                    </a:p>
                  </a:txBody>
                  <a:tcPr marL="68220" marR="68220" marT="34110" marB="34110" anchor="ctr">
                    <a:solidFill>
                      <a:srgbClr val="EBFBFB"/>
                    </a:solidFill>
                  </a:tcPr>
                </a:tc>
                <a:tc>
                  <a:txBody>
                    <a:bodyPr/>
                    <a:lstStyle/>
                    <a:p>
                      <a:pPr algn="ctr"/>
                      <a:r>
                        <a:rPr lang="en-GB" sz="1400" dirty="0">
                          <a:solidFill>
                            <a:schemeClr val="tx1"/>
                          </a:solidFill>
                          <a:latin typeface="Nunito Sans" panose="00000500000000000000" pitchFamily="2" charset="0"/>
                        </a:rPr>
                        <a:t>NESTLE SA</a:t>
                      </a:r>
                    </a:p>
                  </a:txBody>
                  <a:tcPr marL="68220" marR="68220" marT="34110" marB="34110" anchor="ctr">
                    <a:solidFill>
                      <a:srgbClr val="EBFBFB"/>
                    </a:solidFill>
                  </a:tcPr>
                </a:tc>
                <a:extLst>
                  <a:ext uri="{0D108BD9-81ED-4DB2-BD59-A6C34878D82A}">
                    <a16:rowId xmlns:a16="http://schemas.microsoft.com/office/drawing/2014/main" val="2510030442"/>
                  </a:ext>
                </a:extLst>
              </a:tr>
              <a:tr h="318362">
                <a:tc>
                  <a:txBody>
                    <a:bodyPr/>
                    <a:lstStyle/>
                    <a:p>
                      <a:pPr algn="ctr"/>
                      <a:r>
                        <a:rPr lang="en-GB" sz="1400" dirty="0">
                          <a:latin typeface="Nunito Sans" panose="00000500000000000000" pitchFamily="2" charset="0"/>
                        </a:rPr>
                        <a:t>B60XLT6</a:t>
                      </a:r>
                    </a:p>
                  </a:txBody>
                  <a:tcPr marL="68220" marR="68220" marT="34110" marB="34110" anchor="ctr">
                    <a:solidFill>
                      <a:srgbClr val="C8F4F3"/>
                    </a:solidFill>
                  </a:tcPr>
                </a:tc>
                <a:tc>
                  <a:txBody>
                    <a:bodyPr/>
                    <a:lstStyle/>
                    <a:p>
                      <a:pPr algn="ctr"/>
                      <a:r>
                        <a:rPr lang="en-GB" sz="1400" dirty="0">
                          <a:solidFill>
                            <a:schemeClr val="tx1"/>
                          </a:solidFill>
                          <a:latin typeface="Nunito Sans" panose="00000500000000000000" pitchFamily="2" charset="0"/>
                        </a:rPr>
                        <a:t>VODAFONE GROUP 4.65% SNR EMTN 20/01/22 EUR</a:t>
                      </a:r>
                    </a:p>
                  </a:txBody>
                  <a:tcPr marL="68220" marR="68220" marT="34110" marB="34110" anchor="ctr">
                    <a:solidFill>
                      <a:srgbClr val="C8F4F3"/>
                    </a:solidFill>
                  </a:tcPr>
                </a:tc>
                <a:tc>
                  <a:txBody>
                    <a:bodyPr/>
                    <a:lstStyle/>
                    <a:p>
                      <a:pPr algn="ctr"/>
                      <a:r>
                        <a:rPr lang="en-GB" sz="1400" dirty="0">
                          <a:solidFill>
                            <a:schemeClr val="tx1"/>
                          </a:solidFill>
                          <a:latin typeface="Nunito Sans" panose="00000500000000000000" pitchFamily="2" charset="0"/>
                        </a:rPr>
                        <a:t>5,500,000.00</a:t>
                      </a:r>
                    </a:p>
                  </a:txBody>
                  <a:tcPr marL="68220" marR="68220" marT="34110" marB="34110" anchor="ctr">
                    <a:solidFill>
                      <a:srgbClr val="C8F4F3"/>
                    </a:solidFill>
                  </a:tcPr>
                </a:tc>
                <a:tc>
                  <a:txBody>
                    <a:bodyPr/>
                    <a:lstStyle/>
                    <a:p>
                      <a:pPr algn="ctr"/>
                      <a:r>
                        <a:rPr lang="en-GB" sz="1400" dirty="0">
                          <a:solidFill>
                            <a:schemeClr val="tx1"/>
                          </a:solidFill>
                          <a:latin typeface="Nunito Sans" panose="00000500000000000000" pitchFamily="2" charset="0"/>
                        </a:rPr>
                        <a:t>5.5000</a:t>
                      </a:r>
                    </a:p>
                  </a:txBody>
                  <a:tcPr marL="68220" marR="68220" marT="34110" marB="34110" anchor="ctr">
                    <a:solidFill>
                      <a:srgbClr val="C8F4F3"/>
                    </a:solidFill>
                  </a:tcPr>
                </a:tc>
                <a:tc>
                  <a:txBody>
                    <a:bodyPr/>
                    <a:lstStyle/>
                    <a:p>
                      <a:pPr algn="ctr"/>
                      <a:r>
                        <a:rPr lang="en-GB" sz="1400" dirty="0">
                          <a:solidFill>
                            <a:schemeClr val="tx1"/>
                          </a:solidFill>
                          <a:latin typeface="Nunito Sans" panose="00000500000000000000" pitchFamily="2" charset="0"/>
                        </a:rPr>
                        <a:t>100,000,000.00</a:t>
                      </a:r>
                    </a:p>
                  </a:txBody>
                  <a:tcPr marL="68220" marR="68220" marT="34110" marB="34110" anchor="ctr">
                    <a:solidFill>
                      <a:srgbClr val="C8F4F3"/>
                    </a:solidFill>
                  </a:tcPr>
                </a:tc>
                <a:tc>
                  <a:txBody>
                    <a:bodyPr/>
                    <a:lstStyle/>
                    <a:p>
                      <a:pPr algn="ctr"/>
                      <a:r>
                        <a:rPr lang="en-GB" sz="1400" dirty="0">
                          <a:solidFill>
                            <a:schemeClr val="tx1"/>
                          </a:solidFill>
                          <a:latin typeface="Nunito Sans" panose="00000500000000000000" pitchFamily="2" charset="0"/>
                        </a:rPr>
                        <a:t>VODAFONE GROUP</a:t>
                      </a:r>
                    </a:p>
                  </a:txBody>
                  <a:tcPr marL="68220" marR="68220" marT="34110" marB="34110" anchor="ctr">
                    <a:solidFill>
                      <a:srgbClr val="C8F4F3"/>
                    </a:solidFill>
                  </a:tcPr>
                </a:tc>
                <a:extLst>
                  <a:ext uri="{0D108BD9-81ED-4DB2-BD59-A6C34878D82A}">
                    <a16:rowId xmlns:a16="http://schemas.microsoft.com/office/drawing/2014/main" val="4196970928"/>
                  </a:ext>
                </a:extLst>
              </a:tr>
              <a:tr h="318362">
                <a:tc>
                  <a:txBody>
                    <a:bodyPr/>
                    <a:lstStyle/>
                    <a:p>
                      <a:pPr algn="ctr"/>
                      <a:r>
                        <a:rPr lang="en-GB" sz="1400" b="1" dirty="0">
                          <a:latin typeface="Nunito Sans" panose="00000500000000000000" pitchFamily="2" charset="0"/>
                        </a:rPr>
                        <a:t>Total</a:t>
                      </a:r>
                    </a:p>
                  </a:txBody>
                  <a:tcPr marL="68220" marR="68220" marT="34110" marB="34110" anchor="ctr">
                    <a:solidFill>
                      <a:srgbClr val="EBFBFB"/>
                    </a:solidFill>
                  </a:tcPr>
                </a:tc>
                <a:tc>
                  <a:txBody>
                    <a:bodyPr/>
                    <a:lstStyle/>
                    <a:p>
                      <a:pPr algn="ctr"/>
                      <a:endParaRPr lang="en-GB" sz="1400" dirty="0">
                        <a:solidFill>
                          <a:schemeClr val="tx1"/>
                        </a:solidFill>
                        <a:latin typeface="Nunito Sans" panose="00000500000000000000" pitchFamily="2" charset="0"/>
                      </a:endParaRPr>
                    </a:p>
                  </a:txBody>
                  <a:tcPr marL="68220" marR="68220" marT="34110" marB="34110" anchor="ctr">
                    <a:solidFill>
                      <a:srgbClr val="EBFBFB"/>
                    </a:solidFill>
                  </a:tcPr>
                </a:tc>
                <a:tc>
                  <a:txBody>
                    <a:bodyPr/>
                    <a:lstStyle/>
                    <a:p>
                      <a:pPr algn="ctr"/>
                      <a:endParaRPr lang="en-GB" sz="1400" dirty="0">
                        <a:solidFill>
                          <a:schemeClr val="tx1"/>
                        </a:solidFill>
                        <a:latin typeface="Nunito Sans" panose="00000500000000000000" pitchFamily="2" charset="0"/>
                      </a:endParaRPr>
                    </a:p>
                  </a:txBody>
                  <a:tcPr marL="68220" marR="68220" marT="34110" marB="34110" anchor="ctr">
                    <a:solidFill>
                      <a:srgbClr val="EBFBFB"/>
                    </a:solidFill>
                  </a:tcPr>
                </a:tc>
                <a:tc>
                  <a:txBody>
                    <a:bodyPr/>
                    <a:lstStyle/>
                    <a:p>
                      <a:pPr algn="ctr"/>
                      <a:r>
                        <a:rPr lang="en-GB" sz="1400" b="1" dirty="0">
                          <a:solidFill>
                            <a:schemeClr val="tx1"/>
                          </a:solidFill>
                          <a:latin typeface="Nunito Sans" panose="00000500000000000000" pitchFamily="2" charset="0"/>
                        </a:rPr>
                        <a:t>40.5000</a:t>
                      </a:r>
                    </a:p>
                  </a:txBody>
                  <a:tcPr marL="68220" marR="68220" marT="34110" marB="34110" anchor="ctr">
                    <a:solidFill>
                      <a:srgbClr val="EBFBFB"/>
                    </a:solidFill>
                  </a:tcPr>
                </a:tc>
                <a:tc>
                  <a:txBody>
                    <a:bodyPr/>
                    <a:lstStyle/>
                    <a:p>
                      <a:pPr algn="ctr"/>
                      <a:endParaRPr lang="en-GB" sz="1400" dirty="0">
                        <a:solidFill>
                          <a:schemeClr val="tx1"/>
                        </a:solidFill>
                        <a:latin typeface="Nunito Sans" panose="00000500000000000000" pitchFamily="2" charset="0"/>
                      </a:endParaRPr>
                    </a:p>
                  </a:txBody>
                  <a:tcPr marL="68220" marR="68220" marT="34110" marB="34110" anchor="ctr">
                    <a:solidFill>
                      <a:srgbClr val="EBFBFB"/>
                    </a:solidFill>
                  </a:tcPr>
                </a:tc>
                <a:tc>
                  <a:txBody>
                    <a:bodyPr/>
                    <a:lstStyle/>
                    <a:p>
                      <a:pPr algn="ctr"/>
                      <a:endParaRPr lang="en-GB" sz="1400" dirty="0">
                        <a:solidFill>
                          <a:schemeClr val="tx1"/>
                        </a:solidFill>
                        <a:latin typeface="Nunito Sans" panose="00000500000000000000" pitchFamily="2" charset="0"/>
                      </a:endParaRPr>
                    </a:p>
                  </a:txBody>
                  <a:tcPr marL="68220" marR="68220" marT="34110" marB="34110" anchor="ctr">
                    <a:solidFill>
                      <a:srgbClr val="EBFBFB"/>
                    </a:solidFill>
                  </a:tcPr>
                </a:tc>
                <a:extLst>
                  <a:ext uri="{0D108BD9-81ED-4DB2-BD59-A6C34878D82A}">
                    <a16:rowId xmlns:a16="http://schemas.microsoft.com/office/drawing/2014/main" val="3132329989"/>
                  </a:ext>
                </a:extLst>
              </a:tr>
            </a:tbl>
          </a:graphicData>
        </a:graphic>
      </p:graphicFrame>
    </p:spTree>
    <p:extLst>
      <p:ext uri="{BB962C8B-B14F-4D97-AF65-F5344CB8AC3E}">
        <p14:creationId xmlns:p14="http://schemas.microsoft.com/office/powerpoint/2010/main" val="33787476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9" y="1695266"/>
            <a:ext cx="564682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31D4CF"/>
                </a:solidFill>
                <a:effectLst/>
                <a:uLnTx/>
                <a:uFillTx/>
                <a:latin typeface="Nunito Sans" panose="00000500000000000000" pitchFamily="2" charset="0"/>
                <a:ea typeface="+mn-ea"/>
                <a:cs typeface="+mn-cs"/>
              </a:rPr>
              <a:t>How can I view this in a report?</a:t>
            </a:r>
          </a:p>
        </p:txBody>
      </p:sp>
      <p:sp>
        <p:nvSpPr>
          <p:cNvPr id="8" name="TextBox 7">
            <a:extLst>
              <a:ext uri="{FF2B5EF4-FFF2-40B4-BE49-F238E27FC236}">
                <a16:creationId xmlns:a16="http://schemas.microsoft.com/office/drawing/2014/main" id="{EED82F1B-FCD6-41A3-9D56-472F9193B965}"/>
              </a:ext>
            </a:extLst>
          </p:cNvPr>
          <p:cNvSpPr txBox="1"/>
          <p:nvPr/>
        </p:nvSpPr>
        <p:spPr>
          <a:xfrm>
            <a:off x="449177" y="2156931"/>
            <a:ext cx="7614959" cy="3139321"/>
          </a:xfrm>
          <a:prstGeom prst="rect">
            <a:avLst/>
          </a:prstGeom>
          <a:noFill/>
        </p:spPr>
        <p:txBody>
          <a:bodyPr wrap="square" rtlCol="0">
            <a:sp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On </a:t>
            </a:r>
            <a:r>
              <a:rPr kumimoji="0" lang="en-US" sz="1800" b="0" i="0" u="none" strike="noStrike" kern="1200" cap="none" spc="0" normalizeH="0" baseline="0" noProof="0" dirty="0" err="1">
                <a:ln>
                  <a:noFill/>
                </a:ln>
                <a:solidFill>
                  <a:prstClr val="black"/>
                </a:solidFill>
                <a:effectLst/>
                <a:uLnTx/>
                <a:uFillTx/>
                <a:latin typeface="Nunito Sans" panose="00000500000000000000" pitchFamily="2" charset="0"/>
                <a:ea typeface="Calibri" charset="0"/>
                <a:cs typeface="Calibri" charset="0"/>
              </a:rPr>
              <a:t>FundWare</a:t>
            </a:r>
            <a:r>
              <a:rPr kumimoji="0" lang="en-US" sz="18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 you can go to </a:t>
            </a:r>
            <a:r>
              <a:rPr kumimoji="0" lang="en-US" sz="1800" b="1"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Reporting -&gt; Holding Reports - &gt; Holding Report</a:t>
            </a:r>
            <a:r>
              <a:rPr kumimoji="0" lang="en-US" sz="18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 and select one of a wide range of reports (e.g. Holding Export Report) to extract.</a:t>
            </a:r>
          </a:p>
          <a:p>
            <a:pPr marL="0" marR="0" lvl="1"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endParaRPr>
          </a:p>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You may wish to include the following columns:</a:t>
            </a:r>
          </a:p>
          <a:p>
            <a:pPr marL="2857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Issuer Group</a:t>
            </a:r>
          </a:p>
          <a:p>
            <a:pPr marL="2857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Exposure</a:t>
            </a:r>
          </a:p>
          <a:p>
            <a:pPr marL="2857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Exposure %</a:t>
            </a:r>
          </a:p>
          <a:p>
            <a:pPr marL="2857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Issuer is GOPs</a:t>
            </a:r>
          </a:p>
          <a:p>
            <a:pPr marL="2857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err="1">
                <a:ln>
                  <a:noFill/>
                </a:ln>
                <a:solidFill>
                  <a:prstClr val="black"/>
                </a:solidFill>
                <a:effectLst/>
                <a:uLnTx/>
                <a:uFillTx/>
                <a:latin typeface="Nunito Sans" panose="00000500000000000000" pitchFamily="2" charset="0"/>
                <a:ea typeface="Calibri" charset="0"/>
                <a:cs typeface="Calibri" charset="0"/>
              </a:rPr>
              <a:t>List.Index</a:t>
            </a:r>
            <a:r>
              <a:rPr kumimoji="0" lang="en-US" sz="18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 Derivatives (or other environment equivalents)</a:t>
            </a:r>
          </a:p>
          <a:p>
            <a:pPr marL="0" marR="0" lvl="1"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endParaRPr>
          </a:p>
        </p:txBody>
      </p:sp>
    </p:spTree>
    <p:extLst>
      <p:ext uri="{BB962C8B-B14F-4D97-AF65-F5344CB8AC3E}">
        <p14:creationId xmlns:p14="http://schemas.microsoft.com/office/powerpoint/2010/main" val="19655326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7855959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0CC66740-D5A8-4BFC-B2BA-C20E2DD49A8B}" vid="{1B7FFCF4-088D-4A33-8428-D27B2D62C084}"/>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C6250F375667C46A87736AADEF8BC40" ma:contentTypeVersion="11" ma:contentTypeDescription="Create a new document." ma:contentTypeScope="" ma:versionID="b00c2f9982faec03c9fbee76d8d84b66">
  <xsd:schema xmlns:xsd="http://www.w3.org/2001/XMLSchema" xmlns:xs="http://www.w3.org/2001/XMLSchema" xmlns:p="http://schemas.microsoft.com/office/2006/metadata/properties" xmlns:ns2="89f12534-e8b5-4d10-b845-f47e4ca09c9b" xmlns:ns3="4bf76ef2-d5d7-4dbd-9bef-450e13b45512" targetNamespace="http://schemas.microsoft.com/office/2006/metadata/properties" ma:root="true" ma:fieldsID="53cefc5c4ebc35034f334885a6126ca0" ns2:_="" ns3:_="">
    <xsd:import namespace="89f12534-e8b5-4d10-b845-f47e4ca09c9b"/>
    <xsd:import namespace="4bf76ef2-d5d7-4dbd-9bef-450e13b4551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DateTaken" minOccurs="0"/>
                <xsd:element ref="ns2:MediaServiceOCR" minOccurs="0"/>
                <xsd:element ref="ns2:MediaServiceGenerationTime" minOccurs="0"/>
                <xsd:element ref="ns2:MediaServiceEventHashCode"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9f12534-e8b5-4d10-b845-f47e4ca09c9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bf76ef2-d5d7-4dbd-9bef-450e13b45512"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84AAF9B-4490-4DF6-A934-CE4FCC3D289F}">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21EFD941-14A0-46D4-B026-0B4308E615C3}">
  <ds:schemaRefs>
    <ds:schemaRef ds:uri="http://schemas.microsoft.com/sharepoint/v3/contenttype/forms"/>
  </ds:schemaRefs>
</ds:datastoreItem>
</file>

<file path=customXml/itemProps3.xml><?xml version="1.0" encoding="utf-8"?>
<ds:datastoreItem xmlns:ds="http://schemas.openxmlformats.org/officeDocument/2006/customXml" ds:itemID="{7E7FFEEF-445E-44A5-A649-E0E8D5319CB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9f12534-e8b5-4d10-b845-f47e4ca09c9b"/>
    <ds:schemaRef ds:uri="4bf76ef2-d5d7-4dbd-9bef-450e13b4551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PowerPoint Template</Template>
  <TotalTime>0</TotalTime>
  <Words>1455</Words>
  <Application>Microsoft Office PowerPoint</Application>
  <PresentationFormat>Widescreen</PresentationFormat>
  <Paragraphs>139</Paragraphs>
  <Slides>11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Calibri Light</vt:lpstr>
      <vt:lpstr>Nunito Sans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Watson</dc:creator>
  <cp:lastModifiedBy>Rosie McKerr</cp:lastModifiedBy>
  <cp:revision>41</cp:revision>
  <dcterms:created xsi:type="dcterms:W3CDTF">2020-08-26T09:52:40Z</dcterms:created>
  <dcterms:modified xsi:type="dcterms:W3CDTF">2021-05-26T07:21:18Z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0x010100FC6250F375667C46A87736AADEF8BC40</vt:lpwstr>
  </property>
</Properties>
</file>