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9" r:id="rId7"/>
    <p:sldId id="273" r:id="rId8"/>
    <p:sldId id="274" r:id="rId9"/>
    <p:sldId id="277" r:id="rId10"/>
    <p:sldId id="270" r:id="rId11"/>
    <p:sldId id="272" r:id="rId12"/>
    <p:sldId id="275" r:id="rId13"/>
    <p:sldId id="271" r:id="rId14"/>
    <p:sldId id="276"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D4CF"/>
    <a:srgbClr val="20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EBB9E-C6EC-467B-AE30-E48B67AE16AE}" v="2" dt="2021-05-19T08:38:45.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4" autoAdjust="0"/>
    <p:restoredTop sz="9224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McKerr" userId="84563696-7ce9-496d-a79d-236896a89af9" providerId="ADAL" clId="{41BEBB9E-C6EC-467B-AE30-E48B67AE16AE}"/>
    <pc:docChg chg="undo custSel addSld delSld modSld sldOrd">
      <pc:chgData name="Rosie McKerr" userId="84563696-7ce9-496d-a79d-236896a89af9" providerId="ADAL" clId="{41BEBB9E-C6EC-467B-AE30-E48B67AE16AE}" dt="2021-05-26T07:21:31.925" v="41" actId="478"/>
      <pc:docMkLst>
        <pc:docMk/>
      </pc:docMkLst>
      <pc:sldChg chg="addSp delSp mod">
        <pc:chgData name="Rosie McKerr" userId="84563696-7ce9-496d-a79d-236896a89af9" providerId="ADAL" clId="{41BEBB9E-C6EC-467B-AE30-E48B67AE16AE}" dt="2021-05-26T07:21:31.925" v="41" actId="478"/>
        <pc:sldMkLst>
          <pc:docMk/>
          <pc:sldMk cId="2028802919" sldId="257"/>
        </pc:sldMkLst>
        <pc:spChg chg="add del">
          <ac:chgData name="Rosie McKerr" userId="84563696-7ce9-496d-a79d-236896a89af9" providerId="ADAL" clId="{41BEBB9E-C6EC-467B-AE30-E48B67AE16AE}" dt="2021-05-26T07:21:30.511" v="40" actId="478"/>
          <ac:spMkLst>
            <pc:docMk/>
            <pc:sldMk cId="2028802919" sldId="257"/>
            <ac:spMk id="2" creationId="{9E4156D5-1008-49A9-8E25-B2DEFFECC379}"/>
          </ac:spMkLst>
        </pc:spChg>
        <pc:spChg chg="del">
          <ac:chgData name="Rosie McKerr" userId="84563696-7ce9-496d-a79d-236896a89af9" providerId="ADAL" clId="{41BEBB9E-C6EC-467B-AE30-E48B67AE16AE}" dt="2021-05-26T07:21:31.925" v="41" actId="478"/>
          <ac:spMkLst>
            <pc:docMk/>
            <pc:sldMk cId="2028802919" sldId="257"/>
            <ac:spMk id="3" creationId="{712AC3E6-C95A-4E08-9D70-956741AFBA4C}"/>
          </ac:spMkLst>
        </pc:spChg>
      </pc:sldChg>
      <pc:sldChg chg="addSp delSp modSp mod ord">
        <pc:chgData name="Rosie McKerr" userId="84563696-7ce9-496d-a79d-236896a89af9" providerId="ADAL" clId="{41BEBB9E-C6EC-467B-AE30-E48B67AE16AE}" dt="2021-05-19T08:41:32.107" v="28" actId="20577"/>
        <pc:sldMkLst>
          <pc:docMk/>
          <pc:sldMk cId="2604996182" sldId="269"/>
        </pc:sldMkLst>
        <pc:spChg chg="add del mod">
          <ac:chgData name="Rosie McKerr" userId="84563696-7ce9-496d-a79d-236896a89af9" providerId="ADAL" clId="{41BEBB9E-C6EC-467B-AE30-E48B67AE16AE}" dt="2021-05-19T08:39:31.888" v="17" actId="478"/>
          <ac:spMkLst>
            <pc:docMk/>
            <pc:sldMk cId="2604996182" sldId="269"/>
            <ac:spMk id="2" creationId="{9E4156D5-1008-49A9-8E25-B2DEFFECC379}"/>
          </ac:spMkLst>
        </pc:spChg>
        <pc:spChg chg="add del">
          <ac:chgData name="Rosie McKerr" userId="84563696-7ce9-496d-a79d-236896a89af9" providerId="ADAL" clId="{41BEBB9E-C6EC-467B-AE30-E48B67AE16AE}" dt="2021-05-19T08:39:36.607" v="18" actId="478"/>
          <ac:spMkLst>
            <pc:docMk/>
            <pc:sldMk cId="2604996182" sldId="269"/>
            <ac:spMk id="3" creationId="{712AC3E6-C95A-4E08-9D70-956741AFBA4C}"/>
          </ac:spMkLst>
        </pc:spChg>
        <pc:spChg chg="add del mod">
          <ac:chgData name="Rosie McKerr" userId="84563696-7ce9-496d-a79d-236896a89af9" providerId="ADAL" clId="{41BEBB9E-C6EC-467B-AE30-E48B67AE16AE}" dt="2021-05-19T08:38:45.696" v="9"/>
          <ac:spMkLst>
            <pc:docMk/>
            <pc:sldMk cId="2604996182" sldId="269"/>
            <ac:spMk id="6" creationId="{F23E5F5C-4703-4AD9-B77E-14D3388910AC}"/>
          </ac:spMkLst>
        </pc:spChg>
        <pc:spChg chg="mod">
          <ac:chgData name="Rosie McKerr" userId="84563696-7ce9-496d-a79d-236896a89af9" providerId="ADAL" clId="{41BEBB9E-C6EC-467B-AE30-E48B67AE16AE}" dt="2021-05-19T08:40:53.322" v="27" actId="1076"/>
          <ac:spMkLst>
            <pc:docMk/>
            <pc:sldMk cId="2604996182" sldId="269"/>
            <ac:spMk id="7" creationId="{D9A2C0B1-5F58-4B52-96AF-FD49066D348F}"/>
          </ac:spMkLst>
        </pc:spChg>
        <pc:spChg chg="mod">
          <ac:chgData name="Rosie McKerr" userId="84563696-7ce9-496d-a79d-236896a89af9" providerId="ADAL" clId="{41BEBB9E-C6EC-467B-AE30-E48B67AE16AE}" dt="2021-05-19T08:41:32.107" v="28" actId="20577"/>
          <ac:spMkLst>
            <pc:docMk/>
            <pc:sldMk cId="2604996182" sldId="269"/>
            <ac:spMk id="8" creationId="{EED82F1B-FCD6-41A3-9D56-472F9193B965}"/>
          </ac:spMkLst>
        </pc:spChg>
      </pc:sldChg>
      <pc:sldChg chg="modSp mod">
        <pc:chgData name="Rosie McKerr" userId="84563696-7ce9-496d-a79d-236896a89af9" providerId="ADAL" clId="{41BEBB9E-C6EC-467B-AE30-E48B67AE16AE}" dt="2021-05-19T08:43:47.488" v="36" actId="1076"/>
        <pc:sldMkLst>
          <pc:docMk/>
          <pc:sldMk cId="3402579336" sldId="270"/>
        </pc:sldMkLst>
        <pc:spChg chg="mod">
          <ac:chgData name="Rosie McKerr" userId="84563696-7ce9-496d-a79d-236896a89af9" providerId="ADAL" clId="{41BEBB9E-C6EC-467B-AE30-E48B67AE16AE}" dt="2021-05-19T08:43:42.225" v="35" actId="20577"/>
          <ac:spMkLst>
            <pc:docMk/>
            <pc:sldMk cId="3402579336" sldId="270"/>
            <ac:spMk id="8" creationId="{EED82F1B-FCD6-41A3-9D56-472F9193B965}"/>
          </ac:spMkLst>
        </pc:spChg>
        <pc:picChg chg="mod">
          <ac:chgData name="Rosie McKerr" userId="84563696-7ce9-496d-a79d-236896a89af9" providerId="ADAL" clId="{41BEBB9E-C6EC-467B-AE30-E48B67AE16AE}" dt="2021-05-19T08:43:47.488" v="36" actId="1076"/>
          <ac:picMkLst>
            <pc:docMk/>
            <pc:sldMk cId="3402579336" sldId="270"/>
            <ac:picMk id="2" creationId="{91C43FDB-5C11-4A0C-BB4F-63605E850CAE}"/>
          </ac:picMkLst>
        </pc:picChg>
      </pc:sldChg>
      <pc:sldChg chg="modSp mod">
        <pc:chgData name="Rosie McKerr" userId="84563696-7ce9-496d-a79d-236896a89af9" providerId="ADAL" clId="{41BEBB9E-C6EC-467B-AE30-E48B67AE16AE}" dt="2021-05-19T08:47:38.557" v="39" actId="20577"/>
        <pc:sldMkLst>
          <pc:docMk/>
          <pc:sldMk cId="3378747604" sldId="271"/>
        </pc:sldMkLst>
        <pc:spChg chg="mod">
          <ac:chgData name="Rosie McKerr" userId="84563696-7ce9-496d-a79d-236896a89af9" providerId="ADAL" clId="{41BEBB9E-C6EC-467B-AE30-E48B67AE16AE}" dt="2021-05-19T08:47:38.557" v="39" actId="20577"/>
          <ac:spMkLst>
            <pc:docMk/>
            <pc:sldMk cId="3378747604" sldId="271"/>
            <ac:spMk id="8" creationId="{EED82F1B-FCD6-41A3-9D56-472F9193B965}"/>
          </ac:spMkLst>
        </pc:spChg>
      </pc:sldChg>
      <pc:sldChg chg="modSp mod">
        <pc:chgData name="Rosie McKerr" userId="84563696-7ce9-496d-a79d-236896a89af9" providerId="ADAL" clId="{41BEBB9E-C6EC-467B-AE30-E48B67AE16AE}" dt="2021-05-19T08:44:06.004" v="37" actId="20577"/>
        <pc:sldMkLst>
          <pc:docMk/>
          <pc:sldMk cId="4280271926" sldId="272"/>
        </pc:sldMkLst>
        <pc:spChg chg="mod">
          <ac:chgData name="Rosie McKerr" userId="84563696-7ce9-496d-a79d-236896a89af9" providerId="ADAL" clId="{41BEBB9E-C6EC-467B-AE30-E48B67AE16AE}" dt="2021-05-19T08:44:06.004" v="37" actId="20577"/>
          <ac:spMkLst>
            <pc:docMk/>
            <pc:sldMk cId="4280271926" sldId="272"/>
            <ac:spMk id="8" creationId="{EED82F1B-FCD6-41A3-9D56-472F9193B965}"/>
          </ac:spMkLst>
        </pc:spChg>
      </pc:sldChg>
      <pc:sldChg chg="modSp mod">
        <pc:chgData name="Rosie McKerr" userId="84563696-7ce9-496d-a79d-236896a89af9" providerId="ADAL" clId="{41BEBB9E-C6EC-467B-AE30-E48B67AE16AE}" dt="2021-05-19T08:44:42.847" v="38" actId="20577"/>
        <pc:sldMkLst>
          <pc:docMk/>
          <pc:sldMk cId="2884165080" sldId="275"/>
        </pc:sldMkLst>
        <pc:spChg chg="mod">
          <ac:chgData name="Rosie McKerr" userId="84563696-7ce9-496d-a79d-236896a89af9" providerId="ADAL" clId="{41BEBB9E-C6EC-467B-AE30-E48B67AE16AE}" dt="2021-05-19T08:44:42.847" v="38" actId="20577"/>
          <ac:spMkLst>
            <pc:docMk/>
            <pc:sldMk cId="2884165080" sldId="275"/>
            <ac:spMk id="8" creationId="{EED82F1B-FCD6-41A3-9D56-472F9193B965}"/>
          </ac:spMkLst>
        </pc:spChg>
      </pc:sldChg>
      <pc:sldChg chg="delSp modSp add mod">
        <pc:chgData name="Rosie McKerr" userId="84563696-7ce9-496d-a79d-236896a89af9" providerId="ADAL" clId="{41BEBB9E-C6EC-467B-AE30-E48B67AE16AE}" dt="2021-05-19T08:42:50.911" v="31" actId="1076"/>
        <pc:sldMkLst>
          <pc:docMk/>
          <pc:sldMk cId="1983695134" sldId="277"/>
        </pc:sldMkLst>
        <pc:spChg chg="mod">
          <ac:chgData name="Rosie McKerr" userId="84563696-7ce9-496d-a79d-236896a89af9" providerId="ADAL" clId="{41BEBB9E-C6EC-467B-AE30-E48B67AE16AE}" dt="2021-05-19T08:42:50.911" v="31" actId="1076"/>
          <ac:spMkLst>
            <pc:docMk/>
            <pc:sldMk cId="1983695134" sldId="277"/>
            <ac:spMk id="2" creationId="{9E4156D5-1008-49A9-8E25-B2DEFFECC379}"/>
          </ac:spMkLst>
        </pc:spChg>
        <pc:spChg chg="mod">
          <ac:chgData name="Rosie McKerr" userId="84563696-7ce9-496d-a79d-236896a89af9" providerId="ADAL" clId="{41BEBB9E-C6EC-467B-AE30-E48B67AE16AE}" dt="2021-05-19T08:42:48.582" v="30" actId="1076"/>
          <ac:spMkLst>
            <pc:docMk/>
            <pc:sldMk cId="1983695134" sldId="277"/>
            <ac:spMk id="3" creationId="{712AC3E6-C95A-4E08-9D70-956741AFBA4C}"/>
          </ac:spMkLst>
        </pc:spChg>
        <pc:spChg chg="del">
          <ac:chgData name="Rosie McKerr" userId="84563696-7ce9-496d-a79d-236896a89af9" providerId="ADAL" clId="{41BEBB9E-C6EC-467B-AE30-E48B67AE16AE}" dt="2021-05-19T08:39:57.032" v="19" actId="478"/>
          <ac:spMkLst>
            <pc:docMk/>
            <pc:sldMk cId="1983695134" sldId="277"/>
            <ac:spMk id="7" creationId="{D9A2C0B1-5F58-4B52-96AF-FD49066D348F}"/>
          </ac:spMkLst>
        </pc:spChg>
        <pc:spChg chg="del">
          <ac:chgData name="Rosie McKerr" userId="84563696-7ce9-496d-a79d-236896a89af9" providerId="ADAL" clId="{41BEBB9E-C6EC-467B-AE30-E48B67AE16AE}" dt="2021-05-19T08:40:00.343" v="20" actId="478"/>
          <ac:spMkLst>
            <pc:docMk/>
            <pc:sldMk cId="1983695134" sldId="277"/>
            <ac:spMk id="8" creationId="{EED82F1B-FCD6-41A3-9D56-472F9193B965}"/>
          </ac:spMkLst>
        </pc:spChg>
      </pc:sldChg>
      <pc:sldChg chg="add del">
        <pc:chgData name="Rosie McKerr" userId="84563696-7ce9-496d-a79d-236896a89af9" providerId="ADAL" clId="{41BEBB9E-C6EC-467B-AE30-E48B67AE16AE}" dt="2021-05-19T08:38:49.815" v="13" actId="2890"/>
        <pc:sldMkLst>
          <pc:docMk/>
          <pc:sldMk cId="2908138162" sldId="277"/>
        </pc:sldMkLst>
      </pc:sldChg>
    </pc:docChg>
  </pc:docChgLst>
  <pc:docChgLst>
    <pc:chgData name="Jason Murray" userId="S::jason.murray@funds-axis.com::3b5dbc7b-7cf0-4536-9edc-6786fb9b04b5" providerId="AD" clId="Web-{0F3F4D66-802C-0CC5-6909-E439986486AE}"/>
    <pc:docChg chg="modSld">
      <pc:chgData name="Jason Murray" userId="S::jason.murray@funds-axis.com::3b5dbc7b-7cf0-4536-9edc-6786fb9b04b5" providerId="AD" clId="Web-{0F3F4D66-802C-0CC5-6909-E439986486AE}" dt="2020-10-26T15:30:18.894" v="0"/>
      <pc:docMkLst>
        <pc:docMk/>
      </pc:docMkLst>
      <pc:sldChg chg="modSp">
        <pc:chgData name="Jason Murray" userId="S::jason.murray@funds-axis.com::3b5dbc7b-7cf0-4536-9edc-6786fb9b04b5" providerId="AD" clId="Web-{0F3F4D66-802C-0CC5-6909-E439986486AE}" dt="2020-10-26T15:30:18.894" v="0"/>
        <pc:sldMkLst>
          <pc:docMk/>
          <pc:sldMk cId="2805363165" sldId="273"/>
        </pc:sldMkLst>
        <pc:spChg chg="mod">
          <ac:chgData name="Jason Murray" userId="S::jason.murray@funds-axis.com::3b5dbc7b-7cf0-4536-9edc-6786fb9b04b5" providerId="AD" clId="Web-{0F3F4D66-802C-0CC5-6909-E439986486AE}" dt="2020-10-26T15:30:18.894" v="0"/>
          <ac:spMkLst>
            <pc:docMk/>
            <pc:sldMk cId="2805363165" sldId="273"/>
            <ac:spMk id="13" creationId="{8FCF0266-E657-4CC6-800E-5815F93D9BB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9E19-8ADF-41E9-8BAB-095F2C9270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F38DC-CB73-414B-9EE0-70D323F66F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8FBC58-8857-4849-9A7F-C156248243B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80EF3901-A3CC-4C78-9F73-EF7E20873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68446-7F19-4AA3-820C-C5DD58E3A196}"/>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86605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EF5E-B3E3-4F51-8B95-4F4791F044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C6DCCD-13D4-4C39-AEAB-D6DD97DD3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4E561-B2A6-45D5-92F4-29475C081B0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4CDFFA31-2A1F-4E4E-9793-F32B0110C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E9879-DBFF-46A9-B493-335D839900BF}"/>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23999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8C7D-DA80-4FAF-95D0-6EA908CD6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9DDD95-2F37-4E6F-8456-16FFF1C5F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19C27-9F94-4D2F-91A0-3021A733742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73A9A014-E412-4BC5-905C-013466CE1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B33E5-060E-4A2F-910F-E67578CE10F2}"/>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4809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DA03-F358-47D4-8066-E04AB77044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BE505A-C6D6-49CF-A44C-1DC22CD2B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B73BE1-D3A0-424B-99F5-BD2ED692F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52B413-E23A-4194-93E1-570B17DE5A61}"/>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78E78E70-C24B-4EEE-97FC-BFEE2884D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A18F7-5E3D-456E-929E-5D4E9B99BD0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47161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0AD-FAB3-4E35-A56A-6575495AD1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A88CC8-1226-4689-94B1-8CD4A2AA9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EAC02-C8A4-426D-99EA-E76AE3451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1E1D60-A793-418C-AC0A-7056C0CDD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523854-8D24-4662-B1F8-14886C300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5B588C-3C51-4F39-947E-4C796FC2C872}"/>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8" name="Footer Placeholder 7">
            <a:extLst>
              <a:ext uri="{FF2B5EF4-FFF2-40B4-BE49-F238E27FC236}">
                <a16:creationId xmlns:a16="http://schemas.microsoft.com/office/drawing/2014/main" id="{5E0F4F52-BDDB-4031-885C-931C2744A4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B20A7-B44B-4C99-9C57-6159CBAD4C7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1038638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9F6-D14E-4012-AAE4-4F19083F5E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5F0E95-5598-4748-BB6E-726DD1B2C21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4" name="Footer Placeholder 3">
            <a:extLst>
              <a:ext uri="{FF2B5EF4-FFF2-40B4-BE49-F238E27FC236}">
                <a16:creationId xmlns:a16="http://schemas.microsoft.com/office/drawing/2014/main" id="{B43FACC1-43DA-4038-ABC5-9E23ED3A7E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B4D6B3-F4DB-4668-9306-4A0EB4B60C4C}"/>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354996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4E0AB-5DBD-48F0-8E7F-64CBE5FE749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3" name="Footer Placeholder 2">
            <a:extLst>
              <a:ext uri="{FF2B5EF4-FFF2-40B4-BE49-F238E27FC236}">
                <a16:creationId xmlns:a16="http://schemas.microsoft.com/office/drawing/2014/main" id="{F18E790B-E698-445F-B0FC-4EDAB7D91C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889E8-DBD6-45FF-B983-2EF63E53EF6E}"/>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424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D81F-400C-40FB-AD9C-BDA6C0C83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CA844B-A7D8-4AE5-8A23-898C731AF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78FFF9-C63C-4503-8FC5-21CD7B5C6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61DAB-39C6-4232-B936-BC1C53BCF603}"/>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2A78EFBE-72C4-46F5-9EE1-4CABB00FF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55E76-C778-4064-9964-2469B5FD043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37117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1417-7479-4D8C-BDE4-F3AE320DE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245F82-EF0B-4C3B-9E1F-D3930AA789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4EEBA13-6CBE-431B-A509-BFEADFB68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165D1-535C-4321-B7FA-AA2395C61C85}"/>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6" name="Footer Placeholder 5">
            <a:extLst>
              <a:ext uri="{FF2B5EF4-FFF2-40B4-BE49-F238E27FC236}">
                <a16:creationId xmlns:a16="http://schemas.microsoft.com/office/drawing/2014/main" id="{FD70356E-9514-4651-8B29-BA64CC20D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470C2-855A-40E9-9E04-CBE2527145A8}"/>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6838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F800-BA98-4D93-A76B-F622420FA1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5586B4-A57F-4E96-AB9D-5DCA1DEDB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BB1120-AA20-4B98-9C3D-C24919854494}"/>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2152907-6784-4FE0-A3DE-B690CD48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B198C3-CA2C-4481-AAFF-075525325F29}"/>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282077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0975ED-0129-4E97-BA46-F122417A0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BE9BC7-2165-49B5-880D-BF9AA9282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94C21-FE3E-48A1-928F-4C1E284FFDCE}"/>
              </a:ext>
            </a:extLst>
          </p:cNvPr>
          <p:cNvSpPr>
            <a:spLocks noGrp="1"/>
          </p:cNvSpPr>
          <p:nvPr>
            <p:ph type="dt" sz="half" idx="10"/>
          </p:nvPr>
        </p:nvSpPr>
        <p:spPr/>
        <p:txBody>
          <a:body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209326-546E-4BB3-B68B-47105C9BB2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9EF8D0-E1F0-4E2A-827E-FCD5AA858BED}"/>
              </a:ext>
            </a:extLst>
          </p:cNvPr>
          <p:cNvSpPr>
            <a:spLocks noGrp="1"/>
          </p:cNvSpPr>
          <p:nvPr>
            <p:ph type="sldNum" sz="quarter" idx="12"/>
          </p:nvPr>
        </p:nvSpPr>
        <p:spPr/>
        <p:txBody>
          <a:bodyPr/>
          <a:lstStyle/>
          <a:p>
            <a:fld id="{E3E1BFBA-AE29-4691-AD3F-155ABE627ED4}" type="slidenum">
              <a:rPr lang="en-GB" smtClean="0"/>
              <a:t>‹#›</a:t>
            </a:fld>
            <a:endParaRPr lang="en-GB"/>
          </a:p>
        </p:txBody>
      </p:sp>
    </p:spTree>
    <p:extLst>
      <p:ext uri="{BB962C8B-B14F-4D97-AF65-F5344CB8AC3E}">
        <p14:creationId xmlns:p14="http://schemas.microsoft.com/office/powerpoint/2010/main" val="91918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C3A6D-DECE-4D68-BD4F-DDFAE0B64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4E60F4-AA16-496A-813C-39C2273B9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6B540-F1E0-4082-BC0B-B34C35E05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75672-5DE3-456C-B881-29B2B0935E1D}" type="datetimeFigureOut">
              <a:rPr lang="en-GB" smtClean="0"/>
              <a:t>26/05/2021</a:t>
            </a:fld>
            <a:endParaRPr lang="en-GB"/>
          </a:p>
        </p:txBody>
      </p:sp>
      <p:sp>
        <p:nvSpPr>
          <p:cNvPr id="5" name="Footer Placeholder 4">
            <a:extLst>
              <a:ext uri="{FF2B5EF4-FFF2-40B4-BE49-F238E27FC236}">
                <a16:creationId xmlns:a16="http://schemas.microsoft.com/office/drawing/2014/main" id="{58D92720-3DBB-4BCC-B8E4-672F94634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1A0E61-3E54-4B23-9215-8E62CC63C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1BFBA-AE29-4691-AD3F-155ABE627ED4}" type="slidenum">
              <a:rPr lang="en-GB" smtClean="0"/>
              <a:t>‹#›</a:t>
            </a:fld>
            <a:endParaRPr lang="en-GB"/>
          </a:p>
        </p:txBody>
      </p:sp>
    </p:spTree>
    <p:extLst>
      <p:ext uri="{BB962C8B-B14F-4D97-AF65-F5344CB8AC3E}">
        <p14:creationId xmlns:p14="http://schemas.microsoft.com/office/powerpoint/2010/main" val="207002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2E8947-BFAE-483D-87DA-F7B7186B7D7E}"/>
              </a:ext>
            </a:extLst>
          </p:cNvPr>
          <p:cNvSpPr txBox="1"/>
          <p:nvPr/>
        </p:nvSpPr>
        <p:spPr>
          <a:xfrm>
            <a:off x="570111" y="2297015"/>
            <a:ext cx="7885912" cy="1938992"/>
          </a:xfrm>
          <a:prstGeom prst="rect">
            <a:avLst/>
          </a:prstGeom>
          <a:noFill/>
        </p:spPr>
        <p:txBody>
          <a:bodyPr wrap="square" rtlCol="0">
            <a:spAutoFit/>
          </a:bodyPr>
          <a:lstStyle/>
          <a:p>
            <a:r>
              <a:rPr lang="en-US" sz="4000" dirty="0">
                <a:solidFill>
                  <a:srgbClr val="31D4CF"/>
                </a:solidFill>
                <a:latin typeface="Nunito Sans" panose="00000500000000000000" pitchFamily="2" charset="0"/>
              </a:rPr>
              <a:t>UCITS18 –</a:t>
            </a:r>
            <a:r>
              <a:rPr lang="en-US" sz="4000" dirty="0">
                <a:solidFill>
                  <a:schemeClr val="bg1"/>
                </a:solidFill>
                <a:latin typeface="Nunito Sans" panose="00000500000000000000" pitchFamily="2" charset="0"/>
              </a:rPr>
              <a:t> Max 35% in securities of any one GOPS Issuer, unless the issuer is a 100% GOPS issuer</a:t>
            </a:r>
          </a:p>
        </p:txBody>
      </p:sp>
    </p:spTree>
    <p:extLst>
      <p:ext uri="{BB962C8B-B14F-4D97-AF65-F5344CB8AC3E}">
        <p14:creationId xmlns:p14="http://schemas.microsoft.com/office/powerpoint/2010/main" val="3012109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72751"/>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What does the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634416"/>
            <a:ext cx="7335254" cy="2585323"/>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UCITS18 monitors </a:t>
            </a:r>
            <a:r>
              <a:rPr lang="en-US" sz="1800" b="1" dirty="0">
                <a:latin typeface="Nunito Sans" panose="00000500000000000000" pitchFamily="2" charset="0"/>
                <a:ea typeface="Calibri" charset="0"/>
                <a:cs typeface="Calibri" charset="0"/>
              </a:rPr>
              <a:t>COLL 5.2.12 R (2) </a:t>
            </a:r>
            <a:r>
              <a:rPr lang="en-US" sz="1800" dirty="0">
                <a:latin typeface="Nunito Sans" panose="00000500000000000000" pitchFamily="2" charset="0"/>
                <a:ea typeface="Calibri" charset="0"/>
                <a:cs typeface="Calibri" charset="0"/>
              </a:rPr>
              <a:t>and evaluates the percentage of the portfolio for each GOPS issuer. A breach will flag if any GOPS issuer has greater than 35% of the scheme NAV.</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However, there are exemptions to this. An </a:t>
            </a:r>
            <a:r>
              <a:rPr lang="en-US" sz="1800" dirty="0" err="1">
                <a:latin typeface="Nunito Sans" panose="00000500000000000000" pitchFamily="2" charset="0"/>
                <a:ea typeface="Calibri" charset="0"/>
                <a:cs typeface="Calibri" charset="0"/>
              </a:rPr>
              <a:t>authorised</a:t>
            </a:r>
            <a:r>
              <a:rPr lang="en-US" sz="1800" dirty="0">
                <a:latin typeface="Nunito Sans" panose="00000500000000000000" pitchFamily="2" charset="0"/>
                <a:ea typeface="Calibri" charset="0"/>
                <a:cs typeface="Calibri" charset="0"/>
              </a:rPr>
              <a:t> fund may invest up to 100% of the scheme property in GOPS issuers if it is stated in the prospectus, there are a minimum of 6 issues (UCITS20) and if no single issue is greater than 30% (UCITS19)</a:t>
            </a:r>
          </a:p>
          <a:p>
            <a:pPr marL="0" lvl="1">
              <a:defRPr/>
            </a:pPr>
            <a:endParaRPr lang="en-US" sz="18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202880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710950"/>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What fields does this rule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1390729"/>
            <a:ext cx="8093931" cy="4247317"/>
          </a:xfrm>
          <a:prstGeom prst="rect">
            <a:avLst/>
          </a:prstGeom>
          <a:noFill/>
        </p:spPr>
        <p:txBody>
          <a:bodyPr wrap="square" rtlCol="0">
            <a:spAutoFit/>
          </a:bodyPr>
          <a:lstStyle/>
          <a:p>
            <a:pPr marL="0" lvl="1">
              <a:defRPr/>
            </a:pPr>
            <a:r>
              <a:rPr lang="en-US" dirty="0">
                <a:latin typeface="Nunito Sans" panose="00000500000000000000" pitchFamily="2" charset="0"/>
                <a:ea typeface="Calibri" charset="0"/>
                <a:cs typeface="Calibri" charset="0"/>
              </a:rPr>
              <a:t>This rule primarily uses the following fields: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Exposure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Group</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Issuer is GOPS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Scheme NAV</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However, please note that the ‘Issuer’ field may be used instead of ‘Issuer Group’. Similarly, ‘Market Value in Scheme Currency’ may be used instead of ‘Exposure’. Please review the Rules Configuration for your environment to clarify which is being used.</a:t>
            </a:r>
          </a:p>
          <a:p>
            <a:pPr marL="0" lvl="1">
              <a:defRPr/>
            </a:pPr>
            <a:endParaRPr lang="en-US" dirty="0">
              <a:latin typeface="Nunito Sans" panose="00000500000000000000" pitchFamily="2" charset="0"/>
              <a:ea typeface="Calibri" charset="0"/>
              <a:cs typeface="Calibri" charset="0"/>
            </a:endParaRPr>
          </a:p>
          <a:p>
            <a:pPr marL="0" lvl="1">
              <a:defRPr/>
            </a:pPr>
            <a:r>
              <a:rPr lang="en-US" dirty="0">
                <a:latin typeface="Nunito Sans" panose="00000500000000000000" pitchFamily="2" charset="0"/>
                <a:ea typeface="Calibri" charset="0"/>
                <a:cs typeface="Calibri" charset="0"/>
              </a:rPr>
              <a:t>The rule will also refer to the Scheme Mandate for the fund. Issuers assigned to Government and Public Securities section are permitted to have more than 35% investment.</a:t>
            </a:r>
          </a:p>
        </p:txBody>
      </p:sp>
    </p:spTree>
    <p:extLst>
      <p:ext uri="{BB962C8B-B14F-4D97-AF65-F5344CB8AC3E}">
        <p14:creationId xmlns:p14="http://schemas.microsoft.com/office/powerpoint/2010/main" val="26049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37620"/>
            <a:ext cx="61519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1D4CF"/>
                </a:solidFill>
                <a:effectLst/>
                <a:uLnTx/>
                <a:uFillTx/>
                <a:latin typeface="Nunito Sans" panose="00000500000000000000" pitchFamily="2" charset="0"/>
                <a:ea typeface="+mn-ea"/>
                <a:cs typeface="+mn-cs"/>
              </a:rPr>
              <a:t>What asset </a:t>
            </a: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type groups does it monitor?</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390576"/>
            <a:ext cx="7545291" cy="36933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This rule is applied to assets that are government and public securities.</a:t>
            </a:r>
          </a:p>
        </p:txBody>
      </p:sp>
      <p:sp>
        <p:nvSpPr>
          <p:cNvPr id="4" name="Rectangle 3">
            <a:extLst>
              <a:ext uri="{FF2B5EF4-FFF2-40B4-BE49-F238E27FC236}">
                <a16:creationId xmlns:a16="http://schemas.microsoft.com/office/drawing/2014/main" id="{44EF47A4-2BC0-4EFC-B65D-ADF148AEAD6E}"/>
              </a:ext>
            </a:extLst>
          </p:cNvPr>
          <p:cNvSpPr/>
          <p:nvPr/>
        </p:nvSpPr>
        <p:spPr>
          <a:xfrm>
            <a:off x="4055043" y="2185287"/>
            <a:ext cx="2406717"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r>
              <a:rPr lang="en-GB" sz="1600" dirty="0">
                <a:solidFill>
                  <a:schemeClr val="tx1"/>
                </a:solidFill>
              </a:rPr>
              <a:t>Transferable Securities</a:t>
            </a:r>
          </a:p>
          <a:p>
            <a:pPr algn="ctr"/>
            <a:endParaRPr lang="en-GB" sz="1600" dirty="0">
              <a:solidFill>
                <a:schemeClr val="tx1"/>
              </a:solidFill>
            </a:endParaRPr>
          </a:p>
        </p:txBody>
      </p:sp>
      <p:cxnSp>
        <p:nvCxnSpPr>
          <p:cNvPr id="9" name="Straight Connector 8">
            <a:extLst>
              <a:ext uri="{FF2B5EF4-FFF2-40B4-BE49-F238E27FC236}">
                <a16:creationId xmlns:a16="http://schemas.microsoft.com/office/drawing/2014/main" id="{6B6C00BE-070F-47BA-B0CC-736238C9007D}"/>
              </a:ext>
            </a:extLst>
          </p:cNvPr>
          <p:cNvCxnSpPr>
            <a:cxnSpLocks/>
          </p:cNvCxnSpPr>
          <p:nvPr/>
        </p:nvCxnSpPr>
        <p:spPr>
          <a:xfrm flipV="1">
            <a:off x="3314472" y="2420756"/>
            <a:ext cx="740571" cy="538217"/>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DE7F579-7D86-46E3-A512-B289852C9B12}"/>
              </a:ext>
            </a:extLst>
          </p:cNvPr>
          <p:cNvSpPr/>
          <p:nvPr/>
        </p:nvSpPr>
        <p:spPr>
          <a:xfrm>
            <a:off x="1251743" y="2971463"/>
            <a:ext cx="2062729" cy="1423802"/>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r>
              <a:rPr lang="en-GB" sz="1600" dirty="0">
                <a:solidFill>
                  <a:schemeClr val="tx1"/>
                </a:solidFill>
              </a:rPr>
              <a:t>Standard Transferable Securities</a:t>
            </a:r>
          </a:p>
          <a:p>
            <a:pPr algn="ctr"/>
            <a:endParaRPr lang="en-GB" sz="1600" dirty="0">
              <a:solidFill>
                <a:schemeClr val="tx1"/>
              </a:solidFill>
            </a:endParaRPr>
          </a:p>
          <a:p>
            <a:pPr algn="ctr"/>
            <a:r>
              <a:rPr lang="en-GB" sz="1600" dirty="0">
                <a:solidFill>
                  <a:schemeClr val="tx1"/>
                </a:solidFill>
              </a:rPr>
              <a:t>BP, RBS etc.</a:t>
            </a:r>
          </a:p>
          <a:p>
            <a:pPr algn="ctr"/>
            <a:endParaRPr lang="en-GB" sz="1600" dirty="0">
              <a:solidFill>
                <a:schemeClr val="tx1"/>
              </a:solidFill>
            </a:endParaRPr>
          </a:p>
        </p:txBody>
      </p:sp>
      <p:sp>
        <p:nvSpPr>
          <p:cNvPr id="13" name="Rectangle 12">
            <a:extLst>
              <a:ext uri="{FF2B5EF4-FFF2-40B4-BE49-F238E27FC236}">
                <a16:creationId xmlns:a16="http://schemas.microsoft.com/office/drawing/2014/main" id="{8FCF0266-E657-4CC6-800E-5815F93D9BB2}"/>
              </a:ext>
            </a:extLst>
          </p:cNvPr>
          <p:cNvSpPr/>
          <p:nvPr/>
        </p:nvSpPr>
        <p:spPr>
          <a:xfrm>
            <a:off x="4038055" y="2995358"/>
            <a:ext cx="2406717" cy="737294"/>
          </a:xfrm>
          <a:prstGeom prst="rect">
            <a:avLst/>
          </a:prstGeom>
          <a:solidFill>
            <a:srgbClr val="31D4CF"/>
          </a:solid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endParaRPr lang="en-GB" sz="1600" dirty="0">
              <a:solidFill>
                <a:schemeClr val="tx1"/>
              </a:solidFill>
            </a:endParaRPr>
          </a:p>
          <a:p>
            <a:pPr algn="ctr"/>
            <a:r>
              <a:rPr lang="en-GB" sz="1600" dirty="0">
                <a:solidFill>
                  <a:schemeClr val="tx1"/>
                </a:solidFill>
              </a:rPr>
              <a:t>Government</a:t>
            </a:r>
          </a:p>
          <a:p>
            <a:pPr algn="ctr"/>
            <a:r>
              <a:rPr lang="en-GB" sz="1600" dirty="0">
                <a:solidFill>
                  <a:schemeClr val="tx1"/>
                </a:solidFill>
              </a:rPr>
              <a:t>Issuers</a:t>
            </a:r>
          </a:p>
          <a:p>
            <a:pPr algn="ctr"/>
            <a:endParaRPr lang="en-GB" sz="1600" dirty="0">
              <a:solidFill>
                <a:schemeClr val="tx1"/>
              </a:solidFill>
            </a:endParaRPr>
          </a:p>
          <a:p>
            <a:pPr algn="ctr"/>
            <a:endParaRPr lang="en-GB" sz="1600" dirty="0">
              <a:solidFill>
                <a:schemeClr val="tx1"/>
              </a:solidFill>
            </a:endParaRPr>
          </a:p>
        </p:txBody>
      </p:sp>
      <p:sp>
        <p:nvSpPr>
          <p:cNvPr id="15" name="Rectangle 14">
            <a:extLst>
              <a:ext uri="{FF2B5EF4-FFF2-40B4-BE49-F238E27FC236}">
                <a16:creationId xmlns:a16="http://schemas.microsoft.com/office/drawing/2014/main" id="{B9537437-B68C-40E9-985B-07279E06C29D}"/>
              </a:ext>
            </a:extLst>
          </p:cNvPr>
          <p:cNvSpPr/>
          <p:nvPr/>
        </p:nvSpPr>
        <p:spPr>
          <a:xfrm>
            <a:off x="7055145" y="2995358"/>
            <a:ext cx="2406717" cy="737294"/>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endParaRPr lang="en-GB" sz="1600" dirty="0">
              <a:solidFill>
                <a:schemeClr val="tx1"/>
              </a:solidFill>
            </a:endParaRPr>
          </a:p>
          <a:p>
            <a:pPr algn="ctr"/>
            <a:r>
              <a:rPr lang="en-GB" sz="1600" dirty="0">
                <a:solidFill>
                  <a:schemeClr val="tx1"/>
                </a:solidFill>
              </a:rPr>
              <a:t>Covered </a:t>
            </a:r>
          </a:p>
          <a:p>
            <a:pPr algn="ctr"/>
            <a:r>
              <a:rPr lang="en-GB" sz="1600" dirty="0">
                <a:solidFill>
                  <a:schemeClr val="tx1"/>
                </a:solidFill>
              </a:rPr>
              <a:t>Bonds</a:t>
            </a:r>
          </a:p>
          <a:p>
            <a:pPr algn="ctr"/>
            <a:endParaRPr lang="en-GB" sz="1600" dirty="0">
              <a:solidFill>
                <a:schemeClr val="tx1"/>
              </a:solidFill>
            </a:endParaRPr>
          </a:p>
          <a:p>
            <a:pPr algn="ctr"/>
            <a:endParaRPr lang="en-GB" sz="1600" dirty="0">
              <a:solidFill>
                <a:schemeClr val="tx1"/>
              </a:solidFill>
            </a:endParaRPr>
          </a:p>
        </p:txBody>
      </p:sp>
      <p:sp>
        <p:nvSpPr>
          <p:cNvPr id="17" name="Rectangle 16">
            <a:extLst>
              <a:ext uri="{FF2B5EF4-FFF2-40B4-BE49-F238E27FC236}">
                <a16:creationId xmlns:a16="http://schemas.microsoft.com/office/drawing/2014/main" id="{0C8EC8DF-5604-4289-8B7D-52E48D40E642}"/>
              </a:ext>
            </a:extLst>
          </p:cNvPr>
          <p:cNvSpPr/>
          <p:nvPr/>
        </p:nvSpPr>
        <p:spPr>
          <a:xfrm>
            <a:off x="7363698" y="4395265"/>
            <a:ext cx="1789609" cy="508669"/>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r>
              <a:rPr lang="en-GB" sz="1600" dirty="0">
                <a:solidFill>
                  <a:schemeClr val="tx1"/>
                </a:solidFill>
              </a:rPr>
              <a:t>5 / 25 / 80 Rule</a:t>
            </a:r>
          </a:p>
          <a:p>
            <a:pPr algn="ctr"/>
            <a:endParaRPr lang="en-GB" sz="1600" dirty="0">
              <a:solidFill>
                <a:schemeClr val="tx1"/>
              </a:solidFill>
            </a:endParaRPr>
          </a:p>
        </p:txBody>
      </p:sp>
      <p:sp>
        <p:nvSpPr>
          <p:cNvPr id="19" name="Rectangle 18">
            <a:extLst>
              <a:ext uri="{FF2B5EF4-FFF2-40B4-BE49-F238E27FC236}">
                <a16:creationId xmlns:a16="http://schemas.microsoft.com/office/drawing/2014/main" id="{C940E2E5-DD10-4AC6-805B-091FCEF1A1EE}"/>
              </a:ext>
            </a:extLst>
          </p:cNvPr>
          <p:cNvSpPr/>
          <p:nvPr/>
        </p:nvSpPr>
        <p:spPr>
          <a:xfrm>
            <a:off x="1388302" y="4908066"/>
            <a:ext cx="1789609" cy="648233"/>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endParaRPr lang="en-US" sz="1600" dirty="0">
              <a:solidFill>
                <a:schemeClr val="tx1"/>
              </a:solidFill>
            </a:endParaRPr>
          </a:p>
          <a:p>
            <a:pPr algn="ctr"/>
            <a:r>
              <a:rPr lang="en-US" sz="1600" dirty="0">
                <a:solidFill>
                  <a:schemeClr val="tx1"/>
                </a:solidFill>
              </a:rPr>
              <a:t>5 / 10 / 40 Rule</a:t>
            </a:r>
          </a:p>
          <a:p>
            <a:pPr algn="ctr"/>
            <a:r>
              <a:rPr lang="en-US" sz="1600" dirty="0">
                <a:solidFill>
                  <a:schemeClr val="tx1"/>
                </a:solidFill>
              </a:rPr>
              <a:t> (i.e. UCITS 16 / 17)</a:t>
            </a:r>
          </a:p>
          <a:p>
            <a:pPr algn="ctr"/>
            <a:r>
              <a:rPr lang="en-GB" sz="1600" dirty="0">
                <a:solidFill>
                  <a:schemeClr val="tx1"/>
                </a:solidFill>
              </a:rPr>
              <a:t> </a:t>
            </a:r>
          </a:p>
          <a:p>
            <a:pPr algn="ctr"/>
            <a:endParaRPr lang="en-GB" sz="1600" dirty="0">
              <a:solidFill>
                <a:schemeClr val="tx1"/>
              </a:solidFill>
            </a:endParaRPr>
          </a:p>
        </p:txBody>
      </p:sp>
      <p:sp>
        <p:nvSpPr>
          <p:cNvPr id="21" name="Rectangle 20">
            <a:extLst>
              <a:ext uri="{FF2B5EF4-FFF2-40B4-BE49-F238E27FC236}">
                <a16:creationId xmlns:a16="http://schemas.microsoft.com/office/drawing/2014/main" id="{16738C5F-95E7-4AC9-AB72-2DC042B26196}"/>
              </a:ext>
            </a:extLst>
          </p:cNvPr>
          <p:cNvSpPr/>
          <p:nvPr/>
        </p:nvSpPr>
        <p:spPr>
          <a:xfrm>
            <a:off x="4032498" y="4222492"/>
            <a:ext cx="2412274" cy="1650275"/>
          </a:xfrm>
          <a:prstGeom prst="rect">
            <a:avLst/>
          </a:prstGeom>
          <a:noFill/>
          <a:ln w="28575">
            <a:solidFill>
              <a:srgbClr val="31D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a:p>
            <a:pPr algn="ctr"/>
            <a:r>
              <a:rPr lang="en-US" sz="1600" dirty="0">
                <a:solidFill>
                  <a:schemeClr val="tx1"/>
                </a:solidFill>
              </a:rPr>
              <a:t>35% any one issuer</a:t>
            </a:r>
          </a:p>
          <a:p>
            <a:pPr algn="ctr"/>
            <a:endParaRPr lang="en-US" sz="1600" dirty="0">
              <a:solidFill>
                <a:schemeClr val="tx1"/>
              </a:solidFill>
            </a:endParaRPr>
          </a:p>
          <a:p>
            <a:r>
              <a:rPr lang="en-US" sz="1600" dirty="0">
                <a:solidFill>
                  <a:schemeClr val="tx1"/>
                </a:solidFill>
              </a:rPr>
              <a:t>Max 100% if:</a:t>
            </a:r>
          </a:p>
          <a:p>
            <a:pPr marL="285750" indent="-285750">
              <a:buFont typeface="Arial" panose="020B0604020202020204" pitchFamily="34" charset="0"/>
              <a:buChar char="•"/>
            </a:pPr>
            <a:r>
              <a:rPr lang="en-US" sz="1600" dirty="0">
                <a:solidFill>
                  <a:schemeClr val="tx1"/>
                </a:solidFill>
              </a:rPr>
              <a:t>In Prospectus</a:t>
            </a:r>
          </a:p>
          <a:p>
            <a:pPr marL="285750" indent="-285750">
              <a:buFont typeface="Arial" panose="020B0604020202020204" pitchFamily="34" charset="0"/>
              <a:buChar char="•"/>
            </a:pPr>
            <a:r>
              <a:rPr lang="en-US" sz="1600" dirty="0">
                <a:solidFill>
                  <a:schemeClr val="tx1"/>
                </a:solidFill>
              </a:rPr>
              <a:t>Max 30% any 1 issue</a:t>
            </a:r>
          </a:p>
          <a:p>
            <a:pPr marL="285750" indent="-285750">
              <a:buFont typeface="Arial" panose="020B0604020202020204" pitchFamily="34" charset="0"/>
              <a:buChar char="•"/>
            </a:pPr>
            <a:r>
              <a:rPr lang="en-US" sz="1600" dirty="0">
                <a:solidFill>
                  <a:schemeClr val="tx1"/>
                </a:solidFill>
              </a:rPr>
              <a:t>Minimum 6 issues</a:t>
            </a:r>
          </a:p>
          <a:p>
            <a:pPr algn="ctr"/>
            <a:endParaRPr lang="en-GB" sz="1600" dirty="0">
              <a:solidFill>
                <a:schemeClr val="tx1"/>
              </a:solidFill>
            </a:endParaRPr>
          </a:p>
        </p:txBody>
      </p:sp>
      <p:cxnSp>
        <p:nvCxnSpPr>
          <p:cNvPr id="25" name="Straight Connector 24">
            <a:extLst>
              <a:ext uri="{FF2B5EF4-FFF2-40B4-BE49-F238E27FC236}">
                <a16:creationId xmlns:a16="http://schemas.microsoft.com/office/drawing/2014/main" id="{16FA105A-3FC0-462B-B068-BD39B008F993}"/>
              </a:ext>
            </a:extLst>
          </p:cNvPr>
          <p:cNvCxnSpPr>
            <a:cxnSpLocks/>
            <a:stCxn id="19" idx="0"/>
          </p:cNvCxnSpPr>
          <p:nvPr/>
        </p:nvCxnSpPr>
        <p:spPr>
          <a:xfrm flipV="1">
            <a:off x="2283107" y="4395266"/>
            <a:ext cx="0" cy="51280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00031E-8538-496C-92C1-9E93EF9FF74C}"/>
              </a:ext>
            </a:extLst>
          </p:cNvPr>
          <p:cNvCxnSpPr>
            <a:cxnSpLocks/>
            <a:stCxn id="17" idx="0"/>
          </p:cNvCxnSpPr>
          <p:nvPr/>
        </p:nvCxnSpPr>
        <p:spPr>
          <a:xfrm flipV="1">
            <a:off x="8258503" y="3732653"/>
            <a:ext cx="0" cy="662612"/>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3C382B-A0F7-4AA3-8655-DAFDFAE2F45F}"/>
              </a:ext>
            </a:extLst>
          </p:cNvPr>
          <p:cNvCxnSpPr>
            <a:cxnSpLocks/>
          </p:cNvCxnSpPr>
          <p:nvPr/>
        </p:nvCxnSpPr>
        <p:spPr>
          <a:xfrm>
            <a:off x="6467748" y="2420756"/>
            <a:ext cx="587397" cy="574601"/>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D0104CC-4F26-430E-8AD7-A7B3BF15E9F3}"/>
              </a:ext>
            </a:extLst>
          </p:cNvPr>
          <p:cNvCxnSpPr>
            <a:cxnSpLocks/>
          </p:cNvCxnSpPr>
          <p:nvPr/>
        </p:nvCxnSpPr>
        <p:spPr>
          <a:xfrm flipV="1">
            <a:off x="5238634" y="3746132"/>
            <a:ext cx="1" cy="476360"/>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9D60B0-7453-41F1-A7D0-6BD320C9EED2}"/>
              </a:ext>
            </a:extLst>
          </p:cNvPr>
          <p:cNvCxnSpPr>
            <a:cxnSpLocks/>
          </p:cNvCxnSpPr>
          <p:nvPr/>
        </p:nvCxnSpPr>
        <p:spPr>
          <a:xfrm flipV="1">
            <a:off x="5258401" y="2689864"/>
            <a:ext cx="0" cy="311855"/>
          </a:xfrm>
          <a:prstGeom prst="line">
            <a:avLst/>
          </a:prstGeom>
          <a:ln w="28575">
            <a:solidFill>
              <a:srgbClr val="31D4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3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15" grpId="0" animBg="1"/>
      <p:bldP spid="17" grpId="0" animBg="1"/>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172751"/>
            <a:ext cx="5646821" cy="461665"/>
          </a:xfrm>
          <a:prstGeom prst="rect">
            <a:avLst/>
          </a:prstGeom>
          <a:noFill/>
        </p:spPr>
        <p:txBody>
          <a:bodyPr wrap="square" rtlCol="0">
            <a:spAutoFit/>
          </a:bodyPr>
          <a:lstStyle/>
          <a:p>
            <a:r>
              <a:rPr lang="en-GB" sz="2400" dirty="0">
                <a:solidFill>
                  <a:srgbClr val="31D4CF"/>
                </a:solidFill>
                <a:latin typeface="Nunito Sans" panose="00000500000000000000" pitchFamily="2" charset="0"/>
              </a:rPr>
              <a:t>Example Portfolio</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1634416"/>
            <a:ext cx="7335254" cy="1754326"/>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maximum amount of the Scheme NAV that a single GOPS Issuer can have is 35%. </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Therefore, a portfolio can be made up of just 3 bonds as demonstrated below.</a:t>
            </a:r>
          </a:p>
          <a:p>
            <a:pPr marL="0" lvl="1">
              <a:defRPr/>
            </a:pPr>
            <a:endParaRPr lang="en-US" sz="1800" dirty="0">
              <a:latin typeface="Nunito Sans" panose="00000500000000000000" pitchFamily="2" charset="0"/>
              <a:ea typeface="Calibri" charset="0"/>
              <a:cs typeface="Calibri" charset="0"/>
            </a:endParaRPr>
          </a:p>
        </p:txBody>
      </p:sp>
      <p:graphicFrame>
        <p:nvGraphicFramePr>
          <p:cNvPr id="4" name="Table 8">
            <a:extLst>
              <a:ext uri="{FF2B5EF4-FFF2-40B4-BE49-F238E27FC236}">
                <a16:creationId xmlns:a16="http://schemas.microsoft.com/office/drawing/2014/main" id="{296782D7-2ECE-446E-A58E-95620270A684}"/>
              </a:ext>
            </a:extLst>
          </p:cNvPr>
          <p:cNvGraphicFramePr>
            <a:graphicFrameLocks noGrp="1"/>
          </p:cNvGraphicFramePr>
          <p:nvPr>
            <p:extLst>
              <p:ext uri="{D42A27DB-BD31-4B8C-83A1-F6EECF244321}">
                <p14:modId xmlns:p14="http://schemas.microsoft.com/office/powerpoint/2010/main" val="286384407"/>
              </p:ext>
            </p:extLst>
          </p:nvPr>
        </p:nvGraphicFramePr>
        <p:xfrm>
          <a:off x="495397" y="3469259"/>
          <a:ext cx="3621408" cy="1566602"/>
        </p:xfrm>
        <a:graphic>
          <a:graphicData uri="http://schemas.openxmlformats.org/drawingml/2006/table">
            <a:tbl>
              <a:tblPr firstRow="1" bandRow="1">
                <a:tableStyleId>{7DF18680-E054-41AD-8BC1-D1AEF772440D}</a:tableStyleId>
              </a:tblPr>
              <a:tblGrid>
                <a:gridCol w="2279345">
                  <a:extLst>
                    <a:ext uri="{9D8B030D-6E8A-4147-A177-3AD203B41FA5}">
                      <a16:colId xmlns:a16="http://schemas.microsoft.com/office/drawing/2014/main" val="674715936"/>
                    </a:ext>
                  </a:extLst>
                </a:gridCol>
                <a:gridCol w="1342063">
                  <a:extLst>
                    <a:ext uri="{9D8B030D-6E8A-4147-A177-3AD203B41FA5}">
                      <a16:colId xmlns:a16="http://schemas.microsoft.com/office/drawing/2014/main" val="517564940"/>
                    </a:ext>
                  </a:extLst>
                </a:gridCol>
              </a:tblGrid>
              <a:tr h="0">
                <a:tc>
                  <a:txBody>
                    <a:bodyPr/>
                    <a:lstStyle/>
                    <a:p>
                      <a:pPr algn="ctr"/>
                      <a:r>
                        <a:rPr lang="en-GB" sz="1600" dirty="0">
                          <a:solidFill>
                            <a:schemeClr val="bg1"/>
                          </a:solidFill>
                          <a:latin typeface="Nunito Sans" panose="00000500000000000000" pitchFamily="2" charset="0"/>
                        </a:rPr>
                        <a:t>Holding</a:t>
                      </a:r>
                    </a:p>
                  </a:txBody>
                  <a:tcPr marL="68220" marR="68220" marT="34110" marB="34110" anchor="ctr">
                    <a:solidFill>
                      <a:srgbClr val="31D4CF"/>
                    </a:solidFill>
                  </a:tcPr>
                </a:tc>
                <a:tc>
                  <a:txBody>
                    <a:bodyPr/>
                    <a:lstStyle/>
                    <a:p>
                      <a:pPr algn="ctr"/>
                      <a:r>
                        <a:rPr lang="en-GB" sz="1600" dirty="0">
                          <a:solidFill>
                            <a:schemeClr val="bg1"/>
                          </a:solidFill>
                          <a:latin typeface="Nunito Sans" panose="00000500000000000000" pitchFamily="2" charset="0"/>
                        </a:rPr>
                        <a:t>% NAV</a:t>
                      </a:r>
                    </a:p>
                  </a:txBody>
                  <a:tcPr marL="68220" marR="68220" marT="34110" marB="34110" anchor="ctr">
                    <a:solidFill>
                      <a:srgbClr val="31D4CF"/>
                    </a:solidFill>
                  </a:tcPr>
                </a:tc>
                <a:extLst>
                  <a:ext uri="{0D108BD9-81ED-4DB2-BD59-A6C34878D82A}">
                    <a16:rowId xmlns:a16="http://schemas.microsoft.com/office/drawing/2014/main" val="2291800905"/>
                  </a:ext>
                </a:extLst>
              </a:tr>
              <a:tr h="124297">
                <a:tc>
                  <a:txBody>
                    <a:bodyPr/>
                    <a:lstStyle/>
                    <a:p>
                      <a:pPr algn="ctr"/>
                      <a:r>
                        <a:rPr lang="en-GB" sz="1600" dirty="0">
                          <a:solidFill>
                            <a:schemeClr val="tx1"/>
                          </a:solidFill>
                          <a:latin typeface="Nunito Sans" panose="00000500000000000000" pitchFamily="2" charset="0"/>
                        </a:rPr>
                        <a:t>Spain Gov’t Bond </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35%</a:t>
                      </a:r>
                    </a:p>
                  </a:txBody>
                  <a:tcPr marL="68220" marR="68220" marT="34110" marB="34110" anchor="ctr">
                    <a:solidFill>
                      <a:srgbClr val="EBFBFB"/>
                    </a:solidFill>
                  </a:tcPr>
                </a:tc>
                <a:extLst>
                  <a:ext uri="{0D108BD9-81ED-4DB2-BD59-A6C34878D82A}">
                    <a16:rowId xmlns:a16="http://schemas.microsoft.com/office/drawing/2014/main" val="814365289"/>
                  </a:ext>
                </a:extLst>
              </a:tr>
              <a:tr h="256375">
                <a:tc>
                  <a:txBody>
                    <a:bodyPr/>
                    <a:lstStyle/>
                    <a:p>
                      <a:pPr algn="ctr"/>
                      <a:r>
                        <a:rPr lang="en-GB" sz="1600" dirty="0">
                          <a:solidFill>
                            <a:schemeClr val="tx1"/>
                          </a:solidFill>
                          <a:latin typeface="Nunito Sans" panose="00000500000000000000" pitchFamily="2" charset="0"/>
                        </a:rPr>
                        <a:t>Italian Gov’t Bond </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35%</a:t>
                      </a:r>
                    </a:p>
                  </a:txBody>
                  <a:tcPr marL="68220" marR="68220" marT="34110" marB="34110" anchor="ctr">
                    <a:solidFill>
                      <a:srgbClr val="C8F4F3"/>
                    </a:solidFill>
                  </a:tcPr>
                </a:tc>
                <a:extLst>
                  <a:ext uri="{0D108BD9-81ED-4DB2-BD59-A6C34878D82A}">
                    <a16:rowId xmlns:a16="http://schemas.microsoft.com/office/drawing/2014/main" val="2537684934"/>
                  </a:ext>
                </a:extLst>
              </a:tr>
              <a:tr h="144612">
                <a:tc>
                  <a:txBody>
                    <a:bodyPr/>
                    <a:lstStyle/>
                    <a:p>
                      <a:pPr algn="ctr"/>
                      <a:r>
                        <a:rPr lang="en-GB" sz="1600" dirty="0">
                          <a:solidFill>
                            <a:schemeClr val="tx1"/>
                          </a:solidFill>
                          <a:latin typeface="Nunito Sans" panose="00000500000000000000" pitchFamily="2" charset="0"/>
                        </a:rPr>
                        <a:t>French Gov’t Bond </a:t>
                      </a:r>
                    </a:p>
                  </a:txBody>
                  <a:tcPr marL="68220" marR="68220" marT="34110" marB="34110" anchor="ctr">
                    <a:solidFill>
                      <a:srgbClr val="EBFBFB"/>
                    </a:solidFill>
                  </a:tcPr>
                </a:tc>
                <a:tc>
                  <a:txBody>
                    <a:bodyPr/>
                    <a:lstStyle/>
                    <a:p>
                      <a:pPr algn="ctr"/>
                      <a:r>
                        <a:rPr lang="en-GB" sz="1600" dirty="0">
                          <a:solidFill>
                            <a:schemeClr val="tx1"/>
                          </a:solidFill>
                          <a:latin typeface="Nunito Sans" panose="00000500000000000000" pitchFamily="2" charset="0"/>
                        </a:rPr>
                        <a:t>30%</a:t>
                      </a:r>
                    </a:p>
                  </a:txBody>
                  <a:tcPr marL="68220" marR="68220" marT="34110" marB="34110" anchor="ctr">
                    <a:solidFill>
                      <a:srgbClr val="EBFBFB"/>
                    </a:solidFill>
                  </a:tcPr>
                </a:tc>
                <a:extLst>
                  <a:ext uri="{0D108BD9-81ED-4DB2-BD59-A6C34878D82A}">
                    <a16:rowId xmlns:a16="http://schemas.microsoft.com/office/drawing/2014/main" val="1334477845"/>
                  </a:ext>
                </a:extLst>
              </a:tr>
              <a:tr h="318362">
                <a:tc>
                  <a:txBody>
                    <a:bodyPr/>
                    <a:lstStyle/>
                    <a:p>
                      <a:pPr algn="ctr"/>
                      <a:r>
                        <a:rPr lang="en-GB" sz="1600" dirty="0">
                          <a:solidFill>
                            <a:schemeClr val="tx1"/>
                          </a:solidFill>
                          <a:latin typeface="Nunito Sans" panose="00000500000000000000" pitchFamily="2" charset="0"/>
                        </a:rPr>
                        <a:t>Total</a:t>
                      </a:r>
                    </a:p>
                  </a:txBody>
                  <a:tcPr marL="68220" marR="68220" marT="34110" marB="34110" anchor="ctr">
                    <a:solidFill>
                      <a:srgbClr val="C8F4F3"/>
                    </a:solidFill>
                  </a:tcPr>
                </a:tc>
                <a:tc>
                  <a:txBody>
                    <a:bodyPr/>
                    <a:lstStyle/>
                    <a:p>
                      <a:pPr algn="ctr"/>
                      <a:r>
                        <a:rPr lang="en-GB" sz="1600" dirty="0">
                          <a:solidFill>
                            <a:schemeClr val="tx1"/>
                          </a:solidFill>
                          <a:latin typeface="Nunito Sans" panose="00000500000000000000" pitchFamily="2" charset="0"/>
                        </a:rPr>
                        <a:t>100%</a:t>
                      </a:r>
                    </a:p>
                  </a:txBody>
                  <a:tcPr marL="68220" marR="68220" marT="34110" marB="34110" anchor="ctr">
                    <a:solidFill>
                      <a:srgbClr val="C8F4F3"/>
                    </a:solidFill>
                  </a:tcPr>
                </a:tc>
                <a:extLst>
                  <a:ext uri="{0D108BD9-81ED-4DB2-BD59-A6C34878D82A}">
                    <a16:rowId xmlns:a16="http://schemas.microsoft.com/office/drawing/2014/main" val="1627952059"/>
                  </a:ext>
                </a:extLst>
              </a:tr>
            </a:tbl>
          </a:graphicData>
        </a:graphic>
      </p:graphicFrame>
      <p:sp>
        <p:nvSpPr>
          <p:cNvPr id="11" name="Shape 945">
            <a:extLst>
              <a:ext uri="{FF2B5EF4-FFF2-40B4-BE49-F238E27FC236}">
                <a16:creationId xmlns:a16="http://schemas.microsoft.com/office/drawing/2014/main" id="{80DE9EF2-A242-4C00-BDC7-2F5B57ADF6CB}"/>
              </a:ext>
            </a:extLst>
          </p:cNvPr>
          <p:cNvSpPr/>
          <p:nvPr/>
        </p:nvSpPr>
        <p:spPr>
          <a:xfrm flipH="1" flipV="1">
            <a:off x="3793132" y="3959134"/>
            <a:ext cx="1675166" cy="3266"/>
          </a:xfrm>
          <a:prstGeom prst="line">
            <a:avLst/>
          </a:prstGeom>
          <a:noFill/>
          <a:ln w="57150" cap="rnd">
            <a:solidFill>
              <a:srgbClr val="31D4CF"/>
            </a:solidFill>
            <a:prstDash val="solid"/>
            <a:round/>
            <a:tailEnd type="triangle" w="med" len="med"/>
          </a:ln>
          <a:effectLst/>
        </p:spPr>
        <p:txBody>
          <a:bodyPr wrap="square" lIns="45719" tIns="45719" rIns="45719" bIns="45719" numCol="1" anchor="t">
            <a:noAutofit/>
          </a:bodyPr>
          <a:lstStyle/>
          <a:p>
            <a:pPr>
              <a:defRPr>
                <a:solidFill>
                  <a:srgbClr val="FFFFFF"/>
                </a:solidFill>
              </a:defRPr>
            </a:pPr>
            <a:endParaRPr dirty="0"/>
          </a:p>
        </p:txBody>
      </p:sp>
      <p:sp>
        <p:nvSpPr>
          <p:cNvPr id="13" name="TextBox 12">
            <a:extLst>
              <a:ext uri="{FF2B5EF4-FFF2-40B4-BE49-F238E27FC236}">
                <a16:creationId xmlns:a16="http://schemas.microsoft.com/office/drawing/2014/main" id="{2EE77009-3DC5-4B4D-975C-FF31686F0149}"/>
              </a:ext>
            </a:extLst>
          </p:cNvPr>
          <p:cNvSpPr txBox="1"/>
          <p:nvPr/>
        </p:nvSpPr>
        <p:spPr>
          <a:xfrm>
            <a:off x="5568665" y="3606456"/>
            <a:ext cx="3552411"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Can increase to 100% in respect of a GOPS Issuer if it is specified in the Scheme’s Prospectus.</a:t>
            </a:r>
          </a:p>
        </p:txBody>
      </p:sp>
      <p:sp>
        <p:nvSpPr>
          <p:cNvPr id="15" name="TextBox 14">
            <a:extLst>
              <a:ext uri="{FF2B5EF4-FFF2-40B4-BE49-F238E27FC236}">
                <a16:creationId xmlns:a16="http://schemas.microsoft.com/office/drawing/2014/main" id="{1A6662E0-BE89-4190-BC7B-5489881D18A3}"/>
              </a:ext>
            </a:extLst>
          </p:cNvPr>
          <p:cNvSpPr txBox="1"/>
          <p:nvPr/>
        </p:nvSpPr>
        <p:spPr>
          <a:xfrm>
            <a:off x="5568665" y="4747500"/>
            <a:ext cx="4407004" cy="923330"/>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Plus, it must have:</a:t>
            </a:r>
          </a:p>
          <a:p>
            <a:pPr marL="0" lvl="1">
              <a:defRPr/>
            </a:pPr>
            <a:r>
              <a:rPr lang="en-US" sz="1800" dirty="0">
                <a:latin typeface="Nunito Sans" panose="00000500000000000000" pitchFamily="2" charset="0"/>
                <a:ea typeface="Calibri" charset="0"/>
                <a:cs typeface="Calibri" charset="0"/>
              </a:rPr>
              <a:t>* Max 30% in any one Issue (UCITS 19)</a:t>
            </a:r>
          </a:p>
          <a:p>
            <a:pPr marL="0" lvl="1">
              <a:defRPr/>
            </a:pPr>
            <a:r>
              <a:rPr lang="en-US" sz="1800" dirty="0">
                <a:latin typeface="Nunito Sans" panose="00000500000000000000" pitchFamily="2" charset="0"/>
                <a:ea typeface="Calibri" charset="0"/>
                <a:cs typeface="Calibri" charset="0"/>
              </a:rPr>
              <a:t>* Minimum 6 different Issues (UCITS 20)</a:t>
            </a:r>
          </a:p>
        </p:txBody>
      </p:sp>
    </p:spTree>
    <p:extLst>
      <p:ext uri="{BB962C8B-B14F-4D97-AF65-F5344CB8AC3E}">
        <p14:creationId xmlns:p14="http://schemas.microsoft.com/office/powerpoint/2010/main" val="119748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4156D5-1008-49A9-8E25-B2DEFFECC379}"/>
              </a:ext>
            </a:extLst>
          </p:cNvPr>
          <p:cNvSpPr txBox="1"/>
          <p:nvPr/>
        </p:nvSpPr>
        <p:spPr>
          <a:xfrm>
            <a:off x="449176" y="613900"/>
            <a:ext cx="9176084"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Why might this rule be flagging as a breach?</a:t>
            </a:r>
          </a:p>
        </p:txBody>
      </p:sp>
      <p:sp>
        <p:nvSpPr>
          <p:cNvPr id="3" name="TextBox 2">
            <a:extLst>
              <a:ext uri="{FF2B5EF4-FFF2-40B4-BE49-F238E27FC236}">
                <a16:creationId xmlns:a16="http://schemas.microsoft.com/office/drawing/2014/main" id="{712AC3E6-C95A-4E08-9D70-956741AFBA4C}"/>
              </a:ext>
            </a:extLst>
          </p:cNvPr>
          <p:cNvSpPr txBox="1"/>
          <p:nvPr/>
        </p:nvSpPr>
        <p:spPr>
          <a:xfrm>
            <a:off x="449176" y="1346951"/>
            <a:ext cx="7444864" cy="2308324"/>
          </a:xfrm>
          <a:prstGeom prst="rect">
            <a:avLst/>
          </a:prstGeom>
          <a:noFill/>
        </p:spPr>
        <p:txBody>
          <a:bodyPr wrap="square" rtlCol="0">
            <a:spAutoFit/>
          </a:bodyPr>
          <a:lstStyle/>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Scheme Mandate for the Scheme breaching may not be classifying specific Issuers as being permitted to have up to 100% investment.</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Issuer for the security may be defined incorrectly. </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Equity Index Futures could be incorrectly marked as Government Bond Futures.</a:t>
            </a:r>
          </a:p>
          <a:p>
            <a:pPr marL="285750" lvl="1" indent="-285750">
              <a:buFont typeface="Arial" panose="020B0604020202020204" pitchFamily="34" charset="0"/>
              <a:buChar char="•"/>
              <a:defRPr/>
            </a:pPr>
            <a:r>
              <a:rPr lang="en-US" dirty="0">
                <a:latin typeface="Nunito Sans" panose="00000500000000000000" pitchFamily="2" charset="0"/>
                <a:ea typeface="Calibri" charset="0"/>
                <a:cs typeface="Calibri" charset="0"/>
              </a:rPr>
              <a:t>The exposure for one or more Government Bond Futures could be overstated.</a:t>
            </a:r>
          </a:p>
        </p:txBody>
      </p:sp>
    </p:spTree>
    <p:extLst>
      <p:ext uri="{BB962C8B-B14F-4D97-AF65-F5344CB8AC3E}">
        <p14:creationId xmlns:p14="http://schemas.microsoft.com/office/powerpoint/2010/main" val="1983695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502188"/>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63853"/>
            <a:ext cx="7876218" cy="5509200"/>
          </a:xfrm>
          <a:prstGeom prst="rect">
            <a:avLst/>
          </a:prstGeom>
          <a:noFill/>
        </p:spPr>
        <p:txBody>
          <a:bodyPr wrap="square" rtlCol="0">
            <a:spAutoFit/>
          </a:bodyPr>
          <a:lstStyle/>
          <a:p>
            <a:pPr marL="0" lvl="1">
              <a:defRPr/>
            </a:pPr>
            <a:r>
              <a:rPr lang="en-US" sz="1600" dirty="0">
                <a:latin typeface="Nunito Sans" panose="00000500000000000000" pitchFamily="2" charset="0"/>
                <a:ea typeface="Calibri" charset="0"/>
                <a:cs typeface="Calibri" charset="0"/>
              </a:rPr>
              <a:t>First - you must establish why the breach is occurring.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b="1" dirty="0">
                <a:latin typeface="Nunito Sans" panose="00000500000000000000" pitchFamily="2" charset="0"/>
                <a:ea typeface="Calibri" charset="0"/>
                <a:cs typeface="Calibri" charset="0"/>
              </a:rPr>
              <a:t>Company Review</a:t>
            </a:r>
          </a:p>
          <a:p>
            <a:pPr marL="0" lvl="1">
              <a:defRPr/>
            </a:pPr>
            <a:r>
              <a:rPr lang="en-US" sz="1600" dirty="0">
                <a:latin typeface="Nunito Sans" panose="00000500000000000000" pitchFamily="2" charset="0"/>
                <a:ea typeface="Calibri" charset="0"/>
                <a:cs typeface="Calibri" charset="0"/>
              </a:rPr>
              <a:t>Using a holdings export report, verify that the issuer is consistent with the security description.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 debt instrument should have an Issuer value of “UNKNOWN”. This will need to be corrected.</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 security is a government bond (e.g. “USA TREASURY BDS 0.75% TIPS 15/02/2045 USD“) then ensure that the issuer field reflects the correct issuer (e.g. “UNITED STATES OF AMER TREAS BONDS”) and that it is a marked as a GOPS Issuer in the Company Master.</a:t>
            </a: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Non-Government securities will have different restrictions applied (please see UCITS16 and UCITS17 for more information) and thus should not be included for the purposes of this rule.</a:t>
            </a:r>
          </a:p>
          <a:p>
            <a:pPr marL="0" lvl="1">
              <a:defRPr/>
            </a:pPr>
            <a:endParaRPr lang="en-US" sz="1600" dirty="0">
              <a:latin typeface="Nunito Sans" panose="00000500000000000000" pitchFamily="2" charset="0"/>
              <a:ea typeface="Calibri" charset="0"/>
              <a:cs typeface="Calibri" charset="0"/>
            </a:endParaRPr>
          </a:p>
        </p:txBody>
      </p:sp>
      <p:pic>
        <p:nvPicPr>
          <p:cNvPr id="2" name="Picture 1">
            <a:extLst>
              <a:ext uri="{FF2B5EF4-FFF2-40B4-BE49-F238E27FC236}">
                <a16:creationId xmlns:a16="http://schemas.microsoft.com/office/drawing/2014/main" id="{91C43FDB-5C11-4A0C-BB4F-63605E850CAE}"/>
              </a:ext>
            </a:extLst>
          </p:cNvPr>
          <p:cNvPicPr>
            <a:picLocks noChangeAspect="1"/>
          </p:cNvPicPr>
          <p:nvPr/>
        </p:nvPicPr>
        <p:blipFill>
          <a:blip r:embed="rId2"/>
          <a:stretch>
            <a:fillRect/>
          </a:stretch>
        </p:blipFill>
        <p:spPr>
          <a:xfrm>
            <a:off x="3272589" y="4514918"/>
            <a:ext cx="2601887" cy="620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257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615399"/>
            <a:ext cx="5646821" cy="430887"/>
          </a:xfrm>
          <a:prstGeom prst="rect">
            <a:avLst/>
          </a:prstGeom>
          <a:noFill/>
        </p:spPr>
        <p:txBody>
          <a:bodyPr wrap="square" rtlCol="0">
            <a:spAutoFit/>
          </a:bodyPr>
          <a:lstStyle/>
          <a:p>
            <a:r>
              <a:rPr lang="en-US" sz="2200" dirty="0">
                <a:solidFill>
                  <a:srgbClr val="31D4CF"/>
                </a:solidFill>
                <a:latin typeface="Nunito Sans" panose="00000500000000000000" pitchFamily="2" charset="0"/>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1077064"/>
            <a:ext cx="8311646" cy="5262979"/>
          </a:xfrm>
          <a:prstGeom prst="rect">
            <a:avLst/>
          </a:prstGeom>
          <a:noFill/>
        </p:spPr>
        <p:txBody>
          <a:bodyPr wrap="square" rtlCol="0">
            <a:spAutoFit/>
          </a:bodyPr>
          <a:lstStyle/>
          <a:p>
            <a:pPr marL="0" lvl="1">
              <a:defRPr/>
            </a:pPr>
            <a:r>
              <a:rPr lang="en-US" sz="1600" b="1" dirty="0">
                <a:latin typeface="Nunito Sans" panose="00000500000000000000" pitchFamily="2" charset="0"/>
                <a:ea typeface="Calibri" charset="0"/>
                <a:cs typeface="Calibri" charset="0"/>
              </a:rPr>
              <a:t>Derivative Exposure Review</a:t>
            </a:r>
          </a:p>
          <a:p>
            <a:pPr marL="0" lvl="1">
              <a:defRPr/>
            </a:pPr>
            <a:r>
              <a:rPr lang="en-US" sz="1600" dirty="0">
                <a:latin typeface="Nunito Sans" panose="00000500000000000000" pitchFamily="2" charset="0"/>
                <a:ea typeface="Calibri" charset="0"/>
                <a:cs typeface="Calibri" charset="0"/>
              </a:rPr>
              <a:t>Government Bond Futures may be factored into this rule and, thus, we must ensure the exposure calculated is correct.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If there are Government Bond Futures causing this breach, then you will need to download a “Rule 28 – Derivatives Exposure Report” and review the derivative setup as per the daily governance checklist. First, you must review if every derivative has the correct underlying instrument assigned to it. E.g. we would expect a US 2 Year T-Note Future (TUM0) to have TU1 COMDTY as the underlying instrument. </a:t>
            </a:r>
          </a:p>
          <a:p>
            <a:pPr marL="0" lvl="1">
              <a:defRPr/>
            </a:pPr>
            <a:endParaRPr lang="en-US" sz="1600" dirty="0">
              <a:latin typeface="Nunito Sans" panose="00000500000000000000" pitchFamily="2" charset="0"/>
              <a:ea typeface="Calibri" charset="0"/>
              <a:cs typeface="Calibri" charset="0"/>
            </a:endParaRPr>
          </a:p>
          <a:p>
            <a:pPr marL="0" lvl="1">
              <a:defRPr/>
            </a:pPr>
            <a:r>
              <a:rPr lang="en-US" sz="1600" dirty="0">
                <a:latin typeface="Nunito Sans" panose="00000500000000000000" pitchFamily="2" charset="0"/>
                <a:ea typeface="Calibri" charset="0"/>
                <a:cs typeface="Calibri" charset="0"/>
              </a:rPr>
              <a:t>The below fields are used in the calculation of the commitment exposure of derivatives and, as such, each element needs to be correct for an accurate exposure calculation.</a:t>
            </a:r>
          </a:p>
          <a:p>
            <a:pPr marL="0" lvl="1">
              <a:defRPr/>
            </a:pPr>
            <a:r>
              <a:rPr lang="en-US" sz="1600" dirty="0">
                <a:latin typeface="Nunito Sans" panose="00000500000000000000" pitchFamily="2" charset="0"/>
                <a:ea typeface="Calibri" charset="0"/>
                <a:cs typeface="Calibri" charset="0"/>
              </a:rPr>
              <a:t>	</a:t>
            </a:r>
          </a:p>
          <a:p>
            <a:pPr marL="0" lvl="1">
              <a:defRPr/>
            </a:pPr>
            <a:r>
              <a:rPr lang="en-US" sz="1600" b="1" dirty="0">
                <a:latin typeface="Nunito Sans" panose="00000500000000000000" pitchFamily="2" charset="0"/>
                <a:ea typeface="Calibri" charset="0"/>
                <a:cs typeface="Calibri" charset="0"/>
              </a:rPr>
              <a:t>No of Contracts * Derivative Market Lot * Underlying Market Price * Delta / UL FX Rate</a:t>
            </a:r>
          </a:p>
          <a:p>
            <a:pPr marL="0" lvl="1">
              <a:defRPr/>
            </a:pPr>
            <a:endParaRPr lang="en-US" sz="1600" dirty="0">
              <a:latin typeface="Nunito Sans" panose="00000500000000000000" pitchFamily="2" charset="0"/>
              <a:ea typeface="Calibri" charset="0"/>
              <a:cs typeface="Calibri" charset="0"/>
            </a:endParaRP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No of Contracts </a:t>
            </a:r>
            <a:r>
              <a:rPr lang="en-US" sz="1600" dirty="0">
                <a:latin typeface="Nunito Sans" panose="00000500000000000000" pitchFamily="2" charset="0"/>
                <a:ea typeface="Calibri" charset="0"/>
                <a:cs typeface="Calibri" charset="0"/>
              </a:rPr>
              <a:t>is uploaded through the client holdings file. </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Derivative Market Lot </a:t>
            </a:r>
            <a:r>
              <a:rPr lang="en-US" sz="1600" dirty="0">
                <a:latin typeface="Nunito Sans" panose="00000500000000000000" pitchFamily="2" charset="0"/>
                <a:ea typeface="Calibri" charset="0"/>
                <a:cs typeface="Calibri" charset="0"/>
              </a:rPr>
              <a:t>is specified in the derivative setup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Underlying Market Price </a:t>
            </a:r>
            <a:r>
              <a:rPr lang="en-US" sz="1600" dirty="0">
                <a:latin typeface="Nunito Sans" panose="00000500000000000000" pitchFamily="2" charset="0"/>
                <a:ea typeface="Calibri" charset="0"/>
                <a:cs typeface="Calibri" charset="0"/>
              </a:rPr>
              <a:t>is uploaded through the derivative price files (</a:t>
            </a:r>
            <a:r>
              <a:rPr lang="en-US" sz="1600" dirty="0" err="1">
                <a:latin typeface="Nunito Sans" panose="00000500000000000000" pitchFamily="2" charset="0"/>
                <a:ea typeface="Calibri" charset="0"/>
                <a:cs typeface="Calibri" charset="0"/>
              </a:rPr>
              <a:t>derivpf</a:t>
            </a:r>
            <a:r>
              <a:rPr lang="en-US" sz="1600" dirty="0">
                <a:latin typeface="Nunito Sans" panose="00000500000000000000" pitchFamily="2" charset="0"/>
                <a:ea typeface="Calibri" charset="0"/>
                <a:cs typeface="Calibri" charset="0"/>
              </a:rPr>
              <a:t> or </a:t>
            </a:r>
            <a:r>
              <a:rPr lang="en-US" sz="1600" dirty="0" err="1">
                <a:latin typeface="Nunito Sans" panose="00000500000000000000" pitchFamily="2" charset="0"/>
                <a:ea typeface="Calibri" charset="0"/>
                <a:cs typeface="Calibri" charset="0"/>
              </a:rPr>
              <a:t>derivpf_indices</a:t>
            </a:r>
            <a:r>
              <a:rPr lang="en-US" sz="1600" dirty="0">
                <a:latin typeface="Nunito Sans" panose="00000500000000000000" pitchFamily="2" charset="0"/>
                <a:ea typeface="Calibri" charset="0"/>
                <a:cs typeface="Calibri" charset="0"/>
              </a:rPr>
              <a:t> </a:t>
            </a:r>
            <a:r>
              <a:rPr lang="en-US" sz="1600" dirty="0" err="1">
                <a:latin typeface="Nunito Sans" panose="00000500000000000000" pitchFamily="2" charset="0"/>
                <a:ea typeface="Calibri" charset="0"/>
                <a:cs typeface="Calibri" charset="0"/>
              </a:rPr>
              <a:t>etc</a:t>
            </a:r>
            <a:r>
              <a:rPr lang="en-US" sz="1600" dirty="0">
                <a:latin typeface="Nunito Sans" panose="00000500000000000000" pitchFamily="2" charset="0"/>
                <a:ea typeface="Calibri" charset="0"/>
                <a:cs typeface="Calibri" charset="0"/>
              </a:rPr>
              <a:t>)</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Delta</a:t>
            </a:r>
            <a:r>
              <a:rPr lang="en-US" sz="1600" dirty="0">
                <a:latin typeface="Nunito Sans" panose="00000500000000000000" pitchFamily="2" charset="0"/>
                <a:ea typeface="Calibri" charset="0"/>
                <a:cs typeface="Calibri" charset="0"/>
              </a:rPr>
              <a:t> defaults to 1 upon initial setup but can be specified in the </a:t>
            </a:r>
            <a:r>
              <a:rPr lang="en-US" sz="1600" dirty="0" err="1">
                <a:latin typeface="Nunito Sans" panose="00000500000000000000" pitchFamily="2" charset="0"/>
                <a:ea typeface="Calibri" charset="0"/>
                <a:cs typeface="Calibri" charset="0"/>
              </a:rPr>
              <a:t>DerivGF</a:t>
            </a:r>
            <a:r>
              <a:rPr lang="en-US" sz="1600" dirty="0">
                <a:latin typeface="Nunito Sans" panose="00000500000000000000" pitchFamily="2" charset="0"/>
                <a:ea typeface="Calibri" charset="0"/>
                <a:cs typeface="Calibri" charset="0"/>
              </a:rPr>
              <a:t> file</a:t>
            </a:r>
          </a:p>
          <a:p>
            <a:pPr marL="285750" lvl="1" indent="-285750">
              <a:buFont typeface="Arial" panose="020B0604020202020204" pitchFamily="34" charset="0"/>
              <a:buChar char="•"/>
              <a:defRPr/>
            </a:pPr>
            <a:r>
              <a:rPr lang="en-US" sz="1600" b="1" dirty="0">
                <a:latin typeface="Nunito Sans" panose="00000500000000000000" pitchFamily="2" charset="0"/>
                <a:ea typeface="Calibri" charset="0"/>
                <a:cs typeface="Calibri" charset="0"/>
              </a:rPr>
              <a:t>UL FX Rate </a:t>
            </a:r>
            <a:r>
              <a:rPr lang="en-US" sz="1600" dirty="0">
                <a:latin typeface="Nunito Sans" panose="00000500000000000000" pitchFamily="2" charset="0"/>
                <a:ea typeface="Calibri" charset="0"/>
                <a:cs typeface="Calibri" charset="0"/>
              </a:rPr>
              <a:t>is uploaded through the client FX Rates file.</a:t>
            </a:r>
          </a:p>
        </p:txBody>
      </p:sp>
    </p:spTree>
    <p:extLst>
      <p:ext uri="{BB962C8B-B14F-4D97-AF65-F5344CB8AC3E}">
        <p14:creationId xmlns:p14="http://schemas.microsoft.com/office/powerpoint/2010/main" val="4280271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449933"/>
            <a:ext cx="56468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clear this breach? (cont.)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7" y="911598"/>
            <a:ext cx="8311646" cy="181588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Scheme Mandate Review</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If the prospectus states that government issuers (e.g. UK Government, US Government) can have greater than 35% of the portfolio’s investment, then the Scheme Mandate needs to be updated to reflect this.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To find the Scheme Mandate on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go to Business Administration -&gt; </a:t>
            </a:r>
            <a:r>
              <a:rPr kumimoji="0" lang="en-US" sz="16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Organisation</a:t>
            </a: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Setup -&gt; Client Specific Mandate</a:t>
            </a:r>
          </a:p>
        </p:txBody>
      </p:sp>
      <p:pic>
        <p:nvPicPr>
          <p:cNvPr id="2" name="Picture 1">
            <a:extLst>
              <a:ext uri="{FF2B5EF4-FFF2-40B4-BE49-F238E27FC236}">
                <a16:creationId xmlns:a16="http://schemas.microsoft.com/office/drawing/2014/main" id="{FE604924-1CE3-427D-89E9-A41092E0DD5D}"/>
              </a:ext>
            </a:extLst>
          </p:cNvPr>
          <p:cNvPicPr>
            <a:picLocks noChangeAspect="1"/>
          </p:cNvPicPr>
          <p:nvPr/>
        </p:nvPicPr>
        <p:blipFill>
          <a:blip r:embed="rId2"/>
          <a:stretch>
            <a:fillRect/>
          </a:stretch>
        </p:blipFill>
        <p:spPr>
          <a:xfrm>
            <a:off x="1767924" y="2876813"/>
            <a:ext cx="4972510" cy="898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C248546F-ED8D-4D30-92EE-7C11CCF257F6}"/>
              </a:ext>
            </a:extLst>
          </p:cNvPr>
          <p:cNvSpPr txBox="1"/>
          <p:nvPr/>
        </p:nvSpPr>
        <p:spPr>
          <a:xfrm>
            <a:off x="449177" y="4052250"/>
            <a:ext cx="9117189"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Ensure that all government issuers permitted to have greater than 35% of the portfolio’s investment are on the list under the “Government and Public Securities” section for the relevant Scheme. If an issuer is absent, then add the issuer name into the “GOPS Issuer” field and select the correct drop-down option that appears. Hit the ‘Add’ button to add it and then send for approval.</a:t>
            </a:r>
          </a:p>
        </p:txBody>
      </p:sp>
      <p:pic>
        <p:nvPicPr>
          <p:cNvPr id="5" name="Picture 4">
            <a:extLst>
              <a:ext uri="{FF2B5EF4-FFF2-40B4-BE49-F238E27FC236}">
                <a16:creationId xmlns:a16="http://schemas.microsoft.com/office/drawing/2014/main" id="{EA4CE0AF-FA88-4FD7-9D1B-F7A9B30EA480}"/>
              </a:ext>
            </a:extLst>
          </p:cNvPr>
          <p:cNvPicPr>
            <a:picLocks noChangeAspect="1"/>
          </p:cNvPicPr>
          <p:nvPr/>
        </p:nvPicPr>
        <p:blipFill>
          <a:blip r:embed="rId3"/>
          <a:stretch>
            <a:fillRect/>
          </a:stretch>
        </p:blipFill>
        <p:spPr>
          <a:xfrm>
            <a:off x="2314798" y="5332096"/>
            <a:ext cx="3885706" cy="1228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84165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946324"/>
            <a:ext cx="5646821" cy="461665"/>
          </a:xfrm>
          <a:prstGeom prst="rect">
            <a:avLst/>
          </a:prstGeom>
          <a:noFill/>
        </p:spPr>
        <p:txBody>
          <a:bodyPr wrap="square" rtlCol="0">
            <a:spAutoFit/>
          </a:bodyPr>
          <a:lstStyle/>
          <a:p>
            <a:r>
              <a:rPr lang="en-US" sz="2400" dirty="0">
                <a:solidFill>
                  <a:srgbClr val="31D4CF"/>
                </a:solidFill>
                <a:latin typeface="Nunito Sans" panose="00000500000000000000" pitchFamily="2" charset="0"/>
              </a:rPr>
              <a:t>How can I validate this breach?</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9" y="4078671"/>
            <a:ext cx="8947370" cy="2031325"/>
          </a:xfrm>
          <a:prstGeom prst="rect">
            <a:avLst/>
          </a:prstGeom>
          <a:noFill/>
        </p:spPr>
        <p:txBody>
          <a:bodyPr wrap="square" rtlCol="0">
            <a:spAutoFit/>
          </a:bodyPr>
          <a:lstStyle/>
          <a:p>
            <a:pPr marL="0" lvl="1">
              <a:defRPr/>
            </a:pPr>
            <a:r>
              <a:rPr lang="en-US" sz="1800" dirty="0">
                <a:latin typeface="Nunito Sans" panose="00000500000000000000" pitchFamily="2" charset="0"/>
                <a:ea typeface="Calibri" charset="0"/>
                <a:cs typeface="Calibri" charset="0"/>
              </a:rPr>
              <a:t>The above table provides adequate information in order to validate this rule. We know the above Treasury Bills have been issued by the UK Government. If the prospectus does not stipulate that the fund is permitted to have greater 35% investment in any one government issuer, then this would be a valid breach.</a:t>
            </a:r>
          </a:p>
          <a:p>
            <a:pPr marL="0" lvl="1">
              <a:defRPr/>
            </a:pPr>
            <a:endParaRPr lang="en-US" sz="1800" dirty="0">
              <a:latin typeface="Nunito Sans" panose="00000500000000000000" pitchFamily="2" charset="0"/>
              <a:ea typeface="Calibri" charset="0"/>
              <a:cs typeface="Calibri" charset="0"/>
            </a:endParaRPr>
          </a:p>
          <a:p>
            <a:pPr marL="0" lvl="1">
              <a:defRPr/>
            </a:pPr>
            <a:r>
              <a:rPr lang="en-US" sz="1800" dirty="0">
                <a:latin typeface="Nunito Sans" panose="00000500000000000000" pitchFamily="2" charset="0"/>
                <a:ea typeface="Calibri" charset="0"/>
                <a:cs typeface="Calibri" charset="0"/>
              </a:rPr>
              <a:t>If, however, the prospectus does stipulate this, then UCITS18 would not apply in this instance and instead UCITS19 and UCITS20 would be applied.</a:t>
            </a:r>
          </a:p>
        </p:txBody>
      </p:sp>
      <p:graphicFrame>
        <p:nvGraphicFramePr>
          <p:cNvPr id="2" name="Table 1">
            <a:extLst>
              <a:ext uri="{FF2B5EF4-FFF2-40B4-BE49-F238E27FC236}">
                <a16:creationId xmlns:a16="http://schemas.microsoft.com/office/drawing/2014/main" id="{BF0040B5-4515-4893-B775-66A64BA67EFC}"/>
              </a:ext>
            </a:extLst>
          </p:cNvPr>
          <p:cNvGraphicFramePr>
            <a:graphicFrameLocks noGrp="1"/>
          </p:cNvGraphicFramePr>
          <p:nvPr>
            <p:extLst>
              <p:ext uri="{D42A27DB-BD31-4B8C-83A1-F6EECF244321}">
                <p14:modId xmlns:p14="http://schemas.microsoft.com/office/powerpoint/2010/main" val="4170792483"/>
              </p:ext>
            </p:extLst>
          </p:nvPr>
        </p:nvGraphicFramePr>
        <p:xfrm>
          <a:off x="449179" y="1636280"/>
          <a:ext cx="9743533" cy="2084762"/>
        </p:xfrm>
        <a:graphic>
          <a:graphicData uri="http://schemas.openxmlformats.org/drawingml/2006/table">
            <a:tbl>
              <a:tblPr firstRow="1" bandRow="1">
                <a:tableStyleId>{7DF18680-E054-41AD-8BC1-D1AEF772440D}</a:tableStyleId>
              </a:tblPr>
              <a:tblGrid>
                <a:gridCol w="987735">
                  <a:extLst>
                    <a:ext uri="{9D8B030D-6E8A-4147-A177-3AD203B41FA5}">
                      <a16:colId xmlns:a16="http://schemas.microsoft.com/office/drawing/2014/main" val="674715936"/>
                    </a:ext>
                  </a:extLst>
                </a:gridCol>
                <a:gridCol w="3326675">
                  <a:extLst>
                    <a:ext uri="{9D8B030D-6E8A-4147-A177-3AD203B41FA5}">
                      <a16:colId xmlns:a16="http://schemas.microsoft.com/office/drawing/2014/main" val="517564940"/>
                    </a:ext>
                  </a:extLst>
                </a:gridCol>
                <a:gridCol w="1410788">
                  <a:extLst>
                    <a:ext uri="{9D8B030D-6E8A-4147-A177-3AD203B41FA5}">
                      <a16:colId xmlns:a16="http://schemas.microsoft.com/office/drawing/2014/main" val="4089029939"/>
                    </a:ext>
                  </a:extLst>
                </a:gridCol>
                <a:gridCol w="1210492">
                  <a:extLst>
                    <a:ext uri="{9D8B030D-6E8A-4147-A177-3AD203B41FA5}">
                      <a16:colId xmlns:a16="http://schemas.microsoft.com/office/drawing/2014/main" val="3081095888"/>
                    </a:ext>
                  </a:extLst>
                </a:gridCol>
                <a:gridCol w="1489165">
                  <a:extLst>
                    <a:ext uri="{9D8B030D-6E8A-4147-A177-3AD203B41FA5}">
                      <a16:colId xmlns:a16="http://schemas.microsoft.com/office/drawing/2014/main" val="4268680347"/>
                    </a:ext>
                  </a:extLst>
                </a:gridCol>
                <a:gridCol w="1318678">
                  <a:extLst>
                    <a:ext uri="{9D8B030D-6E8A-4147-A177-3AD203B41FA5}">
                      <a16:colId xmlns:a16="http://schemas.microsoft.com/office/drawing/2014/main" val="34654047"/>
                    </a:ext>
                  </a:extLst>
                </a:gridCol>
              </a:tblGrid>
              <a:tr h="0">
                <a:tc>
                  <a:txBody>
                    <a:bodyPr/>
                    <a:lstStyle/>
                    <a:p>
                      <a:pPr algn="ctr"/>
                      <a:r>
                        <a:rPr lang="en-GB" sz="1400" dirty="0">
                          <a:latin typeface="Nunito Sans" panose="00000500000000000000" pitchFamily="2" charset="0"/>
                        </a:rPr>
                        <a:t>SEDOL</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Security Name</a:t>
                      </a:r>
                    </a:p>
                  </a:txBody>
                  <a:tcPr marL="68220" marR="68220" marT="34110" marB="34110" anchor="ctr">
                    <a:solidFill>
                      <a:srgbClr val="31D4C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dirty="0">
                          <a:latin typeface="Nunito Sans" panose="00000500000000000000" pitchFamily="2" charset="0"/>
                        </a:rPr>
                        <a:t>Exposure</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Exposure %</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Scheme NAV</a:t>
                      </a:r>
                    </a:p>
                  </a:txBody>
                  <a:tcPr marL="68220" marR="68220" marT="34110" marB="34110" anchor="ctr">
                    <a:solidFill>
                      <a:srgbClr val="31D4CF"/>
                    </a:solidFill>
                  </a:tcPr>
                </a:tc>
                <a:tc>
                  <a:txBody>
                    <a:bodyPr/>
                    <a:lstStyle/>
                    <a:p>
                      <a:pPr algn="ctr"/>
                      <a:r>
                        <a:rPr lang="en-GB" sz="1400" dirty="0">
                          <a:latin typeface="Nunito Sans" panose="00000500000000000000" pitchFamily="2" charset="0"/>
                        </a:rPr>
                        <a:t>Issuer</a:t>
                      </a:r>
                    </a:p>
                  </a:txBody>
                  <a:tcPr marL="68220" marR="68220" marT="34110" marB="34110" anchor="ctr">
                    <a:solidFill>
                      <a:srgbClr val="31D4CF"/>
                    </a:solidFill>
                  </a:tcPr>
                </a:tc>
                <a:extLst>
                  <a:ext uri="{0D108BD9-81ED-4DB2-BD59-A6C34878D82A}">
                    <a16:rowId xmlns:a16="http://schemas.microsoft.com/office/drawing/2014/main" val="2291800905"/>
                  </a:ext>
                </a:extLst>
              </a:tr>
              <a:tr h="318362">
                <a:tc>
                  <a:txBody>
                    <a:bodyPr/>
                    <a:lstStyle/>
                    <a:p>
                      <a:pPr algn="ctr"/>
                      <a:r>
                        <a:rPr lang="en-GB" sz="1400" dirty="0">
                          <a:latin typeface="Nunito Sans" panose="00000500000000000000" pitchFamily="2" charset="0"/>
                        </a:rPr>
                        <a:t>BDXM6S3</a:t>
                      </a: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UK(GOVT OF) 0% T-BILL 01/04/19 GBP0.01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20,000,000.00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20.0000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extLst>
                  <a:ext uri="{0D108BD9-81ED-4DB2-BD59-A6C34878D82A}">
                    <a16:rowId xmlns:a16="http://schemas.microsoft.com/office/drawing/2014/main" val="814365289"/>
                  </a:ext>
                </a:extLst>
              </a:tr>
              <a:tr h="0">
                <a:tc>
                  <a:txBody>
                    <a:bodyPr/>
                    <a:lstStyle/>
                    <a:p>
                      <a:pPr algn="ctr"/>
                      <a:r>
                        <a:rPr lang="en-GB" sz="1400" dirty="0">
                          <a:latin typeface="Nunito Sans" panose="00000500000000000000" pitchFamily="2" charset="0"/>
                        </a:rPr>
                        <a:t>BXRHNZ0 </a:t>
                      </a:r>
                    </a:p>
                  </a:txBody>
                  <a:tcPr marL="68220" marR="68220" marT="34110" marB="34110" anchor="ctr">
                    <a:solidFill>
                      <a:srgbClr val="C8F4F3"/>
                    </a:solidFill>
                  </a:tcPr>
                </a:tc>
                <a:tc>
                  <a:txBody>
                    <a:bodyPr/>
                    <a:lstStyle/>
                    <a:p>
                      <a:pPr algn="ctr"/>
                      <a:r>
                        <a:rPr lang="en-US" sz="1400" dirty="0">
                          <a:latin typeface="Nunito Sans" panose="00000500000000000000" pitchFamily="2" charset="0"/>
                        </a:rPr>
                        <a:t>UK(GOVT OF) 0% T-BILL 02/09/19 GBP0.01 </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10,000,000.00 </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 </a:t>
                      </a:r>
                    </a:p>
                  </a:txBody>
                  <a:tcPr marL="68220" marR="68220" marT="34110" marB="34110" anchor="ctr">
                    <a:solidFill>
                      <a:srgbClr val="C8F4F3"/>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C8F4F3"/>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C8F4F3"/>
                    </a:solidFill>
                  </a:tcPr>
                </a:tc>
                <a:extLst>
                  <a:ext uri="{0D108BD9-81ED-4DB2-BD59-A6C34878D82A}">
                    <a16:rowId xmlns:a16="http://schemas.microsoft.com/office/drawing/2014/main" val="2537684934"/>
                  </a:ext>
                </a:extLst>
              </a:tr>
              <a:tr h="0">
                <a:tc>
                  <a:txBody>
                    <a:bodyPr/>
                    <a:lstStyle/>
                    <a:p>
                      <a:pPr algn="ctr"/>
                      <a:r>
                        <a:rPr lang="en-GB" sz="1400" dirty="0">
                          <a:latin typeface="Nunito Sans" panose="00000500000000000000" pitchFamily="2" charset="0"/>
                        </a:rPr>
                        <a:t>BDXL9H0</a:t>
                      </a:r>
                    </a:p>
                  </a:txBody>
                  <a:tcPr marL="68220" marR="68220" marT="34110" marB="34110" anchor="ctr">
                    <a:solidFill>
                      <a:srgbClr val="EBFBFB"/>
                    </a:solidFill>
                  </a:tcPr>
                </a:tc>
                <a:tc>
                  <a:txBody>
                    <a:bodyPr/>
                    <a:lstStyle/>
                    <a:p>
                      <a:pPr algn="ctr"/>
                      <a:r>
                        <a:rPr lang="en-US" sz="1400" dirty="0">
                          <a:latin typeface="Nunito Sans" panose="00000500000000000000" pitchFamily="2" charset="0"/>
                        </a:rPr>
                        <a:t>UK(GOVT OF) 0% T-BILL 04/02/19 GBP0.01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7,000,000.00 </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7.0000</a:t>
                      </a:r>
                    </a:p>
                  </a:txBody>
                  <a:tcPr marL="68220" marR="68220" marT="34110" marB="34110" anchor="ctr">
                    <a:solidFill>
                      <a:srgbClr val="EBFBFB"/>
                    </a:solidFill>
                  </a:tcPr>
                </a:tc>
                <a:tc>
                  <a:txBody>
                    <a:bodyPr/>
                    <a:lstStyle/>
                    <a:p>
                      <a:pPr algn="ctr"/>
                      <a:r>
                        <a:rPr lang="en-GB" sz="1400" dirty="0">
                          <a:latin typeface="Nunito Sans" panose="00000500000000000000" pitchFamily="2" charset="0"/>
                        </a:rPr>
                        <a:t>100,000,000.00</a:t>
                      </a:r>
                    </a:p>
                  </a:txBody>
                  <a:tcPr marL="68220" marR="68220" marT="34110" marB="34110" anchor="ctr">
                    <a:solidFill>
                      <a:srgbClr val="EBFBFB"/>
                    </a:solidFill>
                  </a:tcPr>
                </a:tc>
                <a:tc>
                  <a:txBody>
                    <a:bodyPr/>
                    <a:lstStyle/>
                    <a:p>
                      <a:pPr algn="ctr"/>
                      <a:r>
                        <a:rPr lang="en-GB" sz="1400" dirty="0">
                          <a:solidFill>
                            <a:schemeClr val="tx1"/>
                          </a:solidFill>
                          <a:latin typeface="Nunito Sans" panose="00000500000000000000" pitchFamily="2" charset="0"/>
                        </a:rPr>
                        <a:t>UK(GOVT OF)</a:t>
                      </a:r>
                    </a:p>
                  </a:txBody>
                  <a:tcPr marL="68220" marR="68220" marT="34110" marB="34110" anchor="ctr">
                    <a:solidFill>
                      <a:srgbClr val="EBFBFB"/>
                    </a:solidFill>
                  </a:tcPr>
                </a:tc>
                <a:extLst>
                  <a:ext uri="{0D108BD9-81ED-4DB2-BD59-A6C34878D82A}">
                    <a16:rowId xmlns:a16="http://schemas.microsoft.com/office/drawing/2014/main" val="1334477845"/>
                  </a:ext>
                </a:extLst>
              </a:tr>
              <a:tr h="318362">
                <a:tc>
                  <a:txBody>
                    <a:bodyPr/>
                    <a:lstStyle/>
                    <a:p>
                      <a:pPr algn="ctr"/>
                      <a:r>
                        <a:rPr lang="en-GB" sz="1400" b="1" dirty="0">
                          <a:latin typeface="Nunito Sans" panose="00000500000000000000" pitchFamily="2" charset="0"/>
                        </a:rPr>
                        <a:t>Total</a:t>
                      </a: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b="1"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r>
                        <a:rPr lang="en-GB" sz="1400" b="1" dirty="0">
                          <a:solidFill>
                            <a:schemeClr val="tx1"/>
                          </a:solidFill>
                          <a:latin typeface="Nunito Sans" panose="00000500000000000000" pitchFamily="2" charset="0"/>
                        </a:rPr>
                        <a:t>37.0000 </a:t>
                      </a: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tc>
                  <a:txBody>
                    <a:bodyPr/>
                    <a:lstStyle/>
                    <a:p>
                      <a:pPr algn="ctr"/>
                      <a:endParaRPr lang="en-GB" sz="1400" dirty="0">
                        <a:solidFill>
                          <a:schemeClr val="tx1"/>
                        </a:solidFill>
                        <a:latin typeface="Nunito Sans" panose="00000500000000000000" pitchFamily="2" charset="0"/>
                      </a:endParaRPr>
                    </a:p>
                  </a:txBody>
                  <a:tcPr marL="68220" marR="68220" marT="34110" marB="34110" anchor="ctr">
                    <a:solidFill>
                      <a:srgbClr val="C8F4F3"/>
                    </a:solidFill>
                  </a:tcPr>
                </a:tc>
                <a:extLst>
                  <a:ext uri="{0D108BD9-81ED-4DB2-BD59-A6C34878D82A}">
                    <a16:rowId xmlns:a16="http://schemas.microsoft.com/office/drawing/2014/main" val="1627952059"/>
                  </a:ext>
                </a:extLst>
              </a:tr>
            </a:tbl>
          </a:graphicData>
        </a:graphic>
      </p:graphicFrame>
    </p:spTree>
    <p:extLst>
      <p:ext uri="{BB962C8B-B14F-4D97-AF65-F5344CB8AC3E}">
        <p14:creationId xmlns:p14="http://schemas.microsoft.com/office/powerpoint/2010/main" val="3378747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A2C0B1-5F58-4B52-96AF-FD49066D348F}"/>
              </a:ext>
            </a:extLst>
          </p:cNvPr>
          <p:cNvSpPr txBox="1"/>
          <p:nvPr/>
        </p:nvSpPr>
        <p:spPr>
          <a:xfrm>
            <a:off x="449179" y="1843316"/>
            <a:ext cx="56468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1D4CF"/>
                </a:solidFill>
                <a:effectLst/>
                <a:uLnTx/>
                <a:uFillTx/>
                <a:latin typeface="Nunito Sans" panose="00000500000000000000" pitchFamily="2" charset="0"/>
                <a:ea typeface="+mn-ea"/>
                <a:cs typeface="+mn-cs"/>
              </a:rPr>
              <a:t>How can I view this in a report?</a:t>
            </a:r>
          </a:p>
        </p:txBody>
      </p:sp>
      <p:sp>
        <p:nvSpPr>
          <p:cNvPr id="8" name="TextBox 7">
            <a:extLst>
              <a:ext uri="{FF2B5EF4-FFF2-40B4-BE49-F238E27FC236}">
                <a16:creationId xmlns:a16="http://schemas.microsoft.com/office/drawing/2014/main" id="{EED82F1B-FCD6-41A3-9D56-472F9193B965}"/>
              </a:ext>
            </a:extLst>
          </p:cNvPr>
          <p:cNvSpPr txBox="1"/>
          <p:nvPr/>
        </p:nvSpPr>
        <p:spPr>
          <a:xfrm>
            <a:off x="449178" y="2304981"/>
            <a:ext cx="7335254" cy="286232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On </a:t>
            </a:r>
            <a:r>
              <a:rPr kumimoji="0" lang="en-US" sz="1800" b="0" i="0" u="none" strike="noStrike" kern="1200" cap="none" spc="0" normalizeH="0" baseline="0" noProof="0" dirty="0" err="1">
                <a:ln>
                  <a:noFill/>
                </a:ln>
                <a:solidFill>
                  <a:prstClr val="black"/>
                </a:solidFill>
                <a:effectLst/>
                <a:uLnTx/>
                <a:uFillTx/>
                <a:latin typeface="Nunito Sans" panose="00000500000000000000" pitchFamily="2" charset="0"/>
                <a:ea typeface="Calibri" charset="0"/>
                <a:cs typeface="Calibri" charset="0"/>
              </a:rPr>
              <a:t>FundWare</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you can go to </a:t>
            </a:r>
            <a:r>
              <a:rPr kumimoji="0" lang="en-US" sz="1800" b="1"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Reporting -&gt; Holding Reports - &gt; Holding Report</a:t>
            </a: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 and select one of a wide range of reports (e.g. Holding Export Report) to extract.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You may wish to include the following columns: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Group</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Exposure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rPr>
              <a:t>Issuer is GOPS</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17734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559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CC66740-D5A8-4BFC-B2BA-C20E2DD49A8B}" vid="{1B7FFCF4-088D-4A33-8428-D27B2D62C08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250F375667C46A87736AADEF8BC40" ma:contentTypeVersion="11" ma:contentTypeDescription="Create a new document." ma:contentTypeScope="" ma:versionID="b00c2f9982faec03c9fbee76d8d84b66">
  <xsd:schema xmlns:xsd="http://www.w3.org/2001/XMLSchema" xmlns:xs="http://www.w3.org/2001/XMLSchema" xmlns:p="http://schemas.microsoft.com/office/2006/metadata/properties" xmlns:ns2="89f12534-e8b5-4d10-b845-f47e4ca09c9b" xmlns:ns3="4bf76ef2-d5d7-4dbd-9bef-450e13b45512" targetNamespace="http://schemas.microsoft.com/office/2006/metadata/properties" ma:root="true" ma:fieldsID="53cefc5c4ebc35034f334885a6126ca0" ns2:_="" ns3:_="">
    <xsd:import namespace="89f12534-e8b5-4d10-b845-f47e4ca09c9b"/>
    <xsd:import namespace="4bf76ef2-d5d7-4dbd-9bef-450e13b455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f12534-e8b5-4d10-b845-f47e4ca09c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f76ef2-d5d7-4dbd-9bef-450e13b4551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667BA2-F386-44E9-A766-2977628725C5}">
  <ds:schemaRefs>
    <ds:schemaRef ds:uri="http://schemas.microsoft.com/sharepoint/v3/contenttype/forms"/>
  </ds:schemaRefs>
</ds:datastoreItem>
</file>

<file path=customXml/itemProps2.xml><?xml version="1.0" encoding="utf-8"?>
<ds:datastoreItem xmlns:ds="http://schemas.openxmlformats.org/officeDocument/2006/customXml" ds:itemID="{F4B4BCB4-D9C8-40E1-9F79-40C36ECB216C}">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91C45AD3-DB5B-49C9-9FF7-0B7FF447AC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f12534-e8b5-4d10-b845-f47e4ca09c9b"/>
    <ds:schemaRef ds:uri="4bf76ef2-d5d7-4dbd-9bef-450e13b45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0</TotalTime>
  <Words>1225</Words>
  <Application>Microsoft Office PowerPoint</Application>
  <PresentationFormat>Widescreen</PresentationFormat>
  <Paragraphs>143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Watson</dc:creator>
  <cp:lastModifiedBy>Rosie McKerr</cp:lastModifiedBy>
  <cp:revision>41</cp:revision>
  <dcterms:created xsi:type="dcterms:W3CDTF">2020-08-26T09:52:40Z</dcterms:created>
  <dcterms:modified xsi:type="dcterms:W3CDTF">2021-05-26T07:21:34Z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0x010100FC6250F375667C46A87736AADEF8BC40</vt:lpwstr>
  </property>
</Properties>
</file>