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3" r:id="rId8"/>
    <p:sldId id="274" r:id="rId9"/>
    <p:sldId id="277" r:id="rId10"/>
    <p:sldId id="270" r:id="rId11"/>
    <p:sldId id="272" r:id="rId12"/>
    <p:sldId id="275" r:id="rId13"/>
    <p:sldId id="271" r:id="rId14"/>
    <p:sldId id="276"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Murray" userId="S::jason.murray@funds-axis.com::3b5dbc7b-7cf0-4536-9edc-6786fb9b04b5" providerId="AD" clId="Web-{39E02E7F-C3F0-E0FF-CD6C-6918E519C4FE}"/>
    <pc:docChg chg="modSld">
      <pc:chgData name="Jason Murray" userId="S::jason.murray@funds-axis.com::3b5dbc7b-7cf0-4536-9edc-6786fb9b04b5" providerId="AD" clId="Web-{39E02E7F-C3F0-E0FF-CD6C-6918E519C4FE}" dt="2020-10-26T13:46:40.539" v="2" actId="20577"/>
      <pc:docMkLst>
        <pc:docMk/>
      </pc:docMkLst>
      <pc:sldChg chg="modSp">
        <pc:chgData name="Jason Murray" userId="S::jason.murray@funds-axis.com::3b5dbc7b-7cf0-4536-9edc-6786fb9b04b5" providerId="AD" clId="Web-{39E02E7F-C3F0-E0FF-CD6C-6918E519C4FE}" dt="2020-10-26T13:46:32.663" v="0" actId="20577"/>
        <pc:sldMkLst>
          <pc:docMk/>
          <pc:sldMk cId="2028802919" sldId="257"/>
        </pc:sldMkLst>
        <pc:spChg chg="mod">
          <ac:chgData name="Jason Murray" userId="S::jason.murray@funds-axis.com::3b5dbc7b-7cf0-4536-9edc-6786fb9b04b5" providerId="AD" clId="Web-{39E02E7F-C3F0-E0FF-CD6C-6918E519C4FE}" dt="2020-10-26T13:46:32.663" v="0" actId="20577"/>
          <ac:spMkLst>
            <pc:docMk/>
            <pc:sldMk cId="2028802919" sldId="257"/>
            <ac:spMk id="8" creationId="{EED82F1B-FCD6-41A3-9D56-472F9193B965}"/>
          </ac:spMkLst>
        </pc:spChg>
      </pc:sldChg>
    </pc:docChg>
  </pc:docChgLst>
  <pc:docChgLst>
    <pc:chgData name="Jason Murray" userId="S::jason.murray@funds-axis.com::3b5dbc7b-7cf0-4536-9edc-6786fb9b04b5" providerId="AD" clId="Web-{0E84174E-1355-6ED5-1820-93632DE97CD1}"/>
    <pc:docChg chg="modSld">
      <pc:chgData name="Jason Murray" userId="S::jason.murray@funds-axis.com::3b5dbc7b-7cf0-4536-9edc-6786fb9b04b5" providerId="AD" clId="Web-{0E84174E-1355-6ED5-1820-93632DE97CD1}" dt="2020-10-26T15:29:35.145" v="0"/>
      <pc:docMkLst>
        <pc:docMk/>
      </pc:docMkLst>
      <pc:sldChg chg="modSp">
        <pc:chgData name="Jason Murray" userId="S::jason.murray@funds-axis.com::3b5dbc7b-7cf0-4536-9edc-6786fb9b04b5" providerId="AD" clId="Web-{0E84174E-1355-6ED5-1820-93632DE97CD1}" dt="2020-10-26T15:29:35.145" v="0"/>
        <pc:sldMkLst>
          <pc:docMk/>
          <pc:sldMk cId="2805363165" sldId="273"/>
        </pc:sldMkLst>
        <pc:spChg chg="mod">
          <ac:chgData name="Jason Murray" userId="S::jason.murray@funds-axis.com::3b5dbc7b-7cf0-4536-9edc-6786fb9b04b5" providerId="AD" clId="Web-{0E84174E-1355-6ED5-1820-93632DE97CD1}" dt="2020-10-26T15:29:35.145" v="0"/>
          <ac:spMkLst>
            <pc:docMk/>
            <pc:sldMk cId="2805363165" sldId="273"/>
            <ac:spMk id="13" creationId="{8FCF0266-E657-4CC6-800E-5815F93D9BB2}"/>
          </ac:spMkLst>
        </pc:spChg>
      </pc:sldChg>
    </pc:docChg>
  </pc:docChgLst>
  <pc:docChgLst>
    <pc:chgData name="Rosie McKerr" userId="84563696-7ce9-496d-a79d-236896a89af9" providerId="ADAL" clId="{B08ED80E-DB36-4CC7-A208-310BAC539559}"/>
    <pc:docChg chg="custSel addSld modSld sldOrd">
      <pc:chgData name="Rosie McKerr" userId="84563696-7ce9-496d-a79d-236896a89af9" providerId="ADAL" clId="{B08ED80E-DB36-4CC7-A208-310BAC539559}" dt="2021-05-26T07:22:28.693" v="41" actId="478"/>
      <pc:docMkLst>
        <pc:docMk/>
      </pc:docMkLst>
      <pc:sldChg chg="delSp mod">
        <pc:chgData name="Rosie McKerr" userId="84563696-7ce9-496d-a79d-236896a89af9" providerId="ADAL" clId="{B08ED80E-DB36-4CC7-A208-310BAC539559}" dt="2021-05-26T07:22:28.693" v="41" actId="478"/>
        <pc:sldMkLst>
          <pc:docMk/>
          <pc:sldMk cId="2028802919" sldId="257"/>
        </pc:sldMkLst>
        <pc:spChg chg="del">
          <ac:chgData name="Rosie McKerr" userId="84563696-7ce9-496d-a79d-236896a89af9" providerId="ADAL" clId="{B08ED80E-DB36-4CC7-A208-310BAC539559}" dt="2021-05-26T07:22:27.480" v="40" actId="478"/>
          <ac:spMkLst>
            <pc:docMk/>
            <pc:sldMk cId="2028802919" sldId="257"/>
            <ac:spMk id="2" creationId="{9E4156D5-1008-49A9-8E25-B2DEFFECC379}"/>
          </ac:spMkLst>
        </pc:spChg>
        <pc:spChg chg="del">
          <ac:chgData name="Rosie McKerr" userId="84563696-7ce9-496d-a79d-236896a89af9" providerId="ADAL" clId="{B08ED80E-DB36-4CC7-A208-310BAC539559}" dt="2021-05-26T07:22:28.693" v="41" actId="478"/>
          <ac:spMkLst>
            <pc:docMk/>
            <pc:sldMk cId="2028802919" sldId="257"/>
            <ac:spMk id="3" creationId="{712AC3E6-C95A-4E08-9D70-956741AFBA4C}"/>
          </ac:spMkLst>
        </pc:spChg>
      </pc:sldChg>
      <pc:sldChg chg="delSp modSp mod ord">
        <pc:chgData name="Rosie McKerr" userId="84563696-7ce9-496d-a79d-236896a89af9" providerId="ADAL" clId="{B08ED80E-DB36-4CC7-A208-310BAC539559}" dt="2021-05-19T08:57:24.544" v="39" actId="20577"/>
        <pc:sldMkLst>
          <pc:docMk/>
          <pc:sldMk cId="2604996182" sldId="269"/>
        </pc:sldMkLst>
        <pc:spChg chg="del">
          <ac:chgData name="Rosie McKerr" userId="84563696-7ce9-496d-a79d-236896a89af9" providerId="ADAL" clId="{B08ED80E-DB36-4CC7-A208-310BAC539559}" dt="2021-05-19T08:49:27.097" v="3" actId="478"/>
          <ac:spMkLst>
            <pc:docMk/>
            <pc:sldMk cId="2604996182" sldId="269"/>
            <ac:spMk id="2" creationId="{9E4156D5-1008-49A9-8E25-B2DEFFECC379}"/>
          </ac:spMkLst>
        </pc:spChg>
        <pc:spChg chg="del">
          <ac:chgData name="Rosie McKerr" userId="84563696-7ce9-496d-a79d-236896a89af9" providerId="ADAL" clId="{B08ED80E-DB36-4CC7-A208-310BAC539559}" dt="2021-05-19T08:49:28.335" v="4" actId="478"/>
          <ac:spMkLst>
            <pc:docMk/>
            <pc:sldMk cId="2604996182" sldId="269"/>
            <ac:spMk id="3" creationId="{712AC3E6-C95A-4E08-9D70-956741AFBA4C}"/>
          </ac:spMkLst>
        </pc:spChg>
        <pc:spChg chg="mod">
          <ac:chgData name="Rosie McKerr" userId="84563696-7ce9-496d-a79d-236896a89af9" providerId="ADAL" clId="{B08ED80E-DB36-4CC7-A208-310BAC539559}" dt="2021-05-19T08:49:42.315" v="7" actId="1076"/>
          <ac:spMkLst>
            <pc:docMk/>
            <pc:sldMk cId="2604996182" sldId="269"/>
            <ac:spMk id="7" creationId="{D9A2C0B1-5F58-4B52-96AF-FD49066D348F}"/>
          </ac:spMkLst>
        </pc:spChg>
        <pc:spChg chg="mod">
          <ac:chgData name="Rosie McKerr" userId="84563696-7ce9-496d-a79d-236896a89af9" providerId="ADAL" clId="{B08ED80E-DB36-4CC7-A208-310BAC539559}" dt="2021-05-19T08:57:24.544" v="39" actId="20577"/>
          <ac:spMkLst>
            <pc:docMk/>
            <pc:sldMk cId="2604996182" sldId="269"/>
            <ac:spMk id="8" creationId="{EED82F1B-FCD6-41A3-9D56-472F9193B965}"/>
          </ac:spMkLst>
        </pc:spChg>
      </pc:sldChg>
      <pc:sldChg chg="modSp mod">
        <pc:chgData name="Rosie McKerr" userId="84563696-7ce9-496d-a79d-236896a89af9" providerId="ADAL" clId="{B08ED80E-DB36-4CC7-A208-310BAC539559}" dt="2021-05-19T08:53:44.722" v="32" actId="1076"/>
        <pc:sldMkLst>
          <pc:docMk/>
          <pc:sldMk cId="3402579336" sldId="270"/>
        </pc:sldMkLst>
        <pc:spChg chg="mod">
          <ac:chgData name="Rosie McKerr" userId="84563696-7ce9-496d-a79d-236896a89af9" providerId="ADAL" clId="{B08ED80E-DB36-4CC7-A208-310BAC539559}" dt="2021-05-19T08:53:44.722" v="32" actId="1076"/>
          <ac:spMkLst>
            <pc:docMk/>
            <pc:sldMk cId="3402579336" sldId="270"/>
            <ac:spMk id="3" creationId="{53D42B65-E8AF-41C0-97E1-90F947515676}"/>
          </ac:spMkLst>
        </pc:spChg>
        <pc:spChg chg="mod">
          <ac:chgData name="Rosie McKerr" userId="84563696-7ce9-496d-a79d-236896a89af9" providerId="ADAL" clId="{B08ED80E-DB36-4CC7-A208-310BAC539559}" dt="2021-05-19T08:53:36.099" v="30" actId="20577"/>
          <ac:spMkLst>
            <pc:docMk/>
            <pc:sldMk cId="3402579336" sldId="270"/>
            <ac:spMk id="8" creationId="{EED82F1B-FCD6-41A3-9D56-472F9193B965}"/>
          </ac:spMkLst>
        </pc:spChg>
        <pc:picChg chg="mod">
          <ac:chgData name="Rosie McKerr" userId="84563696-7ce9-496d-a79d-236896a89af9" providerId="ADAL" clId="{B08ED80E-DB36-4CC7-A208-310BAC539559}" dt="2021-05-19T08:53:42.170" v="31" actId="1076"/>
          <ac:picMkLst>
            <pc:docMk/>
            <pc:sldMk cId="3402579336" sldId="270"/>
            <ac:picMk id="2" creationId="{4D5BF2D3-1CF6-4CB8-A54E-54DDAA925DA1}"/>
          </ac:picMkLst>
        </pc:picChg>
      </pc:sldChg>
      <pc:sldChg chg="modSp mod">
        <pc:chgData name="Rosie McKerr" userId="84563696-7ce9-496d-a79d-236896a89af9" providerId="ADAL" clId="{B08ED80E-DB36-4CC7-A208-310BAC539559}" dt="2021-05-19T08:53:55.455" v="33" actId="20577"/>
        <pc:sldMkLst>
          <pc:docMk/>
          <pc:sldMk cId="4280271926" sldId="272"/>
        </pc:sldMkLst>
        <pc:spChg chg="mod">
          <ac:chgData name="Rosie McKerr" userId="84563696-7ce9-496d-a79d-236896a89af9" providerId="ADAL" clId="{B08ED80E-DB36-4CC7-A208-310BAC539559}" dt="2021-05-19T08:53:55.455" v="33" actId="20577"/>
          <ac:spMkLst>
            <pc:docMk/>
            <pc:sldMk cId="4280271926" sldId="272"/>
            <ac:spMk id="8" creationId="{EED82F1B-FCD6-41A3-9D56-472F9193B965}"/>
          </ac:spMkLst>
        </pc:spChg>
      </pc:sldChg>
      <pc:sldChg chg="modSp mod">
        <pc:chgData name="Rosie McKerr" userId="84563696-7ce9-496d-a79d-236896a89af9" providerId="ADAL" clId="{B08ED80E-DB36-4CC7-A208-310BAC539559}" dt="2021-05-19T08:50:39.888" v="8" actId="20577"/>
        <pc:sldMkLst>
          <pc:docMk/>
          <pc:sldMk cId="2805363165" sldId="273"/>
        </pc:sldMkLst>
        <pc:spChg chg="mod">
          <ac:chgData name="Rosie McKerr" userId="84563696-7ce9-496d-a79d-236896a89af9" providerId="ADAL" clId="{B08ED80E-DB36-4CC7-A208-310BAC539559}" dt="2021-05-19T08:50:39.888" v="8" actId="20577"/>
          <ac:spMkLst>
            <pc:docMk/>
            <pc:sldMk cId="2805363165" sldId="273"/>
            <ac:spMk id="7" creationId="{D9A2C0B1-5F58-4B52-96AF-FD49066D348F}"/>
          </ac:spMkLst>
        </pc:spChg>
      </pc:sldChg>
      <pc:sldChg chg="modSp mod">
        <pc:chgData name="Rosie McKerr" userId="84563696-7ce9-496d-a79d-236896a89af9" providerId="ADAL" clId="{B08ED80E-DB36-4CC7-A208-310BAC539559}" dt="2021-05-19T08:53:10.655" v="27" actId="20577"/>
        <pc:sldMkLst>
          <pc:docMk/>
          <pc:sldMk cId="1197487732" sldId="274"/>
        </pc:sldMkLst>
        <pc:spChg chg="mod">
          <ac:chgData name="Rosie McKerr" userId="84563696-7ce9-496d-a79d-236896a89af9" providerId="ADAL" clId="{B08ED80E-DB36-4CC7-A208-310BAC539559}" dt="2021-05-19T08:53:10.655" v="27" actId="20577"/>
          <ac:spMkLst>
            <pc:docMk/>
            <pc:sldMk cId="1197487732" sldId="274"/>
            <ac:spMk id="8" creationId="{EED82F1B-FCD6-41A3-9D56-472F9193B965}"/>
          </ac:spMkLst>
        </pc:spChg>
      </pc:sldChg>
      <pc:sldChg chg="delSp modSp add mod">
        <pc:chgData name="Rosie McKerr" userId="84563696-7ce9-496d-a79d-236896a89af9" providerId="ADAL" clId="{B08ED80E-DB36-4CC7-A208-310BAC539559}" dt="2021-05-19T08:51:56.507" v="14" actId="14100"/>
        <pc:sldMkLst>
          <pc:docMk/>
          <pc:sldMk cId="1361355974" sldId="277"/>
        </pc:sldMkLst>
        <pc:spChg chg="mod">
          <ac:chgData name="Rosie McKerr" userId="84563696-7ce9-496d-a79d-236896a89af9" providerId="ADAL" clId="{B08ED80E-DB36-4CC7-A208-310BAC539559}" dt="2021-05-19T08:51:45.722" v="11" actId="1076"/>
          <ac:spMkLst>
            <pc:docMk/>
            <pc:sldMk cId="1361355974" sldId="277"/>
            <ac:spMk id="2" creationId="{9E4156D5-1008-49A9-8E25-B2DEFFECC379}"/>
          </ac:spMkLst>
        </pc:spChg>
        <pc:spChg chg="mod">
          <ac:chgData name="Rosie McKerr" userId="84563696-7ce9-496d-a79d-236896a89af9" providerId="ADAL" clId="{B08ED80E-DB36-4CC7-A208-310BAC539559}" dt="2021-05-19T08:51:56.507" v="14" actId="14100"/>
          <ac:spMkLst>
            <pc:docMk/>
            <pc:sldMk cId="1361355974" sldId="277"/>
            <ac:spMk id="3" creationId="{712AC3E6-C95A-4E08-9D70-956741AFBA4C}"/>
          </ac:spMkLst>
        </pc:spChg>
        <pc:spChg chg="del">
          <ac:chgData name="Rosie McKerr" userId="84563696-7ce9-496d-a79d-236896a89af9" providerId="ADAL" clId="{B08ED80E-DB36-4CC7-A208-310BAC539559}" dt="2021-05-19T08:51:40.607" v="9" actId="478"/>
          <ac:spMkLst>
            <pc:docMk/>
            <pc:sldMk cId="1361355974" sldId="277"/>
            <ac:spMk id="7" creationId="{D9A2C0B1-5F58-4B52-96AF-FD49066D348F}"/>
          </ac:spMkLst>
        </pc:spChg>
        <pc:spChg chg="del">
          <ac:chgData name="Rosie McKerr" userId="84563696-7ce9-496d-a79d-236896a89af9" providerId="ADAL" clId="{B08ED80E-DB36-4CC7-A208-310BAC539559}" dt="2021-05-19T08:51:42.135" v="10" actId="478"/>
          <ac:spMkLst>
            <pc:docMk/>
            <pc:sldMk cId="1361355974" sldId="277"/>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279597"/>
            <a:ext cx="7188971"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UCITS19 –</a:t>
            </a:r>
            <a:r>
              <a:rPr lang="en-US" sz="4000" dirty="0">
                <a:solidFill>
                  <a:schemeClr val="bg1"/>
                </a:solidFill>
                <a:latin typeface="Nunito Sans" panose="00000500000000000000" pitchFamily="2" charset="0"/>
              </a:rPr>
              <a:t> Max 30% in any one issue, where issuer is a 100% GOPS issuer</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050829"/>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512494"/>
            <a:ext cx="7335254" cy="2308324"/>
          </a:xfrm>
          <a:prstGeom prst="rect">
            <a:avLst/>
          </a:prstGeom>
          <a:noFill/>
        </p:spPr>
        <p:txBody>
          <a:bodyPr wrap="square" lIns="91440" tIns="45720" rIns="91440" bIns="45720" rtlCol="0" anchor="t">
            <a:spAutoFit/>
          </a:bodyPr>
          <a:lstStyle/>
          <a:p>
            <a:pPr marL="0" lvl="1">
              <a:defRPr/>
            </a:pPr>
            <a:r>
              <a:rPr lang="en-US" sz="1800" dirty="0">
                <a:latin typeface="Nunito Sans"/>
                <a:ea typeface="Calibri" charset="0"/>
                <a:cs typeface="Calibri"/>
              </a:rPr>
              <a:t>UCITS19 monitors </a:t>
            </a:r>
            <a:r>
              <a:rPr lang="en-US" sz="1800" b="1" dirty="0">
                <a:latin typeface="Nunito Sans"/>
                <a:ea typeface="Calibri" charset="0"/>
                <a:cs typeface="Calibri"/>
              </a:rPr>
              <a:t>COLL 5.2.12 R (3)(b)</a:t>
            </a:r>
            <a:r>
              <a:rPr lang="en-US" sz="1800" dirty="0">
                <a:latin typeface="Nunito Sans"/>
                <a:ea typeface="Calibri" charset="0"/>
                <a:cs typeface="Calibri"/>
              </a:rPr>
              <a:t> and evaluates the percentage of the portfolio for each issuer for a GOPS issuer, where that GOPS is permitted to have up to 100% of the portfolio invested in it. A breach will occur if a single issue is greater than 30% of the portfolio.</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Where a GOPS is not permitted to have up to 100% of the portfolio invested in a single GOPS issuer, please see UCITS18 for more information.</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79718"/>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400078"/>
            <a:ext cx="7675919" cy="4247317"/>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a:t>
            </a:r>
            <a:r>
              <a:rPr lang="en-US">
                <a:latin typeface="Nunito Sans" panose="00000500000000000000" pitchFamily="2" charset="0"/>
                <a:ea typeface="Calibri" charset="0"/>
                <a:cs typeface="Calibri" charset="0"/>
              </a:rPr>
              <a:t>rule primarily </a:t>
            </a:r>
            <a:r>
              <a:rPr lang="en-US" dirty="0">
                <a:latin typeface="Nunito Sans" panose="00000500000000000000" pitchFamily="2" charset="0"/>
                <a:ea typeface="Calibri" charset="0"/>
                <a:cs typeface="Calibri" charset="0"/>
              </a:rPr>
              <a:t>uses the following fields: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Group</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is GOPS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However, please note that the ‘Issuer’ field may be used instead of ‘Issuer Group’. Similarly, ‘Market Value in Scheme Currency’ may be used instead of ‘Exposure’. Please review the Rules Configuration for your environment to clarify which is being used.</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rule will also refer to the Scheme Mandate for the fund. Issuers assigned to the Government and Public Securities section are permitted to have more than 35% investment.</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37620"/>
            <a:ext cx="61519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What asset type groups does it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390576"/>
            <a:ext cx="7545291" cy="36933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This rule is applied to assets that are government and public securities.</a:t>
            </a:r>
          </a:p>
        </p:txBody>
      </p:sp>
      <p:sp>
        <p:nvSpPr>
          <p:cNvPr id="4" name="Rectangle 3">
            <a:extLst>
              <a:ext uri="{FF2B5EF4-FFF2-40B4-BE49-F238E27FC236}">
                <a16:creationId xmlns:a16="http://schemas.microsoft.com/office/drawing/2014/main" id="{44EF47A4-2BC0-4EFC-B65D-ADF148AEAD6E}"/>
              </a:ext>
            </a:extLst>
          </p:cNvPr>
          <p:cNvSpPr/>
          <p:nvPr/>
        </p:nvSpPr>
        <p:spPr>
          <a:xfrm>
            <a:off x="4055043" y="2185287"/>
            <a:ext cx="2406717"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6B6C00BE-070F-47BA-B0CC-736238C9007D}"/>
              </a:ext>
            </a:extLst>
          </p:cNvPr>
          <p:cNvCxnSpPr>
            <a:cxnSpLocks/>
          </p:cNvCxnSpPr>
          <p:nvPr/>
        </p:nvCxnSpPr>
        <p:spPr>
          <a:xfrm flipV="1">
            <a:off x="3314472" y="2420756"/>
            <a:ext cx="740571" cy="538217"/>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DE7F579-7D86-46E3-A512-B289852C9B12}"/>
              </a:ext>
            </a:extLst>
          </p:cNvPr>
          <p:cNvSpPr/>
          <p:nvPr/>
        </p:nvSpPr>
        <p:spPr>
          <a:xfrm>
            <a:off x="1251743" y="2971463"/>
            <a:ext cx="2062729" cy="1423802"/>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Standard 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BP, RBS etc.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FCF0266-E657-4CC6-800E-5815F93D9BB2}"/>
              </a:ext>
            </a:extLst>
          </p:cNvPr>
          <p:cNvSpPr/>
          <p:nvPr/>
        </p:nvSpPr>
        <p:spPr>
          <a:xfrm>
            <a:off x="4038055" y="2995358"/>
            <a:ext cx="2406717" cy="737294"/>
          </a:xfrm>
          <a:prstGeom prst="rect">
            <a:avLst/>
          </a:prstGeom>
          <a:solidFill>
            <a:srgbClr val="31D4CF"/>
          </a:solid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Government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Issuers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9537437-B68C-40E9-985B-07279E06C29D}"/>
              </a:ext>
            </a:extLst>
          </p:cNvPr>
          <p:cNvSpPr/>
          <p:nvPr/>
        </p:nvSpPr>
        <p:spPr>
          <a:xfrm>
            <a:off x="7055145" y="2995358"/>
            <a:ext cx="2406717" cy="737294"/>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Covered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Bonds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C8EC8DF-5604-4289-8B7D-52E48D40E642}"/>
              </a:ext>
            </a:extLst>
          </p:cNvPr>
          <p:cNvSpPr/>
          <p:nvPr/>
        </p:nvSpPr>
        <p:spPr>
          <a:xfrm>
            <a:off x="7363698" y="4395265"/>
            <a:ext cx="1789609"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5 / 25 / 80 Rule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940E2E5-DD10-4AC6-805B-091FCEF1A1EE}"/>
              </a:ext>
            </a:extLst>
          </p:cNvPr>
          <p:cNvSpPr/>
          <p:nvPr/>
        </p:nvSpPr>
        <p:spPr>
          <a:xfrm>
            <a:off x="1388302" y="4908066"/>
            <a:ext cx="1789609" cy="648233"/>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5 / 10 / 40 Rule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(i.e. UCITS 16 / 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6738C5F-95E7-4AC9-AB72-2DC042B26196}"/>
              </a:ext>
            </a:extLst>
          </p:cNvPr>
          <p:cNvSpPr/>
          <p:nvPr/>
        </p:nvSpPr>
        <p:spPr>
          <a:xfrm>
            <a:off x="4032498" y="4222492"/>
            <a:ext cx="2412274" cy="1650275"/>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35% any one issuer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100% if: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Prospectus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30% any 1 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Minimum 6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16FA105A-3FC0-462B-B068-BD39B008F993}"/>
              </a:ext>
            </a:extLst>
          </p:cNvPr>
          <p:cNvCxnSpPr>
            <a:cxnSpLocks/>
            <a:stCxn id="19" idx="0"/>
          </p:cNvCxnSpPr>
          <p:nvPr/>
        </p:nvCxnSpPr>
        <p:spPr>
          <a:xfrm flipV="1">
            <a:off x="2283107" y="4395266"/>
            <a:ext cx="0" cy="51280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00031E-8538-496C-92C1-9E93EF9FF74C}"/>
              </a:ext>
            </a:extLst>
          </p:cNvPr>
          <p:cNvCxnSpPr>
            <a:cxnSpLocks/>
            <a:stCxn id="17" idx="0"/>
          </p:cNvCxnSpPr>
          <p:nvPr/>
        </p:nvCxnSpPr>
        <p:spPr>
          <a:xfrm flipV="1">
            <a:off x="8258503" y="3732653"/>
            <a:ext cx="0" cy="662612"/>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83C382B-A0F7-4AA3-8655-DAFDFAE2F45F}"/>
              </a:ext>
            </a:extLst>
          </p:cNvPr>
          <p:cNvCxnSpPr>
            <a:cxnSpLocks/>
          </p:cNvCxnSpPr>
          <p:nvPr/>
        </p:nvCxnSpPr>
        <p:spPr>
          <a:xfrm>
            <a:off x="6467748" y="2420756"/>
            <a:ext cx="587397" cy="574601"/>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D0104CC-4F26-430E-8AD7-A7B3BF15E9F3}"/>
              </a:ext>
            </a:extLst>
          </p:cNvPr>
          <p:cNvCxnSpPr>
            <a:cxnSpLocks/>
          </p:cNvCxnSpPr>
          <p:nvPr/>
        </p:nvCxnSpPr>
        <p:spPr>
          <a:xfrm flipV="1">
            <a:off x="5238634" y="3746132"/>
            <a:ext cx="1" cy="47636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9D60B0-7453-41F1-A7D0-6BD320C9EED2}"/>
              </a:ext>
            </a:extLst>
          </p:cNvPr>
          <p:cNvCxnSpPr>
            <a:cxnSpLocks/>
          </p:cNvCxnSpPr>
          <p:nvPr/>
        </p:nvCxnSpPr>
        <p:spPr>
          <a:xfrm flipV="1">
            <a:off x="5258401" y="2689864"/>
            <a:ext cx="0" cy="311855"/>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36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15" grpId="0" animBg="1"/>
      <p:bldP spid="17" grpId="0" animBg="1"/>
      <p:bldP spid="19"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72751"/>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Example Portfolio</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634416"/>
            <a:ext cx="7937176" cy="2031325"/>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the portfolio’s prospectus states that it can have up to 100% invested in a GOPS Issuer, then each issue can have no more than 30% of the scheme NAV in value.</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Additionally, it must have a minimum of 6 different issues (please see further UCITS20).</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graphicFrame>
        <p:nvGraphicFramePr>
          <p:cNvPr id="2" name="Table 8">
            <a:extLst>
              <a:ext uri="{FF2B5EF4-FFF2-40B4-BE49-F238E27FC236}">
                <a16:creationId xmlns:a16="http://schemas.microsoft.com/office/drawing/2014/main" id="{F9A15EB9-B429-47D1-8C7F-8DF3E1AB74B6}"/>
              </a:ext>
            </a:extLst>
          </p:cNvPr>
          <p:cNvGraphicFramePr>
            <a:graphicFrameLocks noGrp="1"/>
          </p:cNvGraphicFramePr>
          <p:nvPr>
            <p:extLst>
              <p:ext uri="{D42A27DB-BD31-4B8C-83A1-F6EECF244321}">
                <p14:modId xmlns:p14="http://schemas.microsoft.com/office/powerpoint/2010/main" val="3865463134"/>
              </p:ext>
            </p:extLst>
          </p:nvPr>
        </p:nvGraphicFramePr>
        <p:xfrm>
          <a:off x="3650250" y="3573761"/>
          <a:ext cx="3961041" cy="2496480"/>
        </p:xfrm>
        <a:graphic>
          <a:graphicData uri="http://schemas.openxmlformats.org/drawingml/2006/table">
            <a:tbl>
              <a:tblPr firstRow="1" bandRow="1">
                <a:tableStyleId>{7DF18680-E054-41AD-8BC1-D1AEF772440D}</a:tableStyleId>
              </a:tblPr>
              <a:tblGrid>
                <a:gridCol w="2733133">
                  <a:extLst>
                    <a:ext uri="{9D8B030D-6E8A-4147-A177-3AD203B41FA5}">
                      <a16:colId xmlns:a16="http://schemas.microsoft.com/office/drawing/2014/main" val="674715936"/>
                    </a:ext>
                  </a:extLst>
                </a:gridCol>
                <a:gridCol w="1227908">
                  <a:extLst>
                    <a:ext uri="{9D8B030D-6E8A-4147-A177-3AD203B41FA5}">
                      <a16:colId xmlns:a16="http://schemas.microsoft.com/office/drawing/2014/main" val="517564940"/>
                    </a:ext>
                  </a:extLst>
                </a:gridCol>
              </a:tblGrid>
              <a:tr h="0">
                <a:tc>
                  <a:txBody>
                    <a:bodyPr/>
                    <a:lstStyle/>
                    <a:p>
                      <a:pPr algn="ctr"/>
                      <a:r>
                        <a:rPr lang="en-GB" sz="1600" dirty="0">
                          <a:latin typeface="Nunito Sans" panose="00000500000000000000" pitchFamily="2" charset="0"/>
                        </a:rPr>
                        <a:t>Holding</a:t>
                      </a:r>
                    </a:p>
                  </a:txBody>
                  <a:tcPr marL="68220" marR="68220" marT="34110" marB="34110" anchor="ctr">
                    <a:solidFill>
                      <a:srgbClr val="31D4CF"/>
                    </a:solidFill>
                  </a:tcPr>
                </a:tc>
                <a:tc>
                  <a:txBody>
                    <a:bodyPr/>
                    <a:lstStyle/>
                    <a:p>
                      <a:pPr algn="ctr"/>
                      <a:r>
                        <a:rPr lang="en-GB" sz="1600" dirty="0">
                          <a:latin typeface="Nunito Sans" panose="00000500000000000000" pitchFamily="2" charset="0"/>
                        </a:rPr>
                        <a:t>% NAV</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600" dirty="0">
                          <a:latin typeface="Nunito Sans" panose="00000500000000000000" pitchFamily="2" charset="0"/>
                        </a:rPr>
                        <a:t>Spain Gov’t 1Yr </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30%</a:t>
                      </a:r>
                    </a:p>
                  </a:txBody>
                  <a:tcPr marL="68220" marR="68220" marT="34110" marB="34110" anchor="ctr">
                    <a:solidFill>
                      <a:srgbClr val="EBFBFB"/>
                    </a:solidFill>
                  </a:tcPr>
                </a:tc>
                <a:extLst>
                  <a:ext uri="{0D108BD9-81ED-4DB2-BD59-A6C34878D82A}">
                    <a16:rowId xmlns:a16="http://schemas.microsoft.com/office/drawing/2014/main" val="814365289"/>
                  </a:ext>
                </a:extLst>
              </a:tr>
              <a:tr h="160580">
                <a:tc>
                  <a:txBody>
                    <a:bodyPr/>
                    <a:lstStyle/>
                    <a:p>
                      <a:pPr algn="ctr"/>
                      <a:r>
                        <a:rPr lang="en-GB" sz="1600" dirty="0">
                          <a:latin typeface="Nunito Sans" panose="00000500000000000000" pitchFamily="2" charset="0"/>
                        </a:rPr>
                        <a:t>Spain Gov’t 5Yr Bond </a:t>
                      </a:r>
                    </a:p>
                  </a:txBody>
                  <a:tcPr marL="68220" marR="68220" marT="34110" marB="34110" anchor="ctr">
                    <a:solidFill>
                      <a:srgbClr val="C8F4F3"/>
                    </a:solidFill>
                  </a:tcPr>
                </a:tc>
                <a:tc>
                  <a:txBody>
                    <a:bodyPr/>
                    <a:lstStyle/>
                    <a:p>
                      <a:pPr algn="ctr"/>
                      <a:r>
                        <a:rPr lang="en-GB" sz="1600" dirty="0">
                          <a:latin typeface="Nunito Sans" panose="00000500000000000000" pitchFamily="2" charset="0"/>
                        </a:rPr>
                        <a:t>30%</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600" dirty="0">
                          <a:latin typeface="Nunito Sans" panose="00000500000000000000" pitchFamily="2" charset="0"/>
                        </a:rPr>
                        <a:t>Spain Gov’t 10Yr Bond </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30%</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600" dirty="0">
                          <a:latin typeface="Nunito Sans" panose="00000500000000000000" pitchFamily="2" charset="0"/>
                        </a:rPr>
                        <a:t>Spain Gov’t 15Yr Bond </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9%</a:t>
                      </a:r>
                    </a:p>
                  </a:txBody>
                  <a:tcPr marL="68220" marR="68220" marT="34110" marB="34110" anchor="ctr">
                    <a:solidFill>
                      <a:srgbClr val="C8F4F3"/>
                    </a:solidFill>
                  </a:tcPr>
                </a:tc>
                <a:extLst>
                  <a:ext uri="{0D108BD9-81ED-4DB2-BD59-A6C34878D82A}">
                    <a16:rowId xmlns:a16="http://schemas.microsoft.com/office/drawing/2014/main" val="1627952059"/>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latin typeface="Nunito Sans" panose="00000500000000000000" pitchFamily="2" charset="0"/>
                        </a:rPr>
                        <a:t>Spain Gov’t Long Bond </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0.9%</a:t>
                      </a:r>
                    </a:p>
                  </a:txBody>
                  <a:tcPr marL="68220" marR="68220" marT="34110" marB="34110" anchor="ctr">
                    <a:solidFill>
                      <a:srgbClr val="EBFBFB"/>
                    </a:solidFill>
                  </a:tcPr>
                </a:tc>
                <a:extLst>
                  <a:ext uri="{0D108BD9-81ED-4DB2-BD59-A6C34878D82A}">
                    <a16:rowId xmlns:a16="http://schemas.microsoft.com/office/drawing/2014/main" val="2510030442"/>
                  </a:ext>
                </a:extLst>
              </a:tr>
              <a:tr h="0">
                <a:tc>
                  <a:txBody>
                    <a:bodyPr/>
                    <a:lstStyle/>
                    <a:p>
                      <a:pPr algn="ctr"/>
                      <a:r>
                        <a:rPr lang="en-GB" sz="1600" dirty="0">
                          <a:latin typeface="Nunito Sans" panose="00000500000000000000" pitchFamily="2" charset="0"/>
                        </a:rPr>
                        <a:t>Spain Gov’t Perpetual Bond </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0.1%</a:t>
                      </a:r>
                    </a:p>
                  </a:txBody>
                  <a:tcPr marL="68220" marR="68220" marT="34110" marB="34110" anchor="ctr">
                    <a:solidFill>
                      <a:srgbClr val="C8F4F3"/>
                    </a:solidFill>
                  </a:tcPr>
                </a:tc>
                <a:extLst>
                  <a:ext uri="{0D108BD9-81ED-4DB2-BD59-A6C34878D82A}">
                    <a16:rowId xmlns:a16="http://schemas.microsoft.com/office/drawing/2014/main" val="4196970928"/>
                  </a:ext>
                </a:extLst>
              </a:tr>
              <a:tr h="141697">
                <a:tc>
                  <a:txBody>
                    <a:bodyPr/>
                    <a:lstStyle/>
                    <a:p>
                      <a:pPr algn="ctr"/>
                      <a:r>
                        <a:rPr lang="en-GB" sz="1600" b="1" dirty="0">
                          <a:latin typeface="Nunito Sans" panose="00000500000000000000" pitchFamily="2" charset="0"/>
                        </a:rPr>
                        <a:t>Total</a:t>
                      </a:r>
                    </a:p>
                  </a:txBody>
                  <a:tcPr marL="68220" marR="68220" marT="34110" marB="34110" anchor="ctr">
                    <a:solidFill>
                      <a:srgbClr val="EBFBFB"/>
                    </a:solidFill>
                  </a:tcPr>
                </a:tc>
                <a:tc>
                  <a:txBody>
                    <a:bodyPr/>
                    <a:lstStyle/>
                    <a:p>
                      <a:pPr algn="ctr"/>
                      <a:r>
                        <a:rPr lang="en-GB" sz="1600" b="1" dirty="0">
                          <a:solidFill>
                            <a:schemeClr val="tx1"/>
                          </a:solidFill>
                          <a:latin typeface="Nunito Sans" panose="00000500000000000000" pitchFamily="2" charset="0"/>
                        </a:rPr>
                        <a:t>100%</a:t>
                      </a:r>
                    </a:p>
                  </a:txBody>
                  <a:tcPr marL="68220" marR="68220" marT="34110" marB="34110" anchor="ctr">
                    <a:solidFill>
                      <a:srgbClr val="EBFBFB"/>
                    </a:solidFill>
                  </a:tcPr>
                </a:tc>
                <a:extLst>
                  <a:ext uri="{0D108BD9-81ED-4DB2-BD59-A6C34878D82A}">
                    <a16:rowId xmlns:a16="http://schemas.microsoft.com/office/drawing/2014/main" val="3132329989"/>
                  </a:ext>
                </a:extLst>
              </a:tr>
            </a:tbl>
          </a:graphicData>
        </a:graphic>
      </p:graphicFrame>
    </p:spTree>
    <p:extLst>
      <p:ext uri="{BB962C8B-B14F-4D97-AF65-F5344CB8AC3E}">
        <p14:creationId xmlns:p14="http://schemas.microsoft.com/office/powerpoint/2010/main" val="119748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449176" y="785384"/>
            <a:ext cx="9176084"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1534946"/>
            <a:ext cx="7704923" cy="1477328"/>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Issuer for the security may be defined incorrectly.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Equity Index Futures could be incorrectly marked as Government Bond Futures.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exposure for one or more Government Bond Futures could be overstated.</a:t>
            </a:r>
          </a:p>
        </p:txBody>
      </p:sp>
    </p:spTree>
    <p:extLst>
      <p:ext uri="{BB962C8B-B14F-4D97-AF65-F5344CB8AC3E}">
        <p14:creationId xmlns:p14="http://schemas.microsoft.com/office/powerpoint/2010/main" val="1361355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476063"/>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37728"/>
            <a:ext cx="7754298" cy="3539430"/>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First - you must establish why the breach is occurring.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Company Review</a:t>
            </a:r>
          </a:p>
          <a:p>
            <a:pPr marL="0" lvl="1">
              <a:defRPr/>
            </a:pPr>
            <a:r>
              <a:rPr lang="en-US" sz="1600" dirty="0">
                <a:latin typeface="Nunito Sans" panose="00000500000000000000" pitchFamily="2" charset="0"/>
                <a:ea typeface="Calibri" charset="0"/>
                <a:cs typeface="Calibri" charset="0"/>
              </a:rPr>
              <a:t>Using a holdings export report, verify that the issuer is consistent with the security description.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 debt instrument should have an Issuer value of “UNKNOWN”. This will need to be corrected.</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 security is a government bond (e.g. “USA TREASURY BDS 0.75% TIPS 15/02/2045 USD“) then ensure that the issuer field reflects the correct issuer (e.g. “UNITED STATES OF AMER TREAS BONDS”) and that it is a marked as a GOPS Issuer in the Company Master.</a:t>
            </a:r>
          </a:p>
          <a:p>
            <a:pPr marL="0" lvl="1">
              <a:defRPr/>
            </a:pPr>
            <a:endParaRPr lang="en-US" sz="16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4D5BF2D3-1CF6-4CB8-A54E-54DDAA925DA1}"/>
              </a:ext>
            </a:extLst>
          </p:cNvPr>
          <p:cNvPicPr>
            <a:picLocks noChangeAspect="1"/>
          </p:cNvPicPr>
          <p:nvPr/>
        </p:nvPicPr>
        <p:blipFill>
          <a:blip r:embed="rId2"/>
          <a:stretch>
            <a:fillRect/>
          </a:stretch>
        </p:blipFill>
        <p:spPr>
          <a:xfrm>
            <a:off x="3125288" y="4507936"/>
            <a:ext cx="2970712" cy="708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53D42B65-E8AF-41C0-97E1-90F947515676}"/>
              </a:ext>
            </a:extLst>
          </p:cNvPr>
          <p:cNvSpPr txBox="1"/>
          <p:nvPr/>
        </p:nvSpPr>
        <p:spPr>
          <a:xfrm>
            <a:off x="449177" y="5560059"/>
            <a:ext cx="8825452" cy="584775"/>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Non-Government securities will have different restrictions applied (please see UCITS16 and UCITS17 for more information) and thus should not be included for the purposes of this rule.</a:t>
            </a:r>
          </a:p>
        </p:txBody>
      </p:sp>
    </p:spTree>
    <p:extLst>
      <p:ext uri="{BB962C8B-B14F-4D97-AF65-F5344CB8AC3E}">
        <p14:creationId xmlns:p14="http://schemas.microsoft.com/office/powerpoint/2010/main" val="3402579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97985"/>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059650"/>
            <a:ext cx="8329063" cy="5262979"/>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Derivative Exposure Review</a:t>
            </a:r>
          </a:p>
          <a:p>
            <a:pPr marL="0" lvl="1">
              <a:defRPr/>
            </a:pPr>
            <a:r>
              <a:rPr lang="en-US" sz="1600" dirty="0">
                <a:latin typeface="Nunito Sans" panose="00000500000000000000" pitchFamily="2" charset="0"/>
                <a:ea typeface="Calibri" charset="0"/>
                <a:cs typeface="Calibri" charset="0"/>
              </a:rPr>
              <a:t>Government Bond Futures may be factored into this rule and, thus, we must ensure the exposure calculated is correct.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there are Government Bond Futures causing </a:t>
            </a:r>
            <a:r>
              <a:rPr lang="en-US" sz="1600">
                <a:latin typeface="Nunito Sans" panose="00000500000000000000" pitchFamily="2" charset="0"/>
                <a:ea typeface="Calibri" charset="0"/>
                <a:cs typeface="Calibri" charset="0"/>
              </a:rPr>
              <a:t>this breach, </a:t>
            </a:r>
            <a:r>
              <a:rPr lang="en-US" sz="1600" dirty="0">
                <a:latin typeface="Nunito Sans" panose="00000500000000000000" pitchFamily="2" charset="0"/>
                <a:ea typeface="Calibri" charset="0"/>
                <a:cs typeface="Calibri" charset="0"/>
              </a:rPr>
              <a:t>then you will need to download a “Rule 28 – Derivatives Exposure Report” and review the derivative setup as per the daily governance checklist. First, you must review if every derivative has the correct underlying instrument assigned to it. E.g. we would expect a US 2 Year T-Note Future (TUM0) to have TU1 COMDTY as the underlying instrument.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The below fields are used in the calculation of the commitment exposure of derivatives and, as such, each element needs to be correct for an accurate exposure calculation.</a:t>
            </a:r>
          </a:p>
          <a:p>
            <a:pPr marL="0" lvl="1">
              <a:defRPr/>
            </a:pPr>
            <a:r>
              <a:rPr lang="en-US" sz="1600" dirty="0">
                <a:latin typeface="Nunito Sans" panose="00000500000000000000" pitchFamily="2" charset="0"/>
                <a:ea typeface="Calibri" charset="0"/>
                <a:cs typeface="Calibri" charset="0"/>
              </a:rPr>
              <a:t>	</a:t>
            </a:r>
          </a:p>
          <a:p>
            <a:pPr marL="0" lvl="1">
              <a:defRPr/>
            </a:pPr>
            <a:r>
              <a:rPr lang="en-US" sz="1600" b="1" dirty="0">
                <a:latin typeface="Nunito Sans" panose="00000500000000000000" pitchFamily="2" charset="0"/>
                <a:ea typeface="Calibri" charset="0"/>
                <a:cs typeface="Calibri" charset="0"/>
              </a:rPr>
              <a:t>No of Contracts * Derivative Market Lot * Underlying Market Price * Delta / UL FX Rate</a:t>
            </a:r>
          </a:p>
          <a:p>
            <a:pPr marL="0" lvl="1">
              <a:defRPr/>
            </a:pPr>
            <a:endParaRPr lang="en-US" sz="16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No of Contracts </a:t>
            </a:r>
            <a:r>
              <a:rPr lang="en-US" sz="1600" dirty="0">
                <a:latin typeface="Nunito Sans" panose="00000500000000000000" pitchFamily="2" charset="0"/>
                <a:ea typeface="Calibri" charset="0"/>
                <a:cs typeface="Calibri" charset="0"/>
              </a:rPr>
              <a:t>is uploaded through the client holdings file. </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Derivative Market Lot </a:t>
            </a:r>
            <a:r>
              <a:rPr lang="en-US" sz="1600" dirty="0">
                <a:latin typeface="Nunito Sans" panose="00000500000000000000" pitchFamily="2" charset="0"/>
                <a:ea typeface="Calibri" charset="0"/>
                <a:cs typeface="Calibri" charset="0"/>
              </a:rPr>
              <a:t>is specified in the derivative setup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Underlying Market Price </a:t>
            </a:r>
            <a:r>
              <a:rPr lang="en-US" sz="1600" dirty="0">
                <a:latin typeface="Nunito Sans" panose="00000500000000000000" pitchFamily="2" charset="0"/>
                <a:ea typeface="Calibri" charset="0"/>
                <a:cs typeface="Calibri" charset="0"/>
              </a:rPr>
              <a:t>is uploaded through the derivative price files (</a:t>
            </a:r>
            <a:r>
              <a:rPr lang="en-US" sz="1600" dirty="0" err="1">
                <a:latin typeface="Nunito Sans" panose="00000500000000000000" pitchFamily="2" charset="0"/>
                <a:ea typeface="Calibri" charset="0"/>
                <a:cs typeface="Calibri" charset="0"/>
              </a:rPr>
              <a:t>derivpf</a:t>
            </a:r>
            <a:r>
              <a:rPr lang="en-US" sz="1600" dirty="0">
                <a:latin typeface="Nunito Sans" panose="00000500000000000000" pitchFamily="2" charset="0"/>
                <a:ea typeface="Calibri" charset="0"/>
                <a:cs typeface="Calibri" charset="0"/>
              </a:rPr>
              <a:t> or </a:t>
            </a:r>
            <a:r>
              <a:rPr lang="en-US" sz="1600" dirty="0" err="1">
                <a:latin typeface="Nunito Sans" panose="00000500000000000000" pitchFamily="2" charset="0"/>
                <a:ea typeface="Calibri" charset="0"/>
                <a:cs typeface="Calibri" charset="0"/>
              </a:rPr>
              <a:t>derivpf_indices</a:t>
            </a:r>
            <a:r>
              <a:rPr lang="en-US" sz="1600" dirty="0">
                <a:latin typeface="Nunito Sans" panose="00000500000000000000" pitchFamily="2" charset="0"/>
                <a:ea typeface="Calibri" charset="0"/>
                <a:cs typeface="Calibri" charset="0"/>
              </a:rPr>
              <a:t> </a:t>
            </a:r>
            <a:r>
              <a:rPr lang="en-US" sz="1600" dirty="0" err="1">
                <a:latin typeface="Nunito Sans" panose="00000500000000000000" pitchFamily="2" charset="0"/>
                <a:ea typeface="Calibri" charset="0"/>
                <a:cs typeface="Calibri" charset="0"/>
              </a:rPr>
              <a:t>etc</a:t>
            </a:r>
            <a:r>
              <a:rPr lang="en-US" sz="1600" dirty="0">
                <a:latin typeface="Nunito Sans" panose="00000500000000000000" pitchFamily="2" charset="0"/>
                <a:ea typeface="Calibri" charset="0"/>
                <a:cs typeface="Calibri" charset="0"/>
              </a:rPr>
              <a:t>)</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Delta</a:t>
            </a:r>
            <a:r>
              <a:rPr lang="en-US" sz="1600" dirty="0">
                <a:latin typeface="Nunito Sans" panose="00000500000000000000" pitchFamily="2" charset="0"/>
                <a:ea typeface="Calibri" charset="0"/>
                <a:cs typeface="Calibri" charset="0"/>
              </a:rPr>
              <a:t> defaults to 1 upon initial setup but can be specified in the </a:t>
            </a:r>
            <a:r>
              <a:rPr lang="en-US" sz="1600" dirty="0" err="1">
                <a:latin typeface="Nunito Sans" panose="00000500000000000000" pitchFamily="2" charset="0"/>
                <a:ea typeface="Calibri" charset="0"/>
                <a:cs typeface="Calibri" charset="0"/>
              </a:rPr>
              <a:t>DerivGF</a:t>
            </a:r>
            <a:r>
              <a:rPr lang="en-US" sz="1600" dirty="0">
                <a:latin typeface="Nunito Sans" panose="00000500000000000000" pitchFamily="2" charset="0"/>
                <a:ea typeface="Calibri" charset="0"/>
                <a:cs typeface="Calibri" charset="0"/>
              </a:rPr>
              <a:t>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UL FX Rate </a:t>
            </a:r>
            <a:r>
              <a:rPr lang="en-US" sz="1600" dirty="0">
                <a:latin typeface="Nunito Sans" panose="00000500000000000000" pitchFamily="2" charset="0"/>
                <a:ea typeface="Calibri" charset="0"/>
                <a:cs typeface="Calibri" charset="0"/>
              </a:rPr>
              <a:t>is uploaded through the client FX Rates file.</a:t>
            </a:r>
          </a:p>
        </p:txBody>
      </p:sp>
    </p:spTree>
    <p:extLst>
      <p:ext uri="{BB962C8B-B14F-4D97-AF65-F5344CB8AC3E}">
        <p14:creationId xmlns:p14="http://schemas.microsoft.com/office/powerpoint/2010/main" val="4280271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4"/>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833219"/>
            <a:ext cx="8120056" cy="206210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Scheme Mandate Review</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the prospectus states that government issuers (e.g. UK Government, US Government) can have greater than 35% of the portfolio’s investment then the Scheme Mandate needs to be updated to reflect this.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To find the Scheme Mandate on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go to Business Administration -&gt;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Organisation</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Setup -&gt; Client Specific Mandate</a:t>
            </a:r>
          </a:p>
        </p:txBody>
      </p:sp>
      <p:pic>
        <p:nvPicPr>
          <p:cNvPr id="2" name="Picture 1">
            <a:extLst>
              <a:ext uri="{FF2B5EF4-FFF2-40B4-BE49-F238E27FC236}">
                <a16:creationId xmlns:a16="http://schemas.microsoft.com/office/drawing/2014/main" id="{06CF5C46-EB8E-47EA-8E12-A59EC602D197}"/>
              </a:ext>
            </a:extLst>
          </p:cNvPr>
          <p:cNvPicPr>
            <a:picLocks noChangeAspect="1"/>
          </p:cNvPicPr>
          <p:nvPr/>
        </p:nvPicPr>
        <p:blipFill>
          <a:blip r:embed="rId2"/>
          <a:stretch>
            <a:fillRect/>
          </a:stretch>
        </p:blipFill>
        <p:spPr>
          <a:xfrm>
            <a:off x="1602512" y="3002154"/>
            <a:ext cx="5660437" cy="1022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D9EC5196-E2EA-4C8F-B290-C193C5EBF6E4}"/>
              </a:ext>
            </a:extLst>
          </p:cNvPr>
          <p:cNvSpPr txBox="1"/>
          <p:nvPr/>
        </p:nvSpPr>
        <p:spPr>
          <a:xfrm>
            <a:off x="449178" y="4233920"/>
            <a:ext cx="9226045" cy="1077218"/>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Ensure that all government issuers permitted to have greater than 35% of the portfolio’s investment are on the list under the “Government and Public Securities” section for the relevant Scheme. If an issuer is absent, then add the issuer name into the “GOPS Issuer” field and select the correct drop-down option that appears. Hit the ‘Add’ button to add it and then send for approval.</a:t>
            </a:r>
          </a:p>
        </p:txBody>
      </p:sp>
      <p:pic>
        <p:nvPicPr>
          <p:cNvPr id="5" name="Picture 4">
            <a:extLst>
              <a:ext uri="{FF2B5EF4-FFF2-40B4-BE49-F238E27FC236}">
                <a16:creationId xmlns:a16="http://schemas.microsoft.com/office/drawing/2014/main" id="{13F7CBA7-47AB-4F81-8099-1FD1265527C8}"/>
              </a:ext>
            </a:extLst>
          </p:cNvPr>
          <p:cNvPicPr>
            <a:picLocks noChangeAspect="1"/>
          </p:cNvPicPr>
          <p:nvPr/>
        </p:nvPicPr>
        <p:blipFill>
          <a:blip r:embed="rId3"/>
          <a:stretch>
            <a:fillRect/>
          </a:stretch>
        </p:blipFill>
        <p:spPr>
          <a:xfrm>
            <a:off x="2837311" y="5411800"/>
            <a:ext cx="3519946" cy="1112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08857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603065" cy="338554"/>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Rule Validation Example:</a:t>
            </a:r>
          </a:p>
        </p:txBody>
      </p:sp>
      <p:graphicFrame>
        <p:nvGraphicFramePr>
          <p:cNvPr id="2" name="Table 8">
            <a:extLst>
              <a:ext uri="{FF2B5EF4-FFF2-40B4-BE49-F238E27FC236}">
                <a16:creationId xmlns:a16="http://schemas.microsoft.com/office/drawing/2014/main" id="{17D1B172-D754-42C4-B283-D9ED645B42B9}"/>
              </a:ext>
            </a:extLst>
          </p:cNvPr>
          <p:cNvGraphicFramePr>
            <a:graphicFrameLocks noGrp="1"/>
          </p:cNvGraphicFramePr>
          <p:nvPr>
            <p:extLst>
              <p:ext uri="{D42A27DB-BD31-4B8C-83A1-F6EECF244321}">
                <p14:modId xmlns:p14="http://schemas.microsoft.com/office/powerpoint/2010/main" val="877503162"/>
              </p:ext>
            </p:extLst>
          </p:nvPr>
        </p:nvGraphicFramePr>
        <p:xfrm>
          <a:off x="449177" y="1524040"/>
          <a:ext cx="10746377" cy="3319440"/>
        </p:xfrm>
        <a:graphic>
          <a:graphicData uri="http://schemas.openxmlformats.org/drawingml/2006/table">
            <a:tbl>
              <a:tblPr firstRow="1" bandRow="1">
                <a:tableStyleId>{7DF18680-E054-41AD-8BC1-D1AEF772440D}</a:tableStyleId>
              </a:tblPr>
              <a:tblGrid>
                <a:gridCol w="1123406">
                  <a:extLst>
                    <a:ext uri="{9D8B030D-6E8A-4147-A177-3AD203B41FA5}">
                      <a16:colId xmlns:a16="http://schemas.microsoft.com/office/drawing/2014/main" val="674715936"/>
                    </a:ext>
                  </a:extLst>
                </a:gridCol>
                <a:gridCol w="3631474">
                  <a:extLst>
                    <a:ext uri="{9D8B030D-6E8A-4147-A177-3AD203B41FA5}">
                      <a16:colId xmlns:a16="http://schemas.microsoft.com/office/drawing/2014/main" val="517564940"/>
                    </a:ext>
                  </a:extLst>
                </a:gridCol>
                <a:gridCol w="1583494">
                  <a:extLst>
                    <a:ext uri="{9D8B030D-6E8A-4147-A177-3AD203B41FA5}">
                      <a16:colId xmlns:a16="http://schemas.microsoft.com/office/drawing/2014/main" val="4089029939"/>
                    </a:ext>
                  </a:extLst>
                </a:gridCol>
                <a:gridCol w="1299043">
                  <a:extLst>
                    <a:ext uri="{9D8B030D-6E8A-4147-A177-3AD203B41FA5}">
                      <a16:colId xmlns:a16="http://schemas.microsoft.com/office/drawing/2014/main" val="3081095888"/>
                    </a:ext>
                  </a:extLst>
                </a:gridCol>
                <a:gridCol w="1654000">
                  <a:extLst>
                    <a:ext uri="{9D8B030D-6E8A-4147-A177-3AD203B41FA5}">
                      <a16:colId xmlns:a16="http://schemas.microsoft.com/office/drawing/2014/main" val="4268680347"/>
                    </a:ext>
                  </a:extLst>
                </a:gridCol>
                <a:gridCol w="1454960">
                  <a:extLst>
                    <a:ext uri="{9D8B030D-6E8A-4147-A177-3AD203B41FA5}">
                      <a16:colId xmlns:a16="http://schemas.microsoft.com/office/drawing/2014/main" val="34654047"/>
                    </a:ext>
                  </a:extLst>
                </a:gridCol>
              </a:tblGrid>
              <a:tr h="0">
                <a:tc>
                  <a:txBody>
                    <a:bodyPr/>
                    <a:lstStyle/>
                    <a:p>
                      <a:pPr algn="ctr"/>
                      <a:r>
                        <a:rPr lang="en-GB" sz="1400" dirty="0">
                          <a:latin typeface="Nunito Sans" panose="00000500000000000000" pitchFamily="2" charset="0"/>
                        </a:rPr>
                        <a:t>SEDOL</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 Name</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Exposure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Exposure %</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400" dirty="0">
                          <a:latin typeface="Nunito Sans" panose="00000500000000000000" pitchFamily="2" charset="0"/>
                        </a:rPr>
                        <a:t>BDXM6S3</a:t>
                      </a: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UK(GOVT OF) 0% T-BILL 01/04/19 GBP0.01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32,000,000.00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32</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BXRHNZ0</a:t>
                      </a:r>
                    </a:p>
                  </a:txBody>
                  <a:tcPr marL="68220" marR="68220" marT="34110" marB="34110" anchor="ctr">
                    <a:solidFill>
                      <a:srgbClr val="C8F4F3"/>
                    </a:solidFill>
                  </a:tcPr>
                </a:tc>
                <a:tc>
                  <a:txBody>
                    <a:bodyPr/>
                    <a:lstStyle/>
                    <a:p>
                      <a:pPr algn="ctr"/>
                      <a:r>
                        <a:rPr lang="en-US" sz="1400" dirty="0">
                          <a:latin typeface="Nunito Sans" panose="00000500000000000000" pitchFamily="2" charset="0"/>
                        </a:rPr>
                        <a:t>UK(GOVT OF) 0% T-BILL 02/09/19 GBP0.01 </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24,000,000.00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24</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dirty="0">
                          <a:solidFill>
                            <a:schemeClr val="tx1"/>
                          </a:solidFill>
                          <a:latin typeface="Nunito Sans" panose="00000500000000000000" pitchFamily="2" charset="0"/>
                        </a:rPr>
                        <a:t>BDXL9H0</a:t>
                      </a:r>
                    </a:p>
                  </a:txBody>
                  <a:tcPr marL="68220" marR="68220" marT="34110" marB="34110" anchor="ctr">
                    <a:solidFill>
                      <a:srgbClr val="EBFBFB"/>
                    </a:solidFill>
                  </a:tcPr>
                </a:tc>
                <a:tc>
                  <a:txBody>
                    <a:bodyPr/>
                    <a:lstStyle/>
                    <a:p>
                      <a:pPr algn="ctr"/>
                      <a:r>
                        <a:rPr lang="en-US" sz="1400" dirty="0">
                          <a:solidFill>
                            <a:schemeClr val="tx1"/>
                          </a:solidFill>
                          <a:latin typeface="Nunito Sans" panose="00000500000000000000" pitchFamily="2" charset="0"/>
                        </a:rPr>
                        <a:t>UK(GOVT OF) 0% T-BILL 04/02/19 GBP0.01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18,000,000.00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18</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400" dirty="0">
                          <a:solidFill>
                            <a:schemeClr val="tx1"/>
                          </a:solidFill>
                          <a:latin typeface="Nunito Sans" panose="00000500000000000000" pitchFamily="2" charset="0"/>
                        </a:rPr>
                        <a:t>BDXND52</a:t>
                      </a:r>
                    </a:p>
                  </a:txBody>
                  <a:tcPr marL="68220" marR="68220" marT="34110" marB="34110" anchor="ctr">
                    <a:solidFill>
                      <a:srgbClr val="C8F4F3"/>
                    </a:solidFill>
                  </a:tcPr>
                </a:tc>
                <a:tc>
                  <a:txBody>
                    <a:bodyPr/>
                    <a:lstStyle/>
                    <a:p>
                      <a:pPr algn="ctr"/>
                      <a:r>
                        <a:rPr lang="en-US" sz="1400" dirty="0">
                          <a:solidFill>
                            <a:schemeClr val="tx1"/>
                          </a:solidFill>
                          <a:latin typeface="Nunito Sans" panose="00000500000000000000" pitchFamily="2" charset="0"/>
                        </a:rPr>
                        <a:t>UK(GOVT OF) 0% T-BILL 16/09/19 GBP0.01 </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12,000,000.00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12</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C8F4F3"/>
                    </a:solidFill>
                  </a:tcPr>
                </a:tc>
                <a:extLst>
                  <a:ext uri="{0D108BD9-81ED-4DB2-BD59-A6C34878D82A}">
                    <a16:rowId xmlns:a16="http://schemas.microsoft.com/office/drawing/2014/main" val="1627952059"/>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Nunito Sans" panose="00000500000000000000" pitchFamily="2" charset="0"/>
                        </a:rPr>
                        <a:t>BHLCFB9</a:t>
                      </a:r>
                    </a:p>
                  </a:txBody>
                  <a:tcPr marL="68220" marR="68220" marT="34110" marB="34110" anchor="ctr">
                    <a:solidFill>
                      <a:srgbClr val="EBFBFB"/>
                    </a:solidFill>
                  </a:tcPr>
                </a:tc>
                <a:tc>
                  <a:txBody>
                    <a:bodyPr/>
                    <a:lstStyle/>
                    <a:p>
                      <a:pPr algn="ctr"/>
                      <a:r>
                        <a:rPr lang="en-US" sz="1400" dirty="0">
                          <a:solidFill>
                            <a:schemeClr val="tx1"/>
                          </a:solidFill>
                          <a:latin typeface="Nunito Sans" panose="00000500000000000000" pitchFamily="2" charset="0"/>
                        </a:rPr>
                        <a:t>UK(GOVT OF) 0% T-BILL 16/03/2020 GBP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8,000,000.00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8</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extLst>
                  <a:ext uri="{0D108BD9-81ED-4DB2-BD59-A6C34878D82A}">
                    <a16:rowId xmlns:a16="http://schemas.microsoft.com/office/drawing/2014/main" val="2510030442"/>
                  </a:ext>
                </a:extLst>
              </a:tr>
              <a:tr h="0">
                <a:tc>
                  <a:txBody>
                    <a:bodyPr/>
                    <a:lstStyle/>
                    <a:p>
                      <a:pPr algn="ctr"/>
                      <a:r>
                        <a:rPr lang="en-GB" sz="1400" dirty="0">
                          <a:solidFill>
                            <a:schemeClr val="tx1"/>
                          </a:solidFill>
                          <a:latin typeface="Nunito Sans" panose="00000500000000000000" pitchFamily="2" charset="0"/>
                        </a:rPr>
                        <a:t>BDXKPQ8</a:t>
                      </a:r>
                    </a:p>
                  </a:txBody>
                  <a:tcPr marL="68220" marR="68220" marT="34110" marB="34110" anchor="ctr">
                    <a:solidFill>
                      <a:srgbClr val="C8F4F3"/>
                    </a:solidFill>
                  </a:tcPr>
                </a:tc>
                <a:tc>
                  <a:txBody>
                    <a:bodyPr/>
                    <a:lstStyle/>
                    <a:p>
                      <a:pPr algn="ctr"/>
                      <a:r>
                        <a:rPr lang="en-US" sz="1400" dirty="0">
                          <a:solidFill>
                            <a:schemeClr val="tx1"/>
                          </a:solidFill>
                          <a:latin typeface="Nunito Sans" panose="00000500000000000000" pitchFamily="2" charset="0"/>
                        </a:rPr>
                        <a:t>UK(GOVT OF) 0% TSY BILL 18/03/19 GBP1 </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6,000,000.00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6</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C8F4F3"/>
                    </a:solidFill>
                  </a:tcPr>
                </a:tc>
                <a:extLst>
                  <a:ext uri="{0D108BD9-81ED-4DB2-BD59-A6C34878D82A}">
                    <a16:rowId xmlns:a16="http://schemas.microsoft.com/office/drawing/2014/main" val="4196970928"/>
                  </a:ext>
                </a:extLst>
              </a:tr>
              <a:tr h="0">
                <a:tc>
                  <a:txBody>
                    <a:bodyPr/>
                    <a:lstStyle/>
                    <a:p>
                      <a:pPr algn="ctr"/>
                      <a:r>
                        <a:rPr lang="en-GB" sz="1400" b="1" dirty="0">
                          <a:solidFill>
                            <a:schemeClr val="tx1"/>
                          </a:solidFill>
                          <a:latin typeface="Nunito Sans" panose="00000500000000000000" pitchFamily="2" charset="0"/>
                        </a:rPr>
                        <a:t>Total</a:t>
                      </a:r>
                    </a:p>
                  </a:txBody>
                  <a:tcPr marL="68220" marR="68220" marT="34110" marB="34110" anchor="ctr">
                    <a:solidFill>
                      <a:srgbClr val="EBFBFB"/>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r>
                        <a:rPr lang="en-GB" sz="1400" b="1" dirty="0">
                          <a:solidFill>
                            <a:schemeClr val="tx1"/>
                          </a:solidFill>
                          <a:latin typeface="Nunito Sans" panose="00000500000000000000" pitchFamily="2" charset="0"/>
                        </a:rPr>
                        <a:t>100</a:t>
                      </a: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extLst>
                  <a:ext uri="{0D108BD9-81ED-4DB2-BD59-A6C34878D82A}">
                    <a16:rowId xmlns:a16="http://schemas.microsoft.com/office/drawing/2014/main" val="3132329989"/>
                  </a:ext>
                </a:extLst>
              </a:tr>
            </a:tbl>
          </a:graphicData>
        </a:graphic>
      </p:graphicFrame>
      <p:sp>
        <p:nvSpPr>
          <p:cNvPr id="12" name="TextBox 11">
            <a:extLst>
              <a:ext uri="{FF2B5EF4-FFF2-40B4-BE49-F238E27FC236}">
                <a16:creationId xmlns:a16="http://schemas.microsoft.com/office/drawing/2014/main" id="{6D32B66C-C283-4BF6-9D79-8FA32B69D1E9}"/>
              </a:ext>
            </a:extLst>
          </p:cNvPr>
          <p:cNvSpPr txBox="1"/>
          <p:nvPr/>
        </p:nvSpPr>
        <p:spPr>
          <a:xfrm>
            <a:off x="449177" y="5065115"/>
            <a:ext cx="9835646" cy="1077218"/>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The above table provides adequate information in order to validate this rule. We know the above Treasury Bills have been issued by the UK Government and if we assume the prospectus stipulates that up to 100% of the scheme NAV can be invested in the UK Government, then this would be a valid breach as one issue is greater than the 30% allowed. </a:t>
            </a:r>
          </a:p>
        </p:txBody>
      </p:sp>
    </p:spTree>
    <p:extLst>
      <p:ext uri="{BB962C8B-B14F-4D97-AF65-F5344CB8AC3E}">
        <p14:creationId xmlns:p14="http://schemas.microsoft.com/office/powerpoint/2010/main" val="3378747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83460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296268"/>
            <a:ext cx="7335254" cy="286232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Group</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is GOPS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647692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A3965B-2B20-4DB5-8C43-7D56A24697D5}">
  <ds:schemaRefs>
    <ds:schemaRef ds:uri="http://schemas.microsoft.com/sharepoint/v3/contenttype/forms"/>
  </ds:schemaRefs>
</ds:datastoreItem>
</file>

<file path=customXml/itemProps2.xml><?xml version="1.0" encoding="utf-8"?>
<ds:datastoreItem xmlns:ds="http://schemas.openxmlformats.org/officeDocument/2006/customXml" ds:itemID="{69D1204F-CCFF-4245-9B66-F57DA74EB2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D1FEA7-CEF9-4DC5-9F86-3B6A640F4CBA}">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1231</Words>
  <Application>Microsoft Office PowerPoint</Application>
  <PresentationFormat>Widescreen</PresentationFormat>
  <Paragraphs>157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42</cp:revision>
  <dcterms:created xsi:type="dcterms:W3CDTF">2020-08-26T09:52:40Z</dcterms:created>
  <dcterms:modified xsi:type="dcterms:W3CDTF">2021-05-26T07:22:30Z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