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0" r:id="rId8"/>
    <p:sldId id="272" r:id="rId9"/>
    <p:sldId id="271" r:id="rId10"/>
    <p:sldId id="273" r:id="rId11"/>
    <p:sldId id="26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D7E938-73F3-4ECD-9BC3-1CC3D68CBEE4}" v="2" dt="2021-05-19T16:48:38.9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24D7E938-73F3-4ECD-9BC3-1CC3D68CBEE4}"/>
    <pc:docChg chg="custSel modSld">
      <pc:chgData name="Rosie McKerr" userId="84563696-7ce9-496d-a79d-236896a89af9" providerId="ADAL" clId="{24D7E938-73F3-4ECD-9BC3-1CC3D68CBEE4}" dt="2021-05-26T07:23:25.288" v="102" actId="478"/>
      <pc:docMkLst>
        <pc:docMk/>
      </pc:docMkLst>
      <pc:sldChg chg="delSp modSp mod">
        <pc:chgData name="Rosie McKerr" userId="84563696-7ce9-496d-a79d-236896a89af9" providerId="ADAL" clId="{24D7E938-73F3-4ECD-9BC3-1CC3D68CBEE4}" dt="2021-05-26T07:23:25.288" v="102" actId="478"/>
        <pc:sldMkLst>
          <pc:docMk/>
          <pc:sldMk cId="2028802919" sldId="257"/>
        </pc:sldMkLst>
        <pc:spChg chg="del mod">
          <ac:chgData name="Rosie McKerr" userId="84563696-7ce9-496d-a79d-236896a89af9" providerId="ADAL" clId="{24D7E938-73F3-4ECD-9BC3-1CC3D68CBEE4}" dt="2021-05-26T07:23:23.710" v="101" actId="478"/>
          <ac:spMkLst>
            <pc:docMk/>
            <pc:sldMk cId="2028802919" sldId="257"/>
            <ac:spMk id="2" creationId="{9E4156D5-1008-49A9-8E25-B2DEFFECC379}"/>
          </ac:spMkLst>
        </pc:spChg>
        <pc:spChg chg="del mod">
          <ac:chgData name="Rosie McKerr" userId="84563696-7ce9-496d-a79d-236896a89af9" providerId="ADAL" clId="{24D7E938-73F3-4ECD-9BC3-1CC3D68CBEE4}" dt="2021-05-26T07:23:25.288" v="102" actId="478"/>
          <ac:spMkLst>
            <pc:docMk/>
            <pc:sldMk cId="2028802919" sldId="257"/>
            <ac:spMk id="3" creationId="{712AC3E6-C95A-4E08-9D70-956741AFBA4C}"/>
          </ac:spMkLst>
        </pc:spChg>
        <pc:spChg chg="del mod">
          <ac:chgData name="Rosie McKerr" userId="84563696-7ce9-496d-a79d-236896a89af9" providerId="ADAL" clId="{24D7E938-73F3-4ECD-9BC3-1CC3D68CBEE4}" dt="2021-05-19T16:48:28.712" v="13" actId="21"/>
          <ac:spMkLst>
            <pc:docMk/>
            <pc:sldMk cId="2028802919" sldId="257"/>
            <ac:spMk id="5" creationId="{B0A65CAF-369E-42F1-8735-50684B6EF0BD}"/>
          </ac:spMkLst>
        </pc:spChg>
        <pc:spChg chg="mod">
          <ac:chgData name="Rosie McKerr" userId="84563696-7ce9-496d-a79d-236896a89af9" providerId="ADAL" clId="{24D7E938-73F3-4ECD-9BC3-1CC3D68CBEE4}" dt="2021-05-19T16:47:55.561" v="7" actId="20577"/>
          <ac:spMkLst>
            <pc:docMk/>
            <pc:sldMk cId="2028802919" sldId="257"/>
            <ac:spMk id="8" creationId="{EED82F1B-FCD6-41A3-9D56-472F9193B965}"/>
          </ac:spMkLst>
        </pc:spChg>
        <pc:spChg chg="del mod">
          <ac:chgData name="Rosie McKerr" userId="84563696-7ce9-496d-a79d-236896a89af9" providerId="ADAL" clId="{24D7E938-73F3-4ECD-9BC3-1CC3D68CBEE4}" dt="2021-05-19T16:48:36.529" v="17" actId="21"/>
          <ac:spMkLst>
            <pc:docMk/>
            <pc:sldMk cId="2028802919" sldId="257"/>
            <ac:spMk id="11" creationId="{3EF38329-DAF3-4F79-8F64-E03078283788}"/>
          </ac:spMkLst>
        </pc:spChg>
      </pc:sldChg>
      <pc:sldChg chg="addSp modSp mod">
        <pc:chgData name="Rosie McKerr" userId="84563696-7ce9-496d-a79d-236896a89af9" providerId="ADAL" clId="{24D7E938-73F3-4ECD-9BC3-1CC3D68CBEE4}" dt="2021-05-19T16:49:47.663" v="26" actId="20577"/>
        <pc:sldMkLst>
          <pc:docMk/>
          <pc:sldMk cId="2604996182" sldId="269"/>
        </pc:sldMkLst>
        <pc:spChg chg="mod">
          <ac:chgData name="Rosie McKerr" userId="84563696-7ce9-496d-a79d-236896a89af9" providerId="ADAL" clId="{24D7E938-73F3-4ECD-9BC3-1CC3D68CBEE4}" dt="2021-05-19T16:49:47.663" v="26" actId="20577"/>
          <ac:spMkLst>
            <pc:docMk/>
            <pc:sldMk cId="2604996182" sldId="269"/>
            <ac:spMk id="3" creationId="{712AC3E6-C95A-4E08-9D70-956741AFBA4C}"/>
          </ac:spMkLst>
        </pc:spChg>
        <pc:spChg chg="add mod">
          <ac:chgData name="Rosie McKerr" userId="84563696-7ce9-496d-a79d-236896a89af9" providerId="ADAL" clId="{24D7E938-73F3-4ECD-9BC3-1CC3D68CBEE4}" dt="2021-05-19T16:48:32.819" v="15" actId="1076"/>
          <ac:spMkLst>
            <pc:docMk/>
            <pc:sldMk cId="2604996182" sldId="269"/>
            <ac:spMk id="6" creationId="{D5964002-9248-4542-B30B-97A42F80845D}"/>
          </ac:spMkLst>
        </pc:spChg>
        <pc:spChg chg="mod">
          <ac:chgData name="Rosie McKerr" userId="84563696-7ce9-496d-a79d-236896a89af9" providerId="ADAL" clId="{24D7E938-73F3-4ECD-9BC3-1CC3D68CBEE4}" dt="2021-05-19T16:48:21.074" v="11" actId="1076"/>
          <ac:spMkLst>
            <pc:docMk/>
            <pc:sldMk cId="2604996182" sldId="269"/>
            <ac:spMk id="7" creationId="{D9A2C0B1-5F58-4B52-96AF-FD49066D348F}"/>
          </ac:spMkLst>
        </pc:spChg>
        <pc:spChg chg="mod">
          <ac:chgData name="Rosie McKerr" userId="84563696-7ce9-496d-a79d-236896a89af9" providerId="ADAL" clId="{24D7E938-73F3-4ECD-9BC3-1CC3D68CBEE4}" dt="2021-05-19T16:48:57.299" v="20" actId="20577"/>
          <ac:spMkLst>
            <pc:docMk/>
            <pc:sldMk cId="2604996182" sldId="269"/>
            <ac:spMk id="8" creationId="{EED82F1B-FCD6-41A3-9D56-472F9193B965}"/>
          </ac:spMkLst>
        </pc:spChg>
        <pc:spChg chg="add mod">
          <ac:chgData name="Rosie McKerr" userId="84563696-7ce9-496d-a79d-236896a89af9" providerId="ADAL" clId="{24D7E938-73F3-4ECD-9BC3-1CC3D68CBEE4}" dt="2021-05-19T16:48:42.331" v="19" actId="1076"/>
          <ac:spMkLst>
            <pc:docMk/>
            <pc:sldMk cId="2604996182" sldId="269"/>
            <ac:spMk id="9" creationId="{022FDC9A-61AB-4D13-A8CE-52E27A4765F7}"/>
          </ac:spMkLst>
        </pc:spChg>
      </pc:sldChg>
      <pc:sldChg chg="modSp mod">
        <pc:chgData name="Rosie McKerr" userId="84563696-7ce9-496d-a79d-236896a89af9" providerId="ADAL" clId="{24D7E938-73F3-4ECD-9BC3-1CC3D68CBEE4}" dt="2021-05-19T16:50:39.168" v="72" actId="20577"/>
        <pc:sldMkLst>
          <pc:docMk/>
          <pc:sldMk cId="3402579336" sldId="270"/>
        </pc:sldMkLst>
        <pc:spChg chg="mod">
          <ac:chgData name="Rosie McKerr" userId="84563696-7ce9-496d-a79d-236896a89af9" providerId="ADAL" clId="{24D7E938-73F3-4ECD-9BC3-1CC3D68CBEE4}" dt="2021-05-19T16:50:39.168" v="72" actId="20577"/>
          <ac:spMkLst>
            <pc:docMk/>
            <pc:sldMk cId="3402579336" sldId="270"/>
            <ac:spMk id="8" creationId="{EED82F1B-FCD6-41A3-9D56-472F9193B965}"/>
          </ac:spMkLst>
        </pc:spChg>
      </pc:sldChg>
      <pc:sldChg chg="modSp mod">
        <pc:chgData name="Rosie McKerr" userId="84563696-7ce9-496d-a79d-236896a89af9" providerId="ADAL" clId="{24D7E938-73F3-4ECD-9BC3-1CC3D68CBEE4}" dt="2021-05-19T16:51:31.294" v="100" actId="20577"/>
        <pc:sldMkLst>
          <pc:docMk/>
          <pc:sldMk cId="4280271926" sldId="272"/>
        </pc:sldMkLst>
        <pc:spChg chg="mod">
          <ac:chgData name="Rosie McKerr" userId="84563696-7ce9-496d-a79d-236896a89af9" providerId="ADAL" clId="{24D7E938-73F3-4ECD-9BC3-1CC3D68CBEE4}" dt="2021-05-19T16:51:31.294" v="100" actId="20577"/>
          <ac:spMkLst>
            <pc:docMk/>
            <pc:sldMk cId="4280271926" sldId="272"/>
            <ac:spMk id="8" creationId="{EED82F1B-FCD6-41A3-9D56-472F9193B96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209931"/>
            <a:ext cx="7188971" cy="1938992"/>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UCITS23 –</a:t>
            </a:r>
            <a:r>
              <a:rPr lang="en-US" sz="4000" dirty="0">
                <a:solidFill>
                  <a:schemeClr val="bg1"/>
                </a:solidFill>
                <a:latin typeface="Nunito Sans" panose="00000500000000000000" pitchFamily="2" charset="0"/>
              </a:rPr>
              <a:t> Max. 20% in Deposits made with the same credit institution</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042117"/>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503782"/>
            <a:ext cx="7335254" cy="92333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UCITS23 monitors </a:t>
            </a:r>
            <a:r>
              <a:rPr lang="en-US" sz="1800" b="1" dirty="0">
                <a:latin typeface="Nunito Sans" panose="00000500000000000000" pitchFamily="2" charset="0"/>
                <a:ea typeface="Calibri" charset="0"/>
                <a:cs typeface="Calibri" charset="0"/>
              </a:rPr>
              <a:t>COLL 5.2.11 R (3) </a:t>
            </a:r>
            <a:r>
              <a:rPr lang="en-US" sz="1800" dirty="0">
                <a:latin typeface="Nunito Sans" panose="00000500000000000000" pitchFamily="2" charset="0"/>
                <a:ea typeface="Calibri" charset="0"/>
                <a:cs typeface="Calibri" charset="0"/>
              </a:rPr>
              <a:t>and evaluates the percentage of the scheme NAV in deposits with a single credit institution, and will breach if that amount is greater than 20%. </a:t>
            </a: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365289" y="633318"/>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365289" y="1114432"/>
            <a:ext cx="7335254" cy="1477328"/>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primarily uses the following fields: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Market Value in Scheme Currency</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Percentage of Assets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Issuer </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Scheme NAV</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8" y="3979360"/>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6" y="4460474"/>
            <a:ext cx="9176084" cy="923330"/>
          </a:xfrm>
          <a:prstGeom prst="rect">
            <a:avLst/>
          </a:prstGeom>
          <a:noFill/>
        </p:spPr>
        <p:txBody>
          <a:bodyPr wrap="square" rtlCol="0">
            <a:spAutoFit/>
          </a:bodyPr>
          <a:lstStyle/>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Issuer for the security may be defined incorrectly.</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fund could be liquidating and will therefore predominantly hold cash.</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rule may be incorrectly considering both fund accounting and custody cash. </a:t>
            </a:r>
          </a:p>
        </p:txBody>
      </p:sp>
      <p:sp>
        <p:nvSpPr>
          <p:cNvPr id="6" name="TextBox 5">
            <a:extLst>
              <a:ext uri="{FF2B5EF4-FFF2-40B4-BE49-F238E27FC236}">
                <a16:creationId xmlns:a16="http://schemas.microsoft.com/office/drawing/2014/main" id="{D5964002-9248-4542-B30B-97A42F80845D}"/>
              </a:ext>
            </a:extLst>
          </p:cNvPr>
          <p:cNvSpPr txBox="1"/>
          <p:nvPr/>
        </p:nvSpPr>
        <p:spPr>
          <a:xfrm>
            <a:off x="365289" y="2732864"/>
            <a:ext cx="6056125"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t>
            </a:r>
            <a:r>
              <a:rPr lang="en-US" sz="2400" dirty="0">
                <a:solidFill>
                  <a:srgbClr val="31D4CF"/>
                </a:solidFill>
                <a:latin typeface="Nunito Sans" panose="00000500000000000000" pitchFamily="2" charset="0"/>
              </a:rPr>
              <a:t>asset type groups does it monitor?</a:t>
            </a:r>
            <a:endParaRPr lang="en-GB" sz="2400" dirty="0">
              <a:solidFill>
                <a:srgbClr val="31D4CF"/>
              </a:solidFill>
              <a:latin typeface="Nunito Sans" panose="00000500000000000000" pitchFamily="2" charset="0"/>
            </a:endParaRPr>
          </a:p>
        </p:txBody>
      </p:sp>
      <p:sp>
        <p:nvSpPr>
          <p:cNvPr id="9" name="TextBox 8">
            <a:extLst>
              <a:ext uri="{FF2B5EF4-FFF2-40B4-BE49-F238E27FC236}">
                <a16:creationId xmlns:a16="http://schemas.microsoft.com/office/drawing/2014/main" id="{022FDC9A-61AB-4D13-A8CE-52E27A4765F7}"/>
              </a:ext>
            </a:extLst>
          </p:cNvPr>
          <p:cNvSpPr txBox="1"/>
          <p:nvPr/>
        </p:nvSpPr>
        <p:spPr>
          <a:xfrm>
            <a:off x="365289" y="3308990"/>
            <a:ext cx="7335254"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cash and deposits.</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85071"/>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146736"/>
            <a:ext cx="7806549" cy="5262979"/>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First - you must establish why the breach is occurring.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Company Review</a:t>
            </a:r>
          </a:p>
          <a:p>
            <a:pPr marL="0" lvl="1">
              <a:defRPr/>
            </a:pPr>
            <a:r>
              <a:rPr lang="en-US" sz="1600" dirty="0">
                <a:latin typeface="Nunito Sans" panose="00000500000000000000" pitchFamily="2" charset="0"/>
                <a:ea typeface="Calibri" charset="0"/>
                <a:cs typeface="Calibri" charset="0"/>
              </a:rPr>
              <a:t>Using a holdings export report, verify that the issuer is consistent with the security description. Specifically, we would expect a cash line with the name “Northern Trust Capital Cash” to have “Northern Trust” as the Issuer value. In the absence of a clearly defined security description value, the data administrator providing the data (e.g. State Street, JPM </a:t>
            </a:r>
            <a:r>
              <a:rPr lang="en-US" sz="1600" dirty="0" err="1">
                <a:latin typeface="Nunito Sans" panose="00000500000000000000" pitchFamily="2" charset="0"/>
                <a:ea typeface="Calibri" charset="0"/>
                <a:cs typeface="Calibri" charset="0"/>
              </a:rPr>
              <a:t>etc</a:t>
            </a:r>
            <a:r>
              <a:rPr lang="en-US" sz="1600" dirty="0">
                <a:latin typeface="Nunito Sans" panose="00000500000000000000" pitchFamily="2" charset="0"/>
                <a:ea typeface="Calibri" charset="0"/>
                <a:cs typeface="Calibri" charset="0"/>
              </a:rPr>
              <a:t>) is usually a reliable indicator of Issuer.</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No cash line should have an Issuer value of “UNKNOWN”. This will need to be corrected.</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an Issuer needs to be corrected for a cash line there are 2 ways this can be achieved:</a:t>
            </a:r>
          </a:p>
          <a:p>
            <a:pPr marL="285750" lvl="1" indent="-285750">
              <a:buFont typeface="Arial" panose="020B0604020202020204" pitchFamily="34" charset="0"/>
              <a:buChar char="•"/>
              <a:defRPr/>
            </a:pPr>
            <a:r>
              <a:rPr lang="en-US" sz="1600" dirty="0">
                <a:latin typeface="Nunito Sans" panose="00000500000000000000" pitchFamily="2" charset="0"/>
                <a:ea typeface="Calibri" charset="0"/>
                <a:cs typeface="Calibri" charset="0"/>
              </a:rPr>
              <a:t>Use the appropriate Cash setup file to overwrite the current Issuer value.</a:t>
            </a:r>
          </a:p>
          <a:p>
            <a:pPr marL="285750" lvl="1" indent="-285750">
              <a:buFont typeface="Arial" panose="020B0604020202020204" pitchFamily="34" charset="0"/>
              <a:buChar char="•"/>
              <a:defRPr/>
            </a:pPr>
            <a:r>
              <a:rPr lang="en-US" sz="1600" dirty="0">
                <a:latin typeface="Nunito Sans" panose="00000500000000000000" pitchFamily="2" charset="0"/>
                <a:ea typeface="Calibri" charset="0"/>
                <a:cs typeface="Calibri" charset="0"/>
              </a:rPr>
              <a:t>Amend the Company against the cash line manually in the Debt Master.</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Ideally, every cash line should be automatically set up with the correct details first time round. If this is not occurring, it would be worthwhile to investigate how the cash is being set up and flag with Data Operations for review.</a:t>
            </a:r>
          </a:p>
          <a:p>
            <a:pPr marL="0" lvl="1">
              <a:defRPr/>
            </a:pPr>
            <a:endParaRPr lang="en-US" sz="16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40257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80262"/>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841927"/>
            <a:ext cx="7841382" cy="5755422"/>
          </a:xfrm>
          <a:prstGeom prst="rect">
            <a:avLst/>
          </a:prstGeom>
          <a:noFill/>
        </p:spPr>
        <p:txBody>
          <a:bodyPr wrap="square" rtlCol="0">
            <a:spAutoFit/>
          </a:bodyPr>
          <a:lstStyle/>
          <a:p>
            <a:pPr marL="0" lvl="1">
              <a:defRPr/>
            </a:pPr>
            <a:r>
              <a:rPr lang="en-US" sz="1600" b="1" dirty="0">
                <a:latin typeface="Nunito Sans" panose="00000500000000000000" pitchFamily="2" charset="0"/>
                <a:ea typeface="Calibri" charset="0"/>
                <a:cs typeface="Calibri" charset="0"/>
              </a:rPr>
              <a:t>Fund is Liquidating</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a fund is liquidating, then it is expected that a large proportion of the Scheme NAV will be made up of cash.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a client hasn’t advised of a liquidation or a winding up order, then this should be brought to their attention for them to review and confirm on.</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Custody and Fund Accounting Cash</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Many clients will upload 2 sources of cash: Fund Accounting and Custody. The difference between the two is largely due to the timing of the valuation. Fund Accounting is typically a midday valuation, whereas the custody balances are typically the end of day valuation.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Where client environments upload both types of cash then Rule 23 should only monitor the custody cash and, thus, the fund accounting cash should be excluded. If both are being included, then this should be raised with Internal </a:t>
            </a:r>
            <a:r>
              <a:rPr lang="en-US" sz="1600">
                <a:latin typeface="Nunito Sans" panose="00000500000000000000" pitchFamily="2" charset="0"/>
                <a:ea typeface="Calibri" charset="0"/>
                <a:cs typeface="Calibri" charset="0"/>
              </a:rPr>
              <a:t>Project Support </a:t>
            </a:r>
            <a:r>
              <a:rPr lang="en-US" sz="1600" dirty="0">
                <a:latin typeface="Nunito Sans" panose="00000500000000000000" pitchFamily="2" charset="0"/>
                <a:ea typeface="Calibri" charset="0"/>
                <a:cs typeface="Calibri" charset="0"/>
              </a:rPr>
              <a:t>to review and amend the setup of the rule.</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Clients who use Northern Trust data will use cash defined as either settled or traded. The settled cash is the end of day balance (i.e. custody cash) and should be applied to Rule 23. Traded cash (i.e. fund accounting) would then be excluded.</a:t>
            </a:r>
          </a:p>
        </p:txBody>
      </p:sp>
    </p:spTree>
    <p:extLst>
      <p:ext uri="{BB962C8B-B14F-4D97-AF65-F5344CB8AC3E}">
        <p14:creationId xmlns:p14="http://schemas.microsoft.com/office/powerpoint/2010/main" val="4280271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015995"/>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477660"/>
            <a:ext cx="10603065"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Rule Validation Example:</a:t>
            </a:r>
          </a:p>
        </p:txBody>
      </p:sp>
      <p:graphicFrame>
        <p:nvGraphicFramePr>
          <p:cNvPr id="2" name="Table 8">
            <a:extLst>
              <a:ext uri="{FF2B5EF4-FFF2-40B4-BE49-F238E27FC236}">
                <a16:creationId xmlns:a16="http://schemas.microsoft.com/office/drawing/2014/main" id="{EC72F5C7-7601-4526-BD4B-E776D642FDAA}"/>
              </a:ext>
            </a:extLst>
          </p:cNvPr>
          <p:cNvGraphicFramePr>
            <a:graphicFrameLocks noGrp="1"/>
          </p:cNvGraphicFramePr>
          <p:nvPr>
            <p:extLst>
              <p:ext uri="{D42A27DB-BD31-4B8C-83A1-F6EECF244321}">
                <p14:modId xmlns:p14="http://schemas.microsoft.com/office/powerpoint/2010/main" val="3772877983"/>
              </p:ext>
            </p:extLst>
          </p:nvPr>
        </p:nvGraphicFramePr>
        <p:xfrm>
          <a:off x="449177" y="1939325"/>
          <a:ext cx="10192696" cy="2047980"/>
        </p:xfrm>
        <a:graphic>
          <a:graphicData uri="http://schemas.openxmlformats.org/drawingml/2006/table">
            <a:tbl>
              <a:tblPr firstRow="1" bandRow="1">
                <a:tableStyleId>{7DF18680-E054-41AD-8BC1-D1AEF772440D}</a:tableStyleId>
              </a:tblPr>
              <a:tblGrid>
                <a:gridCol w="1013863">
                  <a:extLst>
                    <a:ext uri="{9D8B030D-6E8A-4147-A177-3AD203B41FA5}">
                      <a16:colId xmlns:a16="http://schemas.microsoft.com/office/drawing/2014/main" val="674715936"/>
                    </a:ext>
                  </a:extLst>
                </a:gridCol>
                <a:gridCol w="1645921">
                  <a:extLst>
                    <a:ext uri="{9D8B030D-6E8A-4147-A177-3AD203B41FA5}">
                      <a16:colId xmlns:a16="http://schemas.microsoft.com/office/drawing/2014/main" val="517564940"/>
                    </a:ext>
                  </a:extLst>
                </a:gridCol>
                <a:gridCol w="2055223">
                  <a:extLst>
                    <a:ext uri="{9D8B030D-6E8A-4147-A177-3AD203B41FA5}">
                      <a16:colId xmlns:a16="http://schemas.microsoft.com/office/drawing/2014/main" val="4089029939"/>
                    </a:ext>
                  </a:extLst>
                </a:gridCol>
                <a:gridCol w="1271451">
                  <a:extLst>
                    <a:ext uri="{9D8B030D-6E8A-4147-A177-3AD203B41FA5}">
                      <a16:colId xmlns:a16="http://schemas.microsoft.com/office/drawing/2014/main" val="3081095888"/>
                    </a:ext>
                  </a:extLst>
                </a:gridCol>
                <a:gridCol w="905692">
                  <a:extLst>
                    <a:ext uri="{9D8B030D-6E8A-4147-A177-3AD203B41FA5}">
                      <a16:colId xmlns:a16="http://schemas.microsoft.com/office/drawing/2014/main" val="4268680347"/>
                    </a:ext>
                  </a:extLst>
                </a:gridCol>
                <a:gridCol w="1375954">
                  <a:extLst>
                    <a:ext uri="{9D8B030D-6E8A-4147-A177-3AD203B41FA5}">
                      <a16:colId xmlns:a16="http://schemas.microsoft.com/office/drawing/2014/main" val="34654047"/>
                    </a:ext>
                  </a:extLst>
                </a:gridCol>
                <a:gridCol w="1924592">
                  <a:extLst>
                    <a:ext uri="{9D8B030D-6E8A-4147-A177-3AD203B41FA5}">
                      <a16:colId xmlns:a16="http://schemas.microsoft.com/office/drawing/2014/main" val="3448539954"/>
                    </a:ext>
                  </a:extLst>
                </a:gridCol>
              </a:tblGrid>
              <a:tr h="0">
                <a:tc>
                  <a:txBody>
                    <a:bodyPr/>
                    <a:lstStyle/>
                    <a:p>
                      <a:pPr algn="ctr"/>
                      <a:r>
                        <a:rPr lang="en-GB" sz="1400" dirty="0">
                          <a:latin typeface="Nunito Sans" panose="00000500000000000000" pitchFamily="2" charset="0"/>
                        </a:rPr>
                        <a:t>ISIN</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Security</a:t>
                      </a:r>
                    </a:p>
                  </a:txBody>
                  <a:tcPr marL="68220" marR="68220" marT="34110" marB="34110" anchor="ctr">
                    <a:solidFill>
                      <a:srgbClr val="31D4C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dirty="0">
                          <a:latin typeface="Nunito Sans" panose="00000500000000000000" pitchFamily="2" charset="0"/>
                        </a:rPr>
                        <a:t>Asset Type</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MV Base</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Scheme NAV</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Issuer</a:t>
                      </a:r>
                    </a:p>
                  </a:txBody>
                  <a:tcPr marL="68220" marR="68220" marT="34110" marB="34110" anchor="ctr">
                    <a:solidFill>
                      <a:srgbClr val="31D4CF"/>
                    </a:solidFill>
                  </a:tcPr>
                </a:tc>
                <a:extLst>
                  <a:ext uri="{0D108BD9-81ED-4DB2-BD59-A6C34878D82A}">
                    <a16:rowId xmlns:a16="http://schemas.microsoft.com/office/drawing/2014/main" val="2291800905"/>
                  </a:ext>
                </a:extLst>
              </a:tr>
              <a:tr h="0">
                <a:tc>
                  <a:txBody>
                    <a:bodyPr/>
                    <a:lstStyle/>
                    <a:p>
                      <a:pPr algn="ctr"/>
                      <a:r>
                        <a:rPr lang="en-GB" sz="1400" dirty="0">
                          <a:latin typeface="Nunito Sans" panose="00000500000000000000" pitchFamily="2" charset="0"/>
                        </a:rPr>
                        <a:t>Depositary </a:t>
                      </a:r>
                      <a:r>
                        <a:rPr lang="en-GB" sz="1400" dirty="0" err="1">
                          <a:latin typeface="Nunito Sans" panose="00000500000000000000" pitchFamily="2" charset="0"/>
                        </a:rPr>
                        <a:t>bankEUR</a:t>
                      </a:r>
                      <a:endParaRPr lang="en-GB" sz="1400" dirty="0">
                        <a:latin typeface="Nunito Sans" panose="00000500000000000000" pitchFamily="2" charset="0"/>
                      </a:endParaRPr>
                    </a:p>
                  </a:txBody>
                  <a:tcPr marL="68220" marR="68220" marT="34110" marB="34110" anchor="ctr">
                    <a:solidFill>
                      <a:srgbClr val="EBFBFB"/>
                    </a:solidFill>
                  </a:tcPr>
                </a:tc>
                <a:tc>
                  <a:txBody>
                    <a:bodyPr/>
                    <a:lstStyle/>
                    <a:p>
                      <a:pPr algn="ctr"/>
                      <a:r>
                        <a:rPr lang="en-US" sz="1400" dirty="0">
                          <a:latin typeface="Nunito Sans" panose="00000500000000000000" pitchFamily="2" charset="0"/>
                        </a:rPr>
                        <a:t>Depositary bank-CBIE</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Depositary bank</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1,000,000.00 </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10,000,000.00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CACEIS BANK, IRELAND BRANCH</a:t>
                      </a:r>
                    </a:p>
                  </a:txBody>
                  <a:tcPr marL="68220" marR="68220" marT="34110" marB="34110" anchor="ctr">
                    <a:solidFill>
                      <a:srgbClr val="EBFBFB"/>
                    </a:solidFill>
                  </a:tcPr>
                </a:tc>
                <a:extLst>
                  <a:ext uri="{0D108BD9-81ED-4DB2-BD59-A6C34878D82A}">
                    <a16:rowId xmlns:a16="http://schemas.microsoft.com/office/drawing/2014/main" val="814365289"/>
                  </a:ext>
                </a:extLst>
              </a:tr>
              <a:tr h="0">
                <a:tc>
                  <a:txBody>
                    <a:bodyPr/>
                    <a:lstStyle/>
                    <a:p>
                      <a:pPr algn="ctr"/>
                      <a:r>
                        <a:rPr lang="en-GB" sz="1400" dirty="0">
                          <a:latin typeface="Nunito Sans" panose="00000500000000000000" pitchFamily="2" charset="0"/>
                        </a:rPr>
                        <a:t>Depositary </a:t>
                      </a:r>
                      <a:r>
                        <a:rPr lang="en-GB" sz="1400" dirty="0" err="1">
                          <a:latin typeface="Nunito Sans" panose="00000500000000000000" pitchFamily="2" charset="0"/>
                        </a:rPr>
                        <a:t>bankUSD</a:t>
                      </a:r>
                      <a:endParaRPr lang="en-GB" sz="1400" dirty="0">
                        <a:latin typeface="Nunito Sans" panose="00000500000000000000" pitchFamily="2" charset="0"/>
                      </a:endParaRPr>
                    </a:p>
                  </a:txBody>
                  <a:tcPr marL="68220" marR="68220" marT="34110" marB="34110" anchor="ctr">
                    <a:solidFill>
                      <a:srgbClr val="C8F4F3"/>
                    </a:solidFill>
                  </a:tcPr>
                </a:tc>
                <a:tc>
                  <a:txBody>
                    <a:bodyPr/>
                    <a:lstStyle/>
                    <a:p>
                      <a:pPr algn="ctr"/>
                      <a:r>
                        <a:rPr lang="en-US" sz="1400" dirty="0">
                          <a:latin typeface="Nunito Sans" panose="00000500000000000000" pitchFamily="2" charset="0"/>
                        </a:rPr>
                        <a:t>Depositary bank-CBIE</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Depositary bank</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750,000.00</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7.5000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10,000,000.00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CACEIS BANK, IRELAND BRANCH</a:t>
                      </a:r>
                    </a:p>
                  </a:txBody>
                  <a:tcPr marL="68220" marR="68220" marT="34110" marB="34110" anchor="ctr">
                    <a:solidFill>
                      <a:srgbClr val="C8F4F3"/>
                    </a:solidFill>
                  </a:tcPr>
                </a:tc>
                <a:extLst>
                  <a:ext uri="{0D108BD9-81ED-4DB2-BD59-A6C34878D82A}">
                    <a16:rowId xmlns:a16="http://schemas.microsoft.com/office/drawing/2014/main" val="2537684934"/>
                  </a:ext>
                </a:extLst>
              </a:tr>
              <a:tr h="0">
                <a:tc>
                  <a:txBody>
                    <a:bodyPr/>
                    <a:lstStyle/>
                    <a:p>
                      <a:pPr algn="ctr"/>
                      <a:r>
                        <a:rPr lang="en-GB" sz="1400" dirty="0">
                          <a:solidFill>
                            <a:schemeClr val="tx1"/>
                          </a:solidFill>
                          <a:latin typeface="Nunito Sans" panose="00000500000000000000" pitchFamily="2" charset="0"/>
                        </a:rPr>
                        <a:t>Depositary </a:t>
                      </a:r>
                      <a:r>
                        <a:rPr lang="en-GB" sz="1400" dirty="0" err="1">
                          <a:solidFill>
                            <a:schemeClr val="tx1"/>
                          </a:solidFill>
                          <a:latin typeface="Nunito Sans" panose="00000500000000000000" pitchFamily="2" charset="0"/>
                        </a:rPr>
                        <a:t>bankGBP</a:t>
                      </a:r>
                      <a:endParaRPr lang="en-GB" sz="1400" dirty="0">
                        <a:solidFill>
                          <a:schemeClr val="tx1"/>
                        </a:solidFill>
                        <a:latin typeface="Nunito Sans" panose="00000500000000000000" pitchFamily="2" charset="0"/>
                      </a:endParaRPr>
                    </a:p>
                  </a:txBody>
                  <a:tcPr marL="68220" marR="68220" marT="34110" marB="34110" anchor="ctr">
                    <a:solidFill>
                      <a:srgbClr val="EBFBFB"/>
                    </a:solidFill>
                  </a:tcPr>
                </a:tc>
                <a:tc>
                  <a:txBody>
                    <a:bodyPr/>
                    <a:lstStyle/>
                    <a:p>
                      <a:pPr algn="ctr"/>
                      <a:r>
                        <a:rPr lang="en-US" sz="1400" dirty="0">
                          <a:solidFill>
                            <a:schemeClr val="tx1"/>
                          </a:solidFill>
                          <a:latin typeface="Nunito Sans" panose="00000500000000000000" pitchFamily="2" charset="0"/>
                        </a:rPr>
                        <a:t>Depositary bank-CBIE</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Depositary bank</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300,000.00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3.0000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10,000,000.00 </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CACEIS BANK, IRELAND BRANCH</a:t>
                      </a:r>
                    </a:p>
                  </a:txBody>
                  <a:tcPr marL="68220" marR="68220" marT="34110" marB="34110" anchor="ctr">
                    <a:solidFill>
                      <a:srgbClr val="EBFBFB"/>
                    </a:solidFill>
                  </a:tcPr>
                </a:tc>
                <a:extLst>
                  <a:ext uri="{0D108BD9-81ED-4DB2-BD59-A6C34878D82A}">
                    <a16:rowId xmlns:a16="http://schemas.microsoft.com/office/drawing/2014/main" val="1334477845"/>
                  </a:ext>
                </a:extLst>
              </a:tr>
              <a:tr h="0">
                <a:tc>
                  <a:txBody>
                    <a:bodyPr/>
                    <a:lstStyle/>
                    <a:p>
                      <a:pPr algn="ctr"/>
                      <a:r>
                        <a:rPr lang="en-GB" sz="1400" b="1" dirty="0">
                          <a:solidFill>
                            <a:schemeClr val="tx1"/>
                          </a:solidFill>
                          <a:latin typeface="Nunito Sans" panose="00000500000000000000" pitchFamily="2" charset="0"/>
                        </a:rPr>
                        <a:t>Total</a:t>
                      </a:r>
                    </a:p>
                  </a:txBody>
                  <a:tcPr marL="68220" marR="68220" marT="34110" marB="34110" anchor="ctr">
                    <a:solidFill>
                      <a:srgbClr val="C8F4F3"/>
                    </a:solidFill>
                  </a:tcPr>
                </a:tc>
                <a:tc>
                  <a:txBody>
                    <a:bodyPr/>
                    <a:lstStyle/>
                    <a:p>
                      <a:pPr algn="ctr"/>
                      <a:endParaRPr lang="en-US" sz="1400" b="1"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400" b="1"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400" b="1"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r>
                        <a:rPr lang="en-GB" sz="1400" b="1" dirty="0">
                          <a:solidFill>
                            <a:schemeClr val="tx1"/>
                          </a:solidFill>
                          <a:latin typeface="Nunito Sans" panose="00000500000000000000" pitchFamily="2" charset="0"/>
                        </a:rPr>
                        <a:t>20.5000</a:t>
                      </a:r>
                    </a:p>
                  </a:txBody>
                  <a:tcPr marL="68220" marR="68220" marT="34110" marB="34110" anchor="ctr">
                    <a:solidFill>
                      <a:srgbClr val="C8F4F3"/>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C8F4F3"/>
                    </a:solidFill>
                  </a:tcPr>
                </a:tc>
                <a:extLst>
                  <a:ext uri="{0D108BD9-81ED-4DB2-BD59-A6C34878D82A}">
                    <a16:rowId xmlns:a16="http://schemas.microsoft.com/office/drawing/2014/main" val="1627952059"/>
                  </a:ext>
                </a:extLst>
              </a:tr>
            </a:tbl>
          </a:graphicData>
        </a:graphic>
      </p:graphicFrame>
      <p:sp>
        <p:nvSpPr>
          <p:cNvPr id="12" name="TextBox 11">
            <a:extLst>
              <a:ext uri="{FF2B5EF4-FFF2-40B4-BE49-F238E27FC236}">
                <a16:creationId xmlns:a16="http://schemas.microsoft.com/office/drawing/2014/main" id="{41A55B54-E066-4495-A3A9-DA0224F263E8}"/>
              </a:ext>
            </a:extLst>
          </p:cNvPr>
          <p:cNvSpPr txBox="1"/>
          <p:nvPr/>
        </p:nvSpPr>
        <p:spPr>
          <a:xfrm>
            <a:off x="449177" y="4264402"/>
            <a:ext cx="8686114" cy="1754326"/>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The above table provides adequate information in order to validate this rule. We know that </a:t>
            </a:r>
            <a:r>
              <a:rPr lang="en-US" sz="1800" dirty="0" err="1">
                <a:latin typeface="Nunito Sans" panose="00000500000000000000" pitchFamily="2" charset="0"/>
                <a:ea typeface="Calibri" charset="0"/>
                <a:cs typeface="Calibri" charset="0"/>
              </a:rPr>
              <a:t>Caceis</a:t>
            </a:r>
            <a:r>
              <a:rPr lang="en-US" sz="1800" dirty="0">
                <a:latin typeface="Nunito Sans" panose="00000500000000000000" pitchFamily="2" charset="0"/>
                <a:ea typeface="Calibri" charset="0"/>
                <a:cs typeface="Calibri" charset="0"/>
              </a:rPr>
              <a:t> Bank is the credit institution for each of these cash lines. This is also the only source of cash data for this fund.</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As the combined percentage of assets is greater than 20%, it is a valid breach.</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378747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2505158"/>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2966823"/>
            <a:ext cx="7335254" cy="1200329"/>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152378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7ED17A-AF8A-4493-9B4D-0AD2FBEE3279}">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EBDCA65-B54F-4BF8-BB64-CAB5419F9D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B8D2E7-9187-4081-8F7A-FFD24D7A7E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755</Words>
  <Application>Microsoft Office PowerPoint</Application>
  <PresentationFormat>Widescreen</PresentationFormat>
  <Paragraphs>79</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34</cp:revision>
  <dcterms:created xsi:type="dcterms:W3CDTF">2020-08-26T09:52:40Z</dcterms:created>
  <dcterms:modified xsi:type="dcterms:W3CDTF">2021-05-26T07:23:26Z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