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72"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D369B1-424F-4CBF-97FE-828EAECE5C8D}" v="2" dt="2021-05-19T16:54:40.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26D369B1-424F-4CBF-97FE-828EAECE5C8D}"/>
    <pc:docChg chg="custSel modSld">
      <pc:chgData name="Rosie McKerr" userId="84563696-7ce9-496d-a79d-236896a89af9" providerId="ADAL" clId="{26D369B1-424F-4CBF-97FE-828EAECE5C8D}" dt="2021-05-26T07:23:39.949" v="52" actId="478"/>
      <pc:docMkLst>
        <pc:docMk/>
      </pc:docMkLst>
      <pc:sldChg chg="delSp modSp mod">
        <pc:chgData name="Rosie McKerr" userId="84563696-7ce9-496d-a79d-236896a89af9" providerId="ADAL" clId="{26D369B1-424F-4CBF-97FE-828EAECE5C8D}" dt="2021-05-26T07:23:39.949" v="52" actId="478"/>
        <pc:sldMkLst>
          <pc:docMk/>
          <pc:sldMk cId="2028802919" sldId="257"/>
        </pc:sldMkLst>
        <pc:spChg chg="del mod">
          <ac:chgData name="Rosie McKerr" userId="84563696-7ce9-496d-a79d-236896a89af9" providerId="ADAL" clId="{26D369B1-424F-4CBF-97FE-828EAECE5C8D}" dt="2021-05-26T07:23:38.405" v="51" actId="478"/>
          <ac:spMkLst>
            <pc:docMk/>
            <pc:sldMk cId="2028802919" sldId="257"/>
            <ac:spMk id="2" creationId="{9E4156D5-1008-49A9-8E25-B2DEFFECC379}"/>
          </ac:spMkLst>
        </pc:spChg>
        <pc:spChg chg="del mod">
          <ac:chgData name="Rosie McKerr" userId="84563696-7ce9-496d-a79d-236896a89af9" providerId="ADAL" clId="{26D369B1-424F-4CBF-97FE-828EAECE5C8D}" dt="2021-05-26T07:23:39.949" v="52" actId="478"/>
          <ac:spMkLst>
            <pc:docMk/>
            <pc:sldMk cId="2028802919" sldId="257"/>
            <ac:spMk id="3" creationId="{712AC3E6-C95A-4E08-9D70-956741AFBA4C}"/>
          </ac:spMkLst>
        </pc:spChg>
        <pc:spChg chg="del mod">
          <ac:chgData name="Rosie McKerr" userId="84563696-7ce9-496d-a79d-236896a89af9" providerId="ADAL" clId="{26D369B1-424F-4CBF-97FE-828EAECE5C8D}" dt="2021-05-19T16:54:27.511" v="6" actId="21"/>
          <ac:spMkLst>
            <pc:docMk/>
            <pc:sldMk cId="2028802919" sldId="257"/>
            <ac:spMk id="5" creationId="{B0A65CAF-369E-42F1-8735-50684B6EF0BD}"/>
          </ac:spMkLst>
        </pc:spChg>
        <pc:spChg chg="mod">
          <ac:chgData name="Rosie McKerr" userId="84563696-7ce9-496d-a79d-236896a89af9" providerId="ADAL" clId="{26D369B1-424F-4CBF-97FE-828EAECE5C8D}" dt="2021-05-19T16:54:09.753" v="2" actId="20577"/>
          <ac:spMkLst>
            <pc:docMk/>
            <pc:sldMk cId="2028802919" sldId="257"/>
            <ac:spMk id="8" creationId="{EED82F1B-FCD6-41A3-9D56-472F9193B965}"/>
          </ac:spMkLst>
        </pc:spChg>
        <pc:spChg chg="del">
          <ac:chgData name="Rosie McKerr" userId="84563696-7ce9-496d-a79d-236896a89af9" providerId="ADAL" clId="{26D369B1-424F-4CBF-97FE-828EAECE5C8D}" dt="2021-05-19T16:54:38.387" v="9" actId="21"/>
          <ac:spMkLst>
            <pc:docMk/>
            <pc:sldMk cId="2028802919" sldId="257"/>
            <ac:spMk id="11" creationId="{3EF38329-DAF3-4F79-8F64-E03078283788}"/>
          </ac:spMkLst>
        </pc:spChg>
      </pc:sldChg>
      <pc:sldChg chg="addSp modSp mod">
        <pc:chgData name="Rosie McKerr" userId="84563696-7ce9-496d-a79d-236896a89af9" providerId="ADAL" clId="{26D369B1-424F-4CBF-97FE-828EAECE5C8D}" dt="2021-05-19T17:16:22.545" v="50" actId="20577"/>
        <pc:sldMkLst>
          <pc:docMk/>
          <pc:sldMk cId="2604996182" sldId="269"/>
        </pc:sldMkLst>
        <pc:spChg chg="mod">
          <ac:chgData name="Rosie McKerr" userId="84563696-7ce9-496d-a79d-236896a89af9" providerId="ADAL" clId="{26D369B1-424F-4CBF-97FE-828EAECE5C8D}" dt="2021-05-19T16:55:54.471" v="18" actId="20577"/>
          <ac:spMkLst>
            <pc:docMk/>
            <pc:sldMk cId="2604996182" sldId="269"/>
            <ac:spMk id="3" creationId="{712AC3E6-C95A-4E08-9D70-956741AFBA4C}"/>
          </ac:spMkLst>
        </pc:spChg>
        <pc:spChg chg="add mod">
          <ac:chgData name="Rosie McKerr" userId="84563696-7ce9-496d-a79d-236896a89af9" providerId="ADAL" clId="{26D369B1-424F-4CBF-97FE-828EAECE5C8D}" dt="2021-05-19T16:54:53.606" v="13" actId="1076"/>
          <ac:spMkLst>
            <pc:docMk/>
            <pc:sldMk cId="2604996182" sldId="269"/>
            <ac:spMk id="6" creationId="{440BEDEA-6707-4B50-9F4F-AE726E14A84E}"/>
          </ac:spMkLst>
        </pc:spChg>
        <pc:spChg chg="mod">
          <ac:chgData name="Rosie McKerr" userId="84563696-7ce9-496d-a79d-236896a89af9" providerId="ADAL" clId="{26D369B1-424F-4CBF-97FE-828EAECE5C8D}" dt="2021-05-19T16:54:21.495" v="4" actId="1076"/>
          <ac:spMkLst>
            <pc:docMk/>
            <pc:sldMk cId="2604996182" sldId="269"/>
            <ac:spMk id="7" creationId="{D9A2C0B1-5F58-4B52-96AF-FD49066D348F}"/>
          </ac:spMkLst>
        </pc:spChg>
        <pc:spChg chg="mod">
          <ac:chgData name="Rosie McKerr" userId="84563696-7ce9-496d-a79d-236896a89af9" providerId="ADAL" clId="{26D369B1-424F-4CBF-97FE-828EAECE5C8D}" dt="2021-05-19T17:16:22.545" v="50" actId="20577"/>
          <ac:spMkLst>
            <pc:docMk/>
            <pc:sldMk cId="2604996182" sldId="269"/>
            <ac:spMk id="8" creationId="{EED82F1B-FCD6-41A3-9D56-472F9193B965}"/>
          </ac:spMkLst>
        </pc:spChg>
        <pc:spChg chg="add mod">
          <ac:chgData name="Rosie McKerr" userId="84563696-7ce9-496d-a79d-236896a89af9" providerId="ADAL" clId="{26D369B1-424F-4CBF-97FE-828EAECE5C8D}" dt="2021-05-19T16:54:51.053" v="12" actId="1076"/>
          <ac:spMkLst>
            <pc:docMk/>
            <pc:sldMk cId="2604996182" sldId="269"/>
            <ac:spMk id="9" creationId="{80EB7E04-9F26-424E-9A05-209445FAC5D6}"/>
          </ac:spMkLst>
        </pc:spChg>
      </pc:sldChg>
      <pc:sldChg chg="modSp mod">
        <pc:chgData name="Rosie McKerr" userId="84563696-7ce9-496d-a79d-236896a89af9" providerId="ADAL" clId="{26D369B1-424F-4CBF-97FE-828EAECE5C8D}" dt="2021-05-19T16:56:55.048" v="40" actId="20577"/>
        <pc:sldMkLst>
          <pc:docMk/>
          <pc:sldMk cId="3402579336" sldId="270"/>
        </pc:sldMkLst>
        <pc:spChg chg="mod">
          <ac:chgData name="Rosie McKerr" userId="84563696-7ce9-496d-a79d-236896a89af9" providerId="ADAL" clId="{26D369B1-424F-4CBF-97FE-828EAECE5C8D}" dt="2021-05-19T16:56:55.048" v="40" actId="20577"/>
          <ac:spMkLst>
            <pc:docMk/>
            <pc:sldMk cId="3402579336" sldId="270"/>
            <ac:spMk id="8" creationId="{EED82F1B-FCD6-41A3-9D56-472F9193B965}"/>
          </ac:spMkLst>
        </pc:spChg>
      </pc:sldChg>
      <pc:sldChg chg="modSp mod">
        <pc:chgData name="Rosie McKerr" userId="84563696-7ce9-496d-a79d-236896a89af9" providerId="ADAL" clId="{26D369B1-424F-4CBF-97FE-828EAECE5C8D}" dt="2021-05-19T16:57:13.087" v="44" actId="20577"/>
        <pc:sldMkLst>
          <pc:docMk/>
          <pc:sldMk cId="3378747604" sldId="271"/>
        </pc:sldMkLst>
        <pc:spChg chg="mod">
          <ac:chgData name="Rosie McKerr" userId="84563696-7ce9-496d-a79d-236896a89af9" providerId="ADAL" clId="{26D369B1-424F-4CBF-97FE-828EAECE5C8D}" dt="2021-05-19T16:57:13.087" v="44" actId="20577"/>
          <ac:spMkLst>
            <pc:docMk/>
            <pc:sldMk cId="3378747604" sldId="271"/>
            <ac:spMk id="12" creationId="{68BD3907-8481-4EA4-B762-C718D57410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148971"/>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UCITS24 –</a:t>
            </a:r>
            <a:r>
              <a:rPr lang="en-US" sz="4000" dirty="0">
                <a:solidFill>
                  <a:schemeClr val="bg1"/>
                </a:solidFill>
                <a:latin typeface="Nunito Sans" panose="00000500000000000000" pitchFamily="2" charset="0"/>
              </a:rPr>
              <a:t> Max. 10% in Ancillary Liquid Assets (Internal Limit)</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06987"/>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268652"/>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UCITS24 does not monitor a specific COLL regulation. However, it is an obligation of UCITS funds to be fully invested and, as such, a large amount of ancillary liquid assets (i.e. cash) would be considered to be a breach. Internal limits can therefore be set to monitor this. The limit can be varied but it is most common for the limit to be set as either 10% or 15%. </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6" y="66373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217681"/>
            <a:ext cx="7335254"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a:t>
            </a:r>
            <a:r>
              <a:rPr lang="en-US" sz="1800">
                <a:latin typeface="Nunito Sans" panose="00000500000000000000" pitchFamily="2" charset="0"/>
                <a:ea typeface="Calibri" charset="0"/>
                <a:cs typeface="Calibri" charset="0"/>
              </a:rPr>
              <a:t>rule primarily </a:t>
            </a:r>
            <a:r>
              <a:rPr lang="en-US" sz="1800" dirty="0">
                <a:latin typeface="Nunito Sans" panose="00000500000000000000" pitchFamily="2" charset="0"/>
                <a:ea typeface="Calibri" charset="0"/>
                <a:cs typeface="Calibri" charset="0"/>
              </a:rPr>
              <a:t>uses the following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Percentage of Assets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a:p>
            <a:pPr marL="0" lvl="1">
              <a:defRPr/>
            </a:pPr>
            <a:endParaRPr lang="en-US" sz="1800" dirty="0">
              <a:latin typeface="Nunito Sans" panose="00000500000000000000" pitchFamily="2" charset="0"/>
              <a:ea typeface="Calibri" charset="0"/>
              <a:cs typeface="Calibri" charset="0"/>
            </a:endParaRP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4101274"/>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582388"/>
            <a:ext cx="9176084" cy="646331"/>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fund could be liquidating and will therefore will predominantly hold cash.</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rule may be incorrectly considering both fund accounting and custody cash. </a:t>
            </a:r>
          </a:p>
        </p:txBody>
      </p:sp>
      <p:sp>
        <p:nvSpPr>
          <p:cNvPr id="6" name="TextBox 5">
            <a:extLst>
              <a:ext uri="{FF2B5EF4-FFF2-40B4-BE49-F238E27FC236}">
                <a16:creationId xmlns:a16="http://schemas.microsoft.com/office/drawing/2014/main" id="{440BEDEA-6707-4B50-9F4F-AE726E14A84E}"/>
              </a:ext>
            </a:extLst>
          </p:cNvPr>
          <p:cNvSpPr txBox="1"/>
          <p:nvPr/>
        </p:nvSpPr>
        <p:spPr>
          <a:xfrm>
            <a:off x="449176" y="2695008"/>
            <a:ext cx="6239005"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dirty="0">
                <a:solidFill>
                  <a:srgbClr val="31D4CF"/>
                </a:solidFill>
                <a:latin typeface="Nunito Sans" panose="00000500000000000000" pitchFamily="2" charset="0"/>
              </a:rPr>
              <a:t>asset 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80EB7E04-9F26-424E-9A05-209445FAC5D6}"/>
              </a:ext>
            </a:extLst>
          </p:cNvPr>
          <p:cNvSpPr txBox="1"/>
          <p:nvPr/>
        </p:nvSpPr>
        <p:spPr>
          <a:xfrm>
            <a:off x="449176" y="3213475"/>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cash.</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833222"/>
            <a:ext cx="8111350" cy="5755422"/>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Fund is Liquidating</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a fund is liquidating, then it is expected that a large proportion of the Scheme NAV will be made up of cash.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a client hasn’t advised of a liquidation or a winding up order, then this should be brought to their attention for them to review and confirm on.</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Custody and Fund Accounting Cash</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Many clients will upload 2 sources of cash: Fund Accounting and Custody. The difference between the two is largely due to the timing of the valuation. Fund Accounting is typically a midday valuation, whereas the custody balances are typically the end of day valuation.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Where client environments upload both types of cash then Rule 23 should only monitor the custody cash and, thus, the fund accounting cash should be excluded. If both are being included, then this should be raised with Internal Projects Support to review and amend the setup of the rule.</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Clients who use Northern Trust data will use cash defined as either settled or traded. The settled cash is the end of day balance (i.e. custody cash) and should be applied to Rule 24. Traded cash (i.e. fund accounting) would then be excluded.</a:t>
            </a:r>
          </a:p>
        </p:txBody>
      </p:sp>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6374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425411"/>
            <a:ext cx="10603065"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p:txBody>
      </p:sp>
      <p:graphicFrame>
        <p:nvGraphicFramePr>
          <p:cNvPr id="2" name="Table 8">
            <a:extLst>
              <a:ext uri="{FF2B5EF4-FFF2-40B4-BE49-F238E27FC236}">
                <a16:creationId xmlns:a16="http://schemas.microsoft.com/office/drawing/2014/main" id="{944CC55F-894F-4E4B-AE12-6224938BC6C2}"/>
              </a:ext>
            </a:extLst>
          </p:cNvPr>
          <p:cNvGraphicFramePr>
            <a:graphicFrameLocks noGrp="1"/>
          </p:cNvGraphicFramePr>
          <p:nvPr>
            <p:extLst>
              <p:ext uri="{D42A27DB-BD31-4B8C-83A1-F6EECF244321}">
                <p14:modId xmlns:p14="http://schemas.microsoft.com/office/powerpoint/2010/main" val="1699416765"/>
              </p:ext>
            </p:extLst>
          </p:nvPr>
        </p:nvGraphicFramePr>
        <p:xfrm>
          <a:off x="449177" y="2008999"/>
          <a:ext cx="10192696" cy="2047980"/>
        </p:xfrm>
        <a:graphic>
          <a:graphicData uri="http://schemas.openxmlformats.org/drawingml/2006/table">
            <a:tbl>
              <a:tblPr firstRow="1" bandRow="1">
                <a:tableStyleId>{7DF18680-E054-41AD-8BC1-D1AEF772440D}</a:tableStyleId>
              </a:tblPr>
              <a:tblGrid>
                <a:gridCol w="1013863">
                  <a:extLst>
                    <a:ext uri="{9D8B030D-6E8A-4147-A177-3AD203B41FA5}">
                      <a16:colId xmlns:a16="http://schemas.microsoft.com/office/drawing/2014/main" val="674715936"/>
                    </a:ext>
                  </a:extLst>
                </a:gridCol>
                <a:gridCol w="1645921">
                  <a:extLst>
                    <a:ext uri="{9D8B030D-6E8A-4147-A177-3AD203B41FA5}">
                      <a16:colId xmlns:a16="http://schemas.microsoft.com/office/drawing/2014/main" val="517564940"/>
                    </a:ext>
                  </a:extLst>
                </a:gridCol>
                <a:gridCol w="2055223">
                  <a:extLst>
                    <a:ext uri="{9D8B030D-6E8A-4147-A177-3AD203B41FA5}">
                      <a16:colId xmlns:a16="http://schemas.microsoft.com/office/drawing/2014/main" val="4089029939"/>
                    </a:ext>
                  </a:extLst>
                </a:gridCol>
                <a:gridCol w="1271451">
                  <a:extLst>
                    <a:ext uri="{9D8B030D-6E8A-4147-A177-3AD203B41FA5}">
                      <a16:colId xmlns:a16="http://schemas.microsoft.com/office/drawing/2014/main" val="3081095888"/>
                    </a:ext>
                  </a:extLst>
                </a:gridCol>
                <a:gridCol w="905692">
                  <a:extLst>
                    <a:ext uri="{9D8B030D-6E8A-4147-A177-3AD203B41FA5}">
                      <a16:colId xmlns:a16="http://schemas.microsoft.com/office/drawing/2014/main" val="4268680347"/>
                    </a:ext>
                  </a:extLst>
                </a:gridCol>
                <a:gridCol w="1375954">
                  <a:extLst>
                    <a:ext uri="{9D8B030D-6E8A-4147-A177-3AD203B41FA5}">
                      <a16:colId xmlns:a16="http://schemas.microsoft.com/office/drawing/2014/main" val="34654047"/>
                    </a:ext>
                  </a:extLst>
                </a:gridCol>
                <a:gridCol w="1924592">
                  <a:extLst>
                    <a:ext uri="{9D8B030D-6E8A-4147-A177-3AD203B41FA5}">
                      <a16:colId xmlns:a16="http://schemas.microsoft.com/office/drawing/2014/main" val="3448539954"/>
                    </a:ext>
                  </a:extLst>
                </a:gridCol>
              </a:tblGrid>
              <a:tr h="0">
                <a:tc>
                  <a:txBody>
                    <a:bodyPr/>
                    <a:lstStyle/>
                    <a:p>
                      <a:pPr algn="ctr"/>
                      <a:r>
                        <a:rPr lang="en-GB" sz="1400" dirty="0">
                          <a:latin typeface="Nunito Sans" panose="00000500000000000000" pitchFamily="2" charset="0"/>
                        </a:rPr>
                        <a:t>ISIN</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Asset Type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MV Base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400" dirty="0">
                          <a:latin typeface="Nunito Sans" panose="00000500000000000000" pitchFamily="2" charset="0"/>
                        </a:rPr>
                        <a:t>Depositary </a:t>
                      </a:r>
                      <a:r>
                        <a:rPr lang="en-GB" sz="1400" dirty="0" err="1">
                          <a:latin typeface="Nunito Sans" panose="00000500000000000000" pitchFamily="2" charset="0"/>
                        </a:rPr>
                        <a:t>bankEUR</a:t>
                      </a:r>
                      <a:endParaRPr lang="en-GB" sz="1400" dirty="0">
                        <a:latin typeface="Nunito Sans" panose="00000500000000000000" pitchFamily="2" charset="0"/>
                      </a:endParaRP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Depositary </a:t>
                      </a:r>
                      <a:r>
                        <a:rPr lang="en-GB" sz="1400" dirty="0" err="1">
                          <a:latin typeface="Nunito Sans" panose="00000500000000000000" pitchFamily="2" charset="0"/>
                        </a:rPr>
                        <a:t>bankUSD</a:t>
                      </a:r>
                      <a:endParaRPr lang="en-GB" sz="1400" dirty="0">
                        <a:latin typeface="Nunito Sans" panose="00000500000000000000" pitchFamily="2" charset="0"/>
                      </a:endParaRP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solidFill>
                            <a:schemeClr val="tx1"/>
                          </a:solidFill>
                          <a:latin typeface="Nunito Sans" panose="00000500000000000000" pitchFamily="2" charset="0"/>
                        </a:rPr>
                        <a:t>Depositary </a:t>
                      </a:r>
                      <a:r>
                        <a:rPr lang="en-GB" sz="1400" dirty="0" err="1">
                          <a:solidFill>
                            <a:schemeClr val="tx1"/>
                          </a:solidFill>
                          <a:latin typeface="Nunito Sans" panose="00000500000000000000" pitchFamily="2" charset="0"/>
                        </a:rPr>
                        <a:t>bankGBP</a:t>
                      </a: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Depositary bank-CITI</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Depositary bank</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300,000.00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3.0000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CITI</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400" b="1" dirty="0">
                          <a:solidFill>
                            <a:schemeClr val="tx1"/>
                          </a:solidFill>
                          <a:latin typeface="Nunito Sans" panose="00000500000000000000" pitchFamily="2" charset="0"/>
                        </a:rPr>
                        <a:t>Total</a:t>
                      </a:r>
                    </a:p>
                  </a:txBody>
                  <a:tcPr marL="68220" marR="68220" marT="34110" marB="34110" anchor="ctr">
                    <a:solidFill>
                      <a:srgbClr val="C8F4F3"/>
                    </a:solidFill>
                  </a:tcPr>
                </a:tc>
                <a:tc>
                  <a:txBody>
                    <a:bodyPr/>
                    <a:lstStyle/>
                    <a:p>
                      <a:pPr algn="ctr"/>
                      <a:endParaRPr lang="en-US"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r>
                        <a:rPr lang="en-GB" sz="1400" b="1" dirty="0">
                          <a:solidFill>
                            <a:schemeClr val="tx1"/>
                          </a:solidFill>
                          <a:latin typeface="Nunito Sans" panose="00000500000000000000" pitchFamily="2" charset="0"/>
                        </a:rPr>
                        <a:t>20.5000</a:t>
                      </a: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extLst>
                  <a:ext uri="{0D108BD9-81ED-4DB2-BD59-A6C34878D82A}">
                    <a16:rowId xmlns:a16="http://schemas.microsoft.com/office/drawing/2014/main" val="1627952059"/>
                  </a:ext>
                </a:extLst>
              </a:tr>
            </a:tbl>
          </a:graphicData>
        </a:graphic>
      </p:graphicFrame>
      <p:sp>
        <p:nvSpPr>
          <p:cNvPr id="12" name="TextBox 11">
            <a:extLst>
              <a:ext uri="{FF2B5EF4-FFF2-40B4-BE49-F238E27FC236}">
                <a16:creationId xmlns:a16="http://schemas.microsoft.com/office/drawing/2014/main" id="{68BD3907-8481-4EA4-B762-C718D5741028}"/>
              </a:ext>
            </a:extLst>
          </p:cNvPr>
          <p:cNvSpPr txBox="1"/>
          <p:nvPr/>
        </p:nvSpPr>
        <p:spPr>
          <a:xfrm>
            <a:off x="449177" y="4338428"/>
            <a:ext cx="8973498"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above table provides adequate information in order to validate this rule. As the combined percentage of assets is greater than the 10% limit, it is a valid breach.</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Please note that this rule considers all cash, even if it is held with multiple credit institutions.</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6612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3027788"/>
            <a:ext cx="7335254"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p:txBody>
      </p:sp>
    </p:spTree>
    <p:extLst>
      <p:ext uri="{BB962C8B-B14F-4D97-AF65-F5344CB8AC3E}">
        <p14:creationId xmlns:p14="http://schemas.microsoft.com/office/powerpoint/2010/main" val="270709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75819D-2663-4FB3-94C8-D1EBB443FC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77E1DA-8BC5-43DC-BD1D-8BE13E970B0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B55B786-BC56-4517-81DF-687748AFE7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565</Words>
  <Application>Microsoft Office PowerPoint</Application>
  <PresentationFormat>Widescreen</PresentationFormat>
  <Paragraphs>64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33</cp:revision>
  <dcterms:created xsi:type="dcterms:W3CDTF">2020-08-26T09:52:40Z</dcterms:created>
  <dcterms:modified xsi:type="dcterms:W3CDTF">2021-05-26T07:23:41Z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