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72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D4CF"/>
    <a:srgbClr val="202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689602-1B59-4256-99D1-B8D44809C80F}" v="3" dt="2021-05-19T17:13:26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A7689602-1B59-4256-99D1-B8D44809C80F}"/>
    <pc:docChg chg="undo custSel addSld modSld">
      <pc:chgData name="Rosie McKerr" userId="84563696-7ce9-496d-a79d-236896a89af9" providerId="ADAL" clId="{A7689602-1B59-4256-99D1-B8D44809C80F}" dt="2021-05-26T07:23:56.166" v="33" actId="478"/>
      <pc:docMkLst>
        <pc:docMk/>
      </pc:docMkLst>
      <pc:sldChg chg="delSp modSp mod">
        <pc:chgData name="Rosie McKerr" userId="84563696-7ce9-496d-a79d-236896a89af9" providerId="ADAL" clId="{A7689602-1B59-4256-99D1-B8D44809C80F}" dt="2021-05-26T07:23:56.166" v="33" actId="478"/>
        <pc:sldMkLst>
          <pc:docMk/>
          <pc:sldMk cId="2028802919" sldId="257"/>
        </pc:sldMkLst>
        <pc:spChg chg="del mod">
          <ac:chgData name="Rosie McKerr" userId="84563696-7ce9-496d-a79d-236896a89af9" providerId="ADAL" clId="{A7689602-1B59-4256-99D1-B8D44809C80F}" dt="2021-05-26T07:23:54.502" v="32" actId="478"/>
          <ac:spMkLst>
            <pc:docMk/>
            <pc:sldMk cId="2028802919" sldId="257"/>
            <ac:spMk id="2" creationId="{9E4156D5-1008-49A9-8E25-B2DEFFECC379}"/>
          </ac:spMkLst>
        </pc:spChg>
        <pc:spChg chg="del mod">
          <ac:chgData name="Rosie McKerr" userId="84563696-7ce9-496d-a79d-236896a89af9" providerId="ADAL" clId="{A7689602-1B59-4256-99D1-B8D44809C80F}" dt="2021-05-26T07:23:56.166" v="33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A7689602-1B59-4256-99D1-B8D44809C80F}" dt="2021-05-19T17:11:11.706" v="2" actId="21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A7689602-1B59-4256-99D1-B8D44809C80F}" dt="2021-05-19T17:11:45.037" v="13" actId="1076"/>
          <ac:spMkLst>
            <pc:docMk/>
            <pc:sldMk cId="2028802919" sldId="257"/>
            <ac:spMk id="7" creationId="{D9A2C0B1-5F58-4B52-96AF-FD49066D348F}"/>
          </ac:spMkLst>
        </pc:spChg>
        <pc:spChg chg="mod">
          <ac:chgData name="Rosie McKerr" userId="84563696-7ce9-496d-a79d-236896a89af9" providerId="ADAL" clId="{A7689602-1B59-4256-99D1-B8D44809C80F}" dt="2021-05-19T17:11:42.898" v="12" actId="1076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A7689602-1B59-4256-99D1-B8D44809C80F}" dt="2021-05-19T17:11:19.051" v="5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A7689602-1B59-4256-99D1-B8D44809C80F}" dt="2021-05-19T17:16:10.247" v="31" actId="20577"/>
        <pc:sldMkLst>
          <pc:docMk/>
          <pc:sldMk cId="2604996182" sldId="269"/>
        </pc:sldMkLst>
        <pc:spChg chg="mod">
          <ac:chgData name="Rosie McKerr" userId="84563696-7ce9-496d-a79d-236896a89af9" providerId="ADAL" clId="{A7689602-1B59-4256-99D1-B8D44809C80F}" dt="2021-05-19T17:11:07.567" v="1" actId="1076"/>
          <ac:spMkLst>
            <pc:docMk/>
            <pc:sldMk cId="2604996182" sldId="269"/>
            <ac:spMk id="2" creationId="{9E4156D5-1008-49A9-8E25-B2DEFFECC379}"/>
          </ac:spMkLst>
        </pc:spChg>
        <pc:spChg chg="mod">
          <ac:chgData name="Rosie McKerr" userId="84563696-7ce9-496d-a79d-236896a89af9" providerId="ADAL" clId="{A7689602-1B59-4256-99D1-B8D44809C80F}" dt="2021-05-19T17:11:55.022" v="14" actId="1076"/>
          <ac:spMkLst>
            <pc:docMk/>
            <pc:sldMk cId="2604996182" sldId="269"/>
            <ac:spMk id="3" creationId="{712AC3E6-C95A-4E08-9D70-956741AFBA4C}"/>
          </ac:spMkLst>
        </pc:spChg>
        <pc:spChg chg="add mod">
          <ac:chgData name="Rosie McKerr" userId="84563696-7ce9-496d-a79d-236896a89af9" providerId="ADAL" clId="{A7689602-1B59-4256-99D1-B8D44809C80F}" dt="2021-05-19T17:12:40.978" v="17" actId="14100"/>
          <ac:spMkLst>
            <pc:docMk/>
            <pc:sldMk cId="2604996182" sldId="269"/>
            <ac:spMk id="6" creationId="{023A371A-862B-413E-9CF2-E8D140AB443F}"/>
          </ac:spMkLst>
        </pc:spChg>
        <pc:spChg chg="mod">
          <ac:chgData name="Rosie McKerr" userId="84563696-7ce9-496d-a79d-236896a89af9" providerId="ADAL" clId="{A7689602-1B59-4256-99D1-B8D44809C80F}" dt="2021-05-19T17:16:10.247" v="31" actId="20577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A7689602-1B59-4256-99D1-B8D44809C80F}" dt="2021-05-19T17:12:45.321" v="18" actId="1076"/>
          <ac:spMkLst>
            <pc:docMk/>
            <pc:sldMk cId="2604996182" sldId="269"/>
            <ac:spMk id="9" creationId="{86164305-C262-4605-B390-A6BDB5784DF6}"/>
          </ac:spMkLst>
        </pc:spChg>
      </pc:sldChg>
      <pc:sldChg chg="delSp modSp mod">
        <pc:chgData name="Rosie McKerr" userId="84563696-7ce9-496d-a79d-236896a89af9" providerId="ADAL" clId="{A7689602-1B59-4256-99D1-B8D44809C80F}" dt="2021-05-19T17:13:43.458" v="25" actId="1076"/>
        <pc:sldMkLst>
          <pc:docMk/>
          <pc:sldMk cId="3378747604" sldId="271"/>
        </pc:sldMkLst>
        <pc:spChg chg="del">
          <ac:chgData name="Rosie McKerr" userId="84563696-7ce9-496d-a79d-236896a89af9" providerId="ADAL" clId="{A7689602-1B59-4256-99D1-B8D44809C80F}" dt="2021-05-19T17:13:29.516" v="20" actId="478"/>
          <ac:spMkLst>
            <pc:docMk/>
            <pc:sldMk cId="3378747604" sldId="271"/>
            <ac:spMk id="3" creationId="{A826B085-56B7-4A24-BFA6-6FE1196A533E}"/>
          </ac:spMkLst>
        </pc:spChg>
        <pc:spChg chg="del">
          <ac:chgData name="Rosie McKerr" userId="84563696-7ce9-496d-a79d-236896a89af9" providerId="ADAL" clId="{A7689602-1B59-4256-99D1-B8D44809C80F}" dt="2021-05-19T17:13:31.267" v="21" actId="478"/>
          <ac:spMkLst>
            <pc:docMk/>
            <pc:sldMk cId="3378747604" sldId="271"/>
            <ac:spMk id="4" creationId="{850DCBEB-7DFB-4AB7-8202-0BF8E297251D}"/>
          </ac:spMkLst>
        </pc:spChg>
        <pc:spChg chg="mod">
          <ac:chgData name="Rosie McKerr" userId="84563696-7ce9-496d-a79d-236896a89af9" providerId="ADAL" clId="{A7689602-1B59-4256-99D1-B8D44809C80F}" dt="2021-05-19T17:13:35.680" v="22" actId="20577"/>
          <ac:spMkLst>
            <pc:docMk/>
            <pc:sldMk cId="3378747604" sldId="271"/>
            <ac:spMk id="8" creationId="{EED82F1B-FCD6-41A3-9D56-472F9193B965}"/>
          </ac:spMkLst>
        </pc:spChg>
        <pc:graphicFrameChg chg="mod modGraphic">
          <ac:chgData name="Rosie McKerr" userId="84563696-7ce9-496d-a79d-236896a89af9" providerId="ADAL" clId="{A7689602-1B59-4256-99D1-B8D44809C80F}" dt="2021-05-19T17:13:43.458" v="25" actId="1076"/>
          <ac:graphicFrameMkLst>
            <pc:docMk/>
            <pc:sldMk cId="3378747604" sldId="271"/>
            <ac:graphicFrameMk id="2" creationId="{3E1D3E4F-1DCE-4558-9BE6-1CD83FBD909C}"/>
          </ac:graphicFrameMkLst>
        </pc:graphicFrameChg>
      </pc:sldChg>
      <pc:sldChg chg="add">
        <pc:chgData name="Rosie McKerr" userId="84563696-7ce9-496d-a79d-236896a89af9" providerId="ADAL" clId="{A7689602-1B59-4256-99D1-B8D44809C80F}" dt="2021-05-19T17:13:26.433" v="19"/>
        <pc:sldMkLst>
          <pc:docMk/>
          <pc:sldMk cId="2707097203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2" y="2767280"/>
            <a:ext cx="70264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UCITS25 – 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Max. 20% in any single CIS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125092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609803"/>
            <a:ext cx="733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UCITS25 monitors </a:t>
            </a:r>
            <a:r>
              <a:rPr lang="en-GB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5.2.11 R (9) </a:t>
            </a: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the percentage of the scheme NAV that is invested in units of any one collective investment scheme.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0218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  <a:endParaRPr lang="en-US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963851"/>
            <a:ext cx="7335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</a:t>
            </a:r>
            <a:r>
              <a:rPr lang="en-US" sz="1800">
                <a:latin typeface="Nunito Sans" panose="00000500000000000000" pitchFamily="2" charset="0"/>
                <a:ea typeface="Calibri" charset="0"/>
                <a:cs typeface="Calibri" charset="0"/>
              </a:rPr>
              <a:t>rule primarily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uses the following fields: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Market Value in Scheme Currency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Percentage of Assets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Scheme NAV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3688653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8" y="4156475"/>
            <a:ext cx="73352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In most cases this breach will be genuine and just requires a simple validation to verify both the base market value of the CIS is correct and the Scheme NAV is too. 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it is erroneous then it is likel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y t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he instrument may be incorrectly classified as an open-ended fund and thus picked up by the rule.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A371A-862B-413E-9CF2-E8D140AB443F}"/>
              </a:ext>
            </a:extLst>
          </p:cNvPr>
          <p:cNvSpPr txBox="1"/>
          <p:nvPr/>
        </p:nvSpPr>
        <p:spPr>
          <a:xfrm>
            <a:off x="449178" y="2700832"/>
            <a:ext cx="6421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asset 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164305-C262-4605-B390-A6BDB5784DF6}"/>
              </a:ext>
            </a:extLst>
          </p:cNvPr>
          <p:cNvSpPr txBox="1"/>
          <p:nvPr/>
        </p:nvSpPr>
        <p:spPr>
          <a:xfrm>
            <a:off x="449178" y="3131577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Open Ended Funds.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0218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963851"/>
            <a:ext cx="73352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In most cases this breach will be genuine. However, if it is erroneous then there are 3 criteria to investigate: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342900" lvl="1" indent="-342900">
              <a:buAutoNum type="arabicParenR"/>
              <a:defRPr/>
            </a:pP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Asset Type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– Verify that the asset type is correct for the instrument and thus is picked up the correct Asset Type Group.</a:t>
            </a:r>
          </a:p>
          <a:p>
            <a:pPr marL="342900" lvl="1" indent="-342900">
              <a:buAutoNum type="arabicParenR"/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342900" lvl="1" indent="-342900">
              <a:buAutoNum type="arabicParenR"/>
              <a:defRPr/>
            </a:pP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Base Market Value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– Compare the “Market Value in Scheme Currency” value in a Holdings Export report form FundWare with the Base Market Value located in the client Holdings file.</a:t>
            </a:r>
          </a:p>
          <a:p>
            <a:pPr marL="342900" lvl="1" indent="-342900">
              <a:buAutoNum type="arabicParenR"/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342900" lvl="1" indent="-342900">
              <a:buFontTx/>
              <a:buAutoNum type="arabicParenR"/>
              <a:defRPr/>
            </a:pPr>
            <a:r>
              <a:rPr lang="en-US" b="1" dirty="0">
                <a:latin typeface="Nunito Sans" panose="00000500000000000000" pitchFamily="2" charset="0"/>
                <a:ea typeface="Calibri" charset="0"/>
                <a:cs typeface="Calibri" charset="0"/>
              </a:rPr>
              <a:t>Scheme NAV 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-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Compare the Scheme NAV in a Holdings Export report form FundWare with the value found in the client NAV value.</a:t>
            </a:r>
          </a:p>
          <a:p>
            <a:pPr marL="342900" lvl="1" indent="-342900">
              <a:buAutoNum type="arabicParenR"/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0218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validate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963851"/>
            <a:ext cx="82857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Validation Example: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above table provides adequate information in order to validate this rule. </a:t>
            </a:r>
          </a:p>
          <a:p>
            <a:pPr marL="0" lvl="1">
              <a:defRPr/>
            </a:pPr>
            <a:endParaRPr lang="en-GB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As the percentage of assets is greater than 20%, it is a valid breach.</a:t>
            </a: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E1D3E4F-1DCE-4558-9BE6-1CD83FBD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496923"/>
              </p:ext>
            </p:extLst>
          </p:nvPr>
        </p:nvGraphicFramePr>
        <p:xfrm>
          <a:off x="544325" y="2072313"/>
          <a:ext cx="8719220" cy="469372"/>
        </p:xfrm>
        <a:graphic>
          <a:graphicData uri="http://schemas.openxmlformats.org/drawingml/2006/table">
            <a:tbl>
              <a:tblPr/>
              <a:tblGrid>
                <a:gridCol w="1124535">
                  <a:extLst>
                    <a:ext uri="{9D8B030D-6E8A-4147-A177-3AD203B41FA5}">
                      <a16:colId xmlns:a16="http://schemas.microsoft.com/office/drawing/2014/main" val="3443377914"/>
                    </a:ext>
                  </a:extLst>
                </a:gridCol>
                <a:gridCol w="3406200">
                  <a:extLst>
                    <a:ext uri="{9D8B030D-6E8A-4147-A177-3AD203B41FA5}">
                      <a16:colId xmlns:a16="http://schemas.microsoft.com/office/drawing/2014/main" val="3086468151"/>
                    </a:ext>
                  </a:extLst>
                </a:gridCol>
                <a:gridCol w="1531975">
                  <a:extLst>
                    <a:ext uri="{9D8B030D-6E8A-4147-A177-3AD203B41FA5}">
                      <a16:colId xmlns:a16="http://schemas.microsoft.com/office/drawing/2014/main" val="1105928620"/>
                    </a:ext>
                  </a:extLst>
                </a:gridCol>
                <a:gridCol w="1010452">
                  <a:extLst>
                    <a:ext uri="{9D8B030D-6E8A-4147-A177-3AD203B41FA5}">
                      <a16:colId xmlns:a16="http://schemas.microsoft.com/office/drawing/2014/main" val="1371845226"/>
                    </a:ext>
                  </a:extLst>
                </a:gridCol>
                <a:gridCol w="407440">
                  <a:extLst>
                    <a:ext uri="{9D8B030D-6E8A-4147-A177-3AD203B41FA5}">
                      <a16:colId xmlns:a16="http://schemas.microsoft.com/office/drawing/2014/main" val="2355707233"/>
                    </a:ext>
                  </a:extLst>
                </a:gridCol>
                <a:gridCol w="1238618">
                  <a:extLst>
                    <a:ext uri="{9D8B030D-6E8A-4147-A177-3AD203B41FA5}">
                      <a16:colId xmlns:a16="http://schemas.microsoft.com/office/drawing/2014/main" val="3317516056"/>
                    </a:ext>
                  </a:extLst>
                </a:gridCol>
              </a:tblGrid>
              <a:tr h="23468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ISIN</a:t>
                      </a:r>
                    </a:p>
                  </a:txBody>
                  <a:tcPr marL="9779" marR="9779" marT="97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Security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Asset Type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MV Base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Scheme NAV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057541"/>
                  </a:ext>
                </a:extLst>
              </a:tr>
              <a:tr h="23468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IE00B1FZS798 </a:t>
                      </a:r>
                    </a:p>
                  </a:txBody>
                  <a:tcPr marL="9779" marR="9779" marT="97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ISHARES II PLC USD TSY BD 7-10YR UCT ETFG 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OPEN ENDED FUND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2,500,000.00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10,000,000.00</a:t>
                      </a:r>
                    </a:p>
                  </a:txBody>
                  <a:tcPr marL="9779" marR="9779" marT="97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356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2566123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1D4CF"/>
                </a:solidFill>
                <a:effectLst/>
                <a:uLnTx/>
                <a:uFillTx/>
                <a:latin typeface="Nunito Sans" panose="00000500000000000000" pitchFamily="2" charset="0"/>
                <a:ea typeface="+mn-ea"/>
                <a:cs typeface="+mn-cs"/>
              </a:rPr>
              <a:t>How can I view this in a report?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3027788"/>
            <a:ext cx="733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, you can 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Reporting -&gt; Holding Reports - &gt; Holding Report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 and select one of a wide range of reports (e.g. Holding Export Report) to extract.</a:t>
            </a:r>
          </a:p>
        </p:txBody>
      </p:sp>
    </p:spTree>
    <p:extLst>
      <p:ext uri="{BB962C8B-B14F-4D97-AF65-F5344CB8AC3E}">
        <p14:creationId xmlns:p14="http://schemas.microsoft.com/office/powerpoint/2010/main" val="270709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34B119-6EB3-4259-83DB-339A5869E1C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C28F9FF-1782-4C91-AFA6-D02AD6BEA0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A17E04-1AA0-474F-AB81-48F233E0DB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376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5</cp:revision>
  <dcterms:created xsi:type="dcterms:W3CDTF">2020-08-26T09:52:40Z</dcterms:created>
  <dcterms:modified xsi:type="dcterms:W3CDTF">2021-05-26T07:23:57Z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