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72"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5C83DA-C4F1-4515-85F7-A7F0584F54B6}" v="3" dt="2021-05-19T17:17:37.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5A5C83DA-C4F1-4515-85F7-A7F0584F54B6}"/>
    <pc:docChg chg="custSel addSld modSld">
      <pc:chgData name="Rosie McKerr" userId="84563696-7ce9-496d-a79d-236896a89af9" providerId="ADAL" clId="{5A5C83DA-C4F1-4515-85F7-A7F0584F54B6}" dt="2021-05-26T07:24:09.349" v="21" actId="478"/>
      <pc:docMkLst>
        <pc:docMk/>
      </pc:docMkLst>
      <pc:sldChg chg="delSp modSp mod">
        <pc:chgData name="Rosie McKerr" userId="84563696-7ce9-496d-a79d-236896a89af9" providerId="ADAL" clId="{5A5C83DA-C4F1-4515-85F7-A7F0584F54B6}" dt="2021-05-26T07:24:09.349" v="21" actId="478"/>
        <pc:sldMkLst>
          <pc:docMk/>
          <pc:sldMk cId="2028802919" sldId="257"/>
        </pc:sldMkLst>
        <pc:spChg chg="del mod">
          <ac:chgData name="Rosie McKerr" userId="84563696-7ce9-496d-a79d-236896a89af9" providerId="ADAL" clId="{5A5C83DA-C4F1-4515-85F7-A7F0584F54B6}" dt="2021-05-26T07:24:08.470" v="20" actId="478"/>
          <ac:spMkLst>
            <pc:docMk/>
            <pc:sldMk cId="2028802919" sldId="257"/>
            <ac:spMk id="2" creationId="{9E4156D5-1008-49A9-8E25-B2DEFFECC379}"/>
          </ac:spMkLst>
        </pc:spChg>
        <pc:spChg chg="del mod">
          <ac:chgData name="Rosie McKerr" userId="84563696-7ce9-496d-a79d-236896a89af9" providerId="ADAL" clId="{5A5C83DA-C4F1-4515-85F7-A7F0584F54B6}" dt="2021-05-26T07:24:09.349" v="21" actId="478"/>
          <ac:spMkLst>
            <pc:docMk/>
            <pc:sldMk cId="2028802919" sldId="257"/>
            <ac:spMk id="3" creationId="{712AC3E6-C95A-4E08-9D70-956741AFBA4C}"/>
          </ac:spMkLst>
        </pc:spChg>
        <pc:spChg chg="del mod">
          <ac:chgData name="Rosie McKerr" userId="84563696-7ce9-496d-a79d-236896a89af9" providerId="ADAL" clId="{5A5C83DA-C4F1-4515-85F7-A7F0584F54B6}" dt="2021-05-19T17:14:57.384" v="4" actId="21"/>
          <ac:spMkLst>
            <pc:docMk/>
            <pc:sldMk cId="2028802919" sldId="257"/>
            <ac:spMk id="5" creationId="{B0A65CAF-369E-42F1-8735-50684B6EF0BD}"/>
          </ac:spMkLst>
        </pc:spChg>
        <pc:spChg chg="mod">
          <ac:chgData name="Rosie McKerr" userId="84563696-7ce9-496d-a79d-236896a89af9" providerId="ADAL" clId="{5A5C83DA-C4F1-4515-85F7-A7F0584F54B6}" dt="2021-05-19T17:15:29.466" v="14" actId="1076"/>
          <ac:spMkLst>
            <pc:docMk/>
            <pc:sldMk cId="2028802919" sldId="257"/>
            <ac:spMk id="7" creationId="{D9A2C0B1-5F58-4B52-96AF-FD49066D348F}"/>
          </ac:spMkLst>
        </pc:spChg>
        <pc:spChg chg="mod">
          <ac:chgData name="Rosie McKerr" userId="84563696-7ce9-496d-a79d-236896a89af9" providerId="ADAL" clId="{5A5C83DA-C4F1-4515-85F7-A7F0584F54B6}" dt="2021-05-19T17:20:28.831" v="19" actId="1076"/>
          <ac:spMkLst>
            <pc:docMk/>
            <pc:sldMk cId="2028802919" sldId="257"/>
            <ac:spMk id="8" creationId="{EED82F1B-FCD6-41A3-9D56-472F9193B965}"/>
          </ac:spMkLst>
        </pc:spChg>
        <pc:spChg chg="del">
          <ac:chgData name="Rosie McKerr" userId="84563696-7ce9-496d-a79d-236896a89af9" providerId="ADAL" clId="{5A5C83DA-C4F1-4515-85F7-A7F0584F54B6}" dt="2021-05-19T17:15:05.931" v="7" actId="21"/>
          <ac:spMkLst>
            <pc:docMk/>
            <pc:sldMk cId="2028802919" sldId="257"/>
            <ac:spMk id="11" creationId="{3EF38329-DAF3-4F79-8F64-E03078283788}"/>
          </ac:spMkLst>
        </pc:spChg>
      </pc:sldChg>
      <pc:sldChg chg="addSp modSp mod">
        <pc:chgData name="Rosie McKerr" userId="84563696-7ce9-496d-a79d-236896a89af9" providerId="ADAL" clId="{5A5C83DA-C4F1-4515-85F7-A7F0584F54B6}" dt="2021-05-19T17:16:03.223" v="17" actId="20577"/>
        <pc:sldMkLst>
          <pc:docMk/>
          <pc:sldMk cId="2604996182" sldId="269"/>
        </pc:sldMkLst>
        <pc:spChg chg="mod">
          <ac:chgData name="Rosie McKerr" userId="84563696-7ce9-496d-a79d-236896a89af9" providerId="ADAL" clId="{5A5C83DA-C4F1-4515-85F7-A7F0584F54B6}" dt="2021-05-19T17:14:52.818" v="3" actId="1076"/>
          <ac:spMkLst>
            <pc:docMk/>
            <pc:sldMk cId="2604996182" sldId="269"/>
            <ac:spMk id="2" creationId="{9E4156D5-1008-49A9-8E25-B2DEFFECC379}"/>
          </ac:spMkLst>
        </pc:spChg>
        <pc:spChg chg="mod">
          <ac:chgData name="Rosie McKerr" userId="84563696-7ce9-496d-a79d-236896a89af9" providerId="ADAL" clId="{5A5C83DA-C4F1-4515-85F7-A7F0584F54B6}" dt="2021-05-19T17:14:50.234" v="2" actId="1076"/>
          <ac:spMkLst>
            <pc:docMk/>
            <pc:sldMk cId="2604996182" sldId="269"/>
            <ac:spMk id="3" creationId="{712AC3E6-C95A-4E08-9D70-956741AFBA4C}"/>
          </ac:spMkLst>
        </pc:spChg>
        <pc:spChg chg="add mod">
          <ac:chgData name="Rosie McKerr" userId="84563696-7ce9-496d-a79d-236896a89af9" providerId="ADAL" clId="{5A5C83DA-C4F1-4515-85F7-A7F0584F54B6}" dt="2021-05-19T17:15:01.723" v="6" actId="1076"/>
          <ac:spMkLst>
            <pc:docMk/>
            <pc:sldMk cId="2604996182" sldId="269"/>
            <ac:spMk id="6" creationId="{543E6D24-ADC9-4910-B190-F49A70591DAF}"/>
          </ac:spMkLst>
        </pc:spChg>
        <pc:spChg chg="mod">
          <ac:chgData name="Rosie McKerr" userId="84563696-7ce9-496d-a79d-236896a89af9" providerId="ADAL" clId="{5A5C83DA-C4F1-4515-85F7-A7F0584F54B6}" dt="2021-05-19T17:16:03.223" v="17" actId="20577"/>
          <ac:spMkLst>
            <pc:docMk/>
            <pc:sldMk cId="2604996182" sldId="269"/>
            <ac:spMk id="8" creationId="{EED82F1B-FCD6-41A3-9D56-472F9193B965}"/>
          </ac:spMkLst>
        </pc:spChg>
        <pc:spChg chg="add mod">
          <ac:chgData name="Rosie McKerr" userId="84563696-7ce9-496d-a79d-236896a89af9" providerId="ADAL" clId="{5A5C83DA-C4F1-4515-85F7-A7F0584F54B6}" dt="2021-05-19T17:15:12.770" v="9" actId="1076"/>
          <ac:spMkLst>
            <pc:docMk/>
            <pc:sldMk cId="2604996182" sldId="269"/>
            <ac:spMk id="9" creationId="{693B6DBC-5EAC-4BFF-97B7-A2F36CBB04F3}"/>
          </ac:spMkLst>
        </pc:spChg>
      </pc:sldChg>
      <pc:sldChg chg="add">
        <pc:chgData name="Rosie McKerr" userId="84563696-7ce9-496d-a79d-236896a89af9" providerId="ADAL" clId="{5A5C83DA-C4F1-4515-85F7-A7F0584F54B6}" dt="2021-05-19T17:17:37.090" v="18"/>
        <pc:sldMkLst>
          <pc:docMk/>
          <pc:sldMk cId="2707097203" sldId="2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UCITS26 -</a:t>
            </a:r>
            <a:r>
              <a:rPr lang="en-US" sz="4000" dirty="0">
                <a:solidFill>
                  <a:schemeClr val="bg1"/>
                </a:solidFill>
                <a:latin typeface="Nunito Sans" panose="00000500000000000000" pitchFamily="2" charset="0"/>
              </a:rPr>
              <a:t> Max. 30% in aggregate of CIS which are non UCITS</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56714"/>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318379"/>
            <a:ext cx="7335254" cy="923330"/>
          </a:xfrm>
          <a:prstGeom prst="rect">
            <a:avLst/>
          </a:prstGeom>
          <a:noFill/>
        </p:spPr>
        <p:txBody>
          <a:bodyPr wrap="square" rtlCol="0">
            <a:spAutoFit/>
          </a:bodyPr>
          <a:lstStyle/>
          <a:p>
            <a:pPr marL="0" lvl="1">
              <a:defRPr/>
            </a:pPr>
            <a:r>
              <a:rPr lang="en-GB" sz="1800" dirty="0">
                <a:latin typeface="Nunito Sans" panose="00000500000000000000" pitchFamily="2" charset="0"/>
                <a:ea typeface="Calibri" charset="0"/>
                <a:cs typeface="Calibri" charset="0"/>
              </a:rPr>
              <a:t>UCITS26 monitors </a:t>
            </a:r>
            <a:r>
              <a:rPr lang="en-GB" sz="1800" b="1" dirty="0">
                <a:latin typeface="Nunito Sans" panose="00000500000000000000" pitchFamily="2" charset="0"/>
                <a:ea typeface="Calibri" charset="0"/>
                <a:cs typeface="Calibri" charset="0"/>
              </a:rPr>
              <a:t>COLL 5.2.13 R </a:t>
            </a:r>
            <a:r>
              <a:rPr lang="en-GB" sz="1800" dirty="0">
                <a:latin typeface="Nunito Sans" panose="00000500000000000000" pitchFamily="2" charset="0"/>
                <a:ea typeface="Calibri" charset="0"/>
                <a:cs typeface="Calibri" charset="0"/>
              </a:rPr>
              <a:t>and evaluates the percentage of the scheme NAV that is invested in aggregate of units of collective investment schemes that are considered not to be UCITS equivalent.</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Percentage of Assets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Instrument Is UCITS Equivalent</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Fund Structure</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960181"/>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491628"/>
            <a:ext cx="7335254"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In most cases this breach will flag if a new fund is invested into. This is because when a new fund is set up a lot of its attributes are defaulted and must be updated by researching the fund. </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Generally, </a:t>
            </a:r>
            <a:r>
              <a:rPr lang="en-US" dirty="0">
                <a:latin typeface="Nunito Sans" panose="00000500000000000000" pitchFamily="2" charset="0"/>
                <a:ea typeface="Calibri" charset="0"/>
                <a:cs typeface="Calibri" charset="0"/>
              </a:rPr>
              <a:t>if a fund is considered the equivalent of a UCITS fund then it should be excluded from this rule.</a:t>
            </a:r>
            <a:endParaRPr lang="en-US" sz="1800" dirty="0">
              <a:latin typeface="Nunito Sans" panose="00000500000000000000" pitchFamily="2" charset="0"/>
              <a:ea typeface="Calibri" charset="0"/>
              <a:cs typeface="Calibri" charset="0"/>
            </a:endParaRPr>
          </a:p>
        </p:txBody>
      </p:sp>
      <p:sp>
        <p:nvSpPr>
          <p:cNvPr id="6" name="TextBox 5">
            <a:extLst>
              <a:ext uri="{FF2B5EF4-FFF2-40B4-BE49-F238E27FC236}">
                <a16:creationId xmlns:a16="http://schemas.microsoft.com/office/drawing/2014/main" id="{543E6D24-ADC9-4910-B190-F49A70591DAF}"/>
              </a:ext>
            </a:extLst>
          </p:cNvPr>
          <p:cNvSpPr txBox="1"/>
          <p:nvPr/>
        </p:nvSpPr>
        <p:spPr>
          <a:xfrm>
            <a:off x="449177" y="2967335"/>
            <a:ext cx="6639518"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asset type groups does it monitor?</a:t>
            </a:r>
          </a:p>
        </p:txBody>
      </p:sp>
      <p:sp>
        <p:nvSpPr>
          <p:cNvPr id="9" name="TextBox 8">
            <a:extLst>
              <a:ext uri="{FF2B5EF4-FFF2-40B4-BE49-F238E27FC236}">
                <a16:creationId xmlns:a16="http://schemas.microsoft.com/office/drawing/2014/main" id="{693B6DBC-5EAC-4BFF-97B7-A2F36CBB04F3}"/>
              </a:ext>
            </a:extLst>
          </p:cNvPr>
          <p:cNvSpPr txBox="1"/>
          <p:nvPr/>
        </p:nvSpPr>
        <p:spPr>
          <a:xfrm>
            <a:off x="449177" y="3429000"/>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Open Ended Funds.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4801314"/>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most cases this breach will be genuine. However, if it is erroneous then there are 3 criteria to investigate:</a:t>
            </a:r>
          </a:p>
          <a:p>
            <a:pPr marL="0" lvl="1">
              <a:defRPr/>
            </a:pPr>
            <a:endParaRPr lang="en-US"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Asset Type </a:t>
            </a:r>
            <a:r>
              <a:rPr lang="en-US" sz="1800" dirty="0">
                <a:latin typeface="Nunito Sans" panose="00000500000000000000" pitchFamily="2" charset="0"/>
                <a:ea typeface="Calibri" charset="0"/>
                <a:cs typeface="Calibri" charset="0"/>
              </a:rPr>
              <a:t>– Verify that the asset type is correct for the instrument and thus is picked up the correct Asset Type Group.</a:t>
            </a:r>
          </a:p>
          <a:p>
            <a:pPr marL="342900" lvl="1" indent="-342900">
              <a:buAutoNum type="arabicParenR"/>
              <a:defRPr/>
            </a:pPr>
            <a:endParaRPr lang="en-US" sz="1800"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Instrument is UCITS Equivalent</a:t>
            </a:r>
            <a:r>
              <a:rPr lang="en-US" sz="1800" dirty="0">
                <a:latin typeface="Nunito Sans" panose="00000500000000000000" pitchFamily="2" charset="0"/>
                <a:ea typeface="Calibri" charset="0"/>
                <a:cs typeface="Calibri" charset="0"/>
              </a:rPr>
              <a:t> – Check the instrument master and verify that the “UCITS Equivalent” field is correctly identified. If this value is set to ‘Yes’ then it will no longer be picked up this rule.</a:t>
            </a:r>
          </a:p>
          <a:p>
            <a:pPr marL="342900" lvl="1" indent="-342900">
              <a:buAutoNum type="arabicParenR"/>
              <a:defRPr/>
            </a:pPr>
            <a:endParaRPr lang="en-US" dirty="0">
              <a:latin typeface="Nunito Sans" panose="00000500000000000000" pitchFamily="2" charset="0"/>
              <a:ea typeface="Calibri" charset="0"/>
              <a:cs typeface="Calibri" charset="0"/>
            </a:endParaRPr>
          </a:p>
          <a:p>
            <a:pPr marL="342900" lvl="1" indent="-342900">
              <a:buAutoNum type="arabicParenR"/>
              <a:defRPr/>
            </a:pPr>
            <a:endParaRPr lang="en-US" sz="1800" dirty="0">
              <a:latin typeface="Nunito Sans" panose="00000500000000000000" pitchFamily="2" charset="0"/>
              <a:ea typeface="Calibri" charset="0"/>
              <a:cs typeface="Calibri" charset="0"/>
            </a:endParaRPr>
          </a:p>
          <a:p>
            <a:pPr marL="342900" lvl="1" indent="-342900">
              <a:buAutoNum type="arabicParenR"/>
              <a:defRPr/>
            </a:pPr>
            <a:endParaRPr lang="en-US"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Fund Structure </a:t>
            </a:r>
            <a:r>
              <a:rPr lang="en-US" sz="1800" dirty="0">
                <a:latin typeface="Nunito Sans" panose="00000500000000000000" pitchFamily="2" charset="0"/>
                <a:ea typeface="Calibri" charset="0"/>
                <a:cs typeface="Calibri" charset="0"/>
              </a:rPr>
              <a:t>– Verify that the structure is correct. Generally, this value wil</a:t>
            </a:r>
            <a:r>
              <a:rPr lang="en-US" dirty="0">
                <a:latin typeface="Nunito Sans" panose="00000500000000000000" pitchFamily="2" charset="0"/>
                <a:ea typeface="Calibri" charset="0"/>
                <a:cs typeface="Calibri" charset="0"/>
              </a:rPr>
              <a:t>l always be ‘Open’. If the structure should be ‘Closed’ then update this and the instrument will no longer be picked up by the rule.</a:t>
            </a:r>
            <a:endParaRPr lang="en-US" sz="18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CA922BD8-A163-4BEA-A895-55F04E7D26FF}"/>
              </a:ext>
            </a:extLst>
          </p:cNvPr>
          <p:cNvPicPr>
            <a:picLocks noChangeAspect="1"/>
          </p:cNvPicPr>
          <p:nvPr/>
        </p:nvPicPr>
        <p:blipFill>
          <a:blip r:embed="rId2"/>
          <a:stretch>
            <a:fillRect/>
          </a:stretch>
        </p:blipFill>
        <p:spPr>
          <a:xfrm>
            <a:off x="860007" y="3841595"/>
            <a:ext cx="3074411" cy="397173"/>
          </a:xfrm>
          <a:prstGeom prst="rect">
            <a:avLst/>
          </a:prstGeom>
          <a:ln>
            <a:solidFill>
              <a:schemeClr val="tx1"/>
            </a:solidFill>
          </a:ln>
        </p:spPr>
      </p:pic>
      <p:pic>
        <p:nvPicPr>
          <p:cNvPr id="3" name="Picture 2">
            <a:extLst>
              <a:ext uri="{FF2B5EF4-FFF2-40B4-BE49-F238E27FC236}">
                <a16:creationId xmlns:a16="http://schemas.microsoft.com/office/drawing/2014/main" id="{C397D572-89F5-4B0F-94A3-E5E4E4F7B67C}"/>
              </a:ext>
            </a:extLst>
          </p:cNvPr>
          <p:cNvPicPr>
            <a:picLocks noChangeAspect="1"/>
          </p:cNvPicPr>
          <p:nvPr/>
        </p:nvPicPr>
        <p:blipFill>
          <a:blip r:embed="rId3"/>
          <a:stretch>
            <a:fillRect/>
          </a:stretch>
        </p:blipFill>
        <p:spPr>
          <a:xfrm>
            <a:off x="860007" y="5765165"/>
            <a:ext cx="3656733" cy="397173"/>
          </a:xfrm>
          <a:prstGeom prst="rect">
            <a:avLst/>
          </a:prstGeom>
          <a:ln>
            <a:solidFill>
              <a:schemeClr val="tx1"/>
            </a:solidFill>
          </a:ln>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8285748" cy="341632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all funds are correctly non-U</a:t>
            </a:r>
            <a:r>
              <a:rPr lang="en-GB" dirty="0">
                <a:latin typeface="Nunito Sans" panose="00000500000000000000" pitchFamily="2" charset="0"/>
                <a:ea typeface="Calibri" charset="0"/>
                <a:cs typeface="Calibri" charset="0"/>
              </a:rPr>
              <a:t>CITS and </a:t>
            </a:r>
            <a:r>
              <a:rPr lang="en-GB" sz="1800" dirty="0">
                <a:latin typeface="Nunito Sans" panose="00000500000000000000" pitchFamily="2" charset="0"/>
                <a:ea typeface="Calibri" charset="0"/>
                <a:cs typeface="Calibri" charset="0"/>
              </a:rPr>
              <a:t>the aggregated percentage of assets is greater than 25%, it is a valid breach.</a:t>
            </a:r>
            <a:endParaRPr lang="en-US" sz="1800" dirty="0">
              <a:latin typeface="Nunito Sans" panose="00000500000000000000" pitchFamily="2" charset="0"/>
              <a:ea typeface="Calibri" charset="0"/>
              <a:cs typeface="Calibri" charset="0"/>
            </a:endParaRPr>
          </a:p>
        </p:txBody>
      </p:sp>
      <p:sp>
        <p:nvSpPr>
          <p:cNvPr id="3" name="TextBox 2">
            <a:extLst>
              <a:ext uri="{FF2B5EF4-FFF2-40B4-BE49-F238E27FC236}">
                <a16:creationId xmlns:a16="http://schemas.microsoft.com/office/drawing/2014/main" id="{A826B085-56B7-4A24-BFA6-6FE1196A533E}"/>
              </a:ext>
            </a:extLst>
          </p:cNvPr>
          <p:cNvSpPr txBox="1"/>
          <p:nvPr/>
        </p:nvSpPr>
        <p:spPr>
          <a:xfrm>
            <a:off x="449179" y="4510963"/>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4" name="TextBox 3">
            <a:extLst>
              <a:ext uri="{FF2B5EF4-FFF2-40B4-BE49-F238E27FC236}">
                <a16:creationId xmlns:a16="http://schemas.microsoft.com/office/drawing/2014/main" id="{850DCBEB-7DFB-4AB7-8202-0BF8E297251D}"/>
              </a:ext>
            </a:extLst>
          </p:cNvPr>
          <p:cNvSpPr txBox="1"/>
          <p:nvPr/>
        </p:nvSpPr>
        <p:spPr>
          <a:xfrm>
            <a:off x="449178" y="4741796"/>
            <a:ext cx="8285748" cy="1200329"/>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 FundWare, you can go to </a:t>
            </a:r>
            <a:r>
              <a:rPr lang="en-US" sz="1800" b="1" i="1" dirty="0">
                <a:latin typeface="Nunito Sans" panose="00000500000000000000" pitchFamily="2" charset="0"/>
                <a:ea typeface="Calibri" charset="0"/>
                <a:cs typeface="Calibri" charset="0"/>
              </a:rPr>
              <a:t>Reporting -&gt; Holding Reports - &gt; Holding Report </a:t>
            </a:r>
            <a:r>
              <a:rPr lang="en-US" sz="1800" dirty="0">
                <a:latin typeface="Nunito Sans" panose="00000500000000000000" pitchFamily="2" charset="0"/>
                <a:ea typeface="Calibri" charset="0"/>
                <a:cs typeface="Calibri" charset="0"/>
              </a:rPr>
              <a:t>and select one of a wide range of reports (e.g. Holding Export Report) to extract.</a:t>
            </a:r>
          </a:p>
        </p:txBody>
      </p:sp>
      <p:graphicFrame>
        <p:nvGraphicFramePr>
          <p:cNvPr id="5" name="Table 4">
            <a:extLst>
              <a:ext uri="{FF2B5EF4-FFF2-40B4-BE49-F238E27FC236}">
                <a16:creationId xmlns:a16="http://schemas.microsoft.com/office/drawing/2014/main" id="{36ED90E6-4895-494B-90CD-3EB40ABD9035}"/>
              </a:ext>
            </a:extLst>
          </p:cNvPr>
          <p:cNvGraphicFramePr>
            <a:graphicFrameLocks noGrp="1"/>
          </p:cNvGraphicFramePr>
          <p:nvPr>
            <p:extLst>
              <p:ext uri="{D42A27DB-BD31-4B8C-83A1-F6EECF244321}">
                <p14:modId xmlns:p14="http://schemas.microsoft.com/office/powerpoint/2010/main" val="4216259054"/>
              </p:ext>
            </p:extLst>
          </p:nvPr>
        </p:nvGraphicFramePr>
        <p:xfrm>
          <a:off x="570418" y="1325476"/>
          <a:ext cx="10130007" cy="1471331"/>
        </p:xfrm>
        <a:graphic>
          <a:graphicData uri="http://schemas.openxmlformats.org/drawingml/2006/table">
            <a:tbl>
              <a:tblPr/>
              <a:tblGrid>
                <a:gridCol w="1094741">
                  <a:extLst>
                    <a:ext uri="{9D8B030D-6E8A-4147-A177-3AD203B41FA5}">
                      <a16:colId xmlns:a16="http://schemas.microsoft.com/office/drawing/2014/main" val="3325508764"/>
                    </a:ext>
                  </a:extLst>
                </a:gridCol>
                <a:gridCol w="3722121">
                  <a:extLst>
                    <a:ext uri="{9D8B030D-6E8A-4147-A177-3AD203B41FA5}">
                      <a16:colId xmlns:a16="http://schemas.microsoft.com/office/drawing/2014/main" val="4138474385"/>
                    </a:ext>
                  </a:extLst>
                </a:gridCol>
                <a:gridCol w="1372076">
                  <a:extLst>
                    <a:ext uri="{9D8B030D-6E8A-4147-A177-3AD203B41FA5}">
                      <a16:colId xmlns:a16="http://schemas.microsoft.com/office/drawing/2014/main" val="821943215"/>
                    </a:ext>
                  </a:extLst>
                </a:gridCol>
                <a:gridCol w="1007162">
                  <a:extLst>
                    <a:ext uri="{9D8B030D-6E8A-4147-A177-3AD203B41FA5}">
                      <a16:colId xmlns:a16="http://schemas.microsoft.com/office/drawing/2014/main" val="1283481783"/>
                    </a:ext>
                  </a:extLst>
                </a:gridCol>
                <a:gridCol w="540072">
                  <a:extLst>
                    <a:ext uri="{9D8B030D-6E8A-4147-A177-3AD203B41FA5}">
                      <a16:colId xmlns:a16="http://schemas.microsoft.com/office/drawing/2014/main" val="1585955273"/>
                    </a:ext>
                  </a:extLst>
                </a:gridCol>
                <a:gridCol w="1080145">
                  <a:extLst>
                    <a:ext uri="{9D8B030D-6E8A-4147-A177-3AD203B41FA5}">
                      <a16:colId xmlns:a16="http://schemas.microsoft.com/office/drawing/2014/main" val="1438445380"/>
                    </a:ext>
                  </a:extLst>
                </a:gridCol>
                <a:gridCol w="1313690">
                  <a:extLst>
                    <a:ext uri="{9D8B030D-6E8A-4147-A177-3AD203B41FA5}">
                      <a16:colId xmlns:a16="http://schemas.microsoft.com/office/drawing/2014/main" val="3740778908"/>
                    </a:ext>
                  </a:extLst>
                </a:gridCol>
              </a:tblGrid>
              <a:tr h="420381">
                <a:tc>
                  <a:txBody>
                    <a:bodyPr/>
                    <a:lstStyle/>
                    <a:p>
                      <a:pPr algn="l" fontAlgn="b"/>
                      <a:r>
                        <a:rPr lang="en-GB" sz="1300" b="1" i="0" u="none" strike="noStrike" dirty="0">
                          <a:solidFill>
                            <a:srgbClr val="FFFFFF"/>
                          </a:solidFill>
                          <a:effectLst/>
                          <a:latin typeface="Calibri" panose="020F0502020204030204" pitchFamily="34" charset="0"/>
                        </a:rPr>
                        <a:t>ISIN</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dirty="0">
                          <a:solidFill>
                            <a:srgbClr val="FFFFFF"/>
                          </a:solidFill>
                          <a:effectLst/>
                          <a:latin typeface="Calibri" panose="020F0502020204030204" pitchFamily="34" charset="0"/>
                        </a:rPr>
                        <a:t>Security</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a:solidFill>
                            <a:srgbClr val="FFFFFF"/>
                          </a:solidFill>
                          <a:effectLst/>
                          <a:latin typeface="Calibri" panose="020F0502020204030204" pitchFamily="34" charset="0"/>
                        </a:rPr>
                        <a:t>Asset Type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a:solidFill>
                            <a:srgbClr val="FFFFFF"/>
                          </a:solidFill>
                          <a:effectLst/>
                          <a:latin typeface="Calibri" panose="020F0502020204030204" pitchFamily="34" charset="0"/>
                        </a:rPr>
                        <a:t>MV Base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a:solidFill>
                            <a:srgbClr val="FFFFFF"/>
                          </a:solidFill>
                          <a:effectLst/>
                          <a:latin typeface="Calibri" panose="020F0502020204030204" pitchFamily="34" charset="0"/>
                        </a:rPr>
                        <a:t>%</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a:solidFill>
                            <a:srgbClr val="FFFFFF"/>
                          </a:solidFill>
                          <a:effectLst/>
                          <a:latin typeface="Calibri" panose="020F0502020204030204" pitchFamily="34" charset="0"/>
                        </a:rPr>
                        <a:t>Scheme NAV</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300" b="1" i="0" u="none" strike="noStrike">
                          <a:solidFill>
                            <a:srgbClr val="FFFFFF"/>
                          </a:solidFill>
                          <a:effectLst/>
                          <a:latin typeface="Calibri" panose="020F0502020204030204" pitchFamily="34" charset="0"/>
                        </a:rPr>
                        <a:t>Intrusment is UCITS Equivalent</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825394396"/>
                  </a:ext>
                </a:extLst>
              </a:tr>
              <a:tr h="210190">
                <a:tc>
                  <a:txBody>
                    <a:bodyPr/>
                    <a:lstStyle/>
                    <a:p>
                      <a:pPr algn="l" fontAlgn="b"/>
                      <a:r>
                        <a:rPr lang="en-GB" sz="1300" b="0" i="0" u="none" strike="noStrike">
                          <a:solidFill>
                            <a:srgbClr val="000000"/>
                          </a:solidFill>
                          <a:effectLst/>
                          <a:latin typeface="Calibri" panose="020F0502020204030204" pitchFamily="34" charset="0"/>
                        </a:rPr>
                        <a:t>IE00B1234567</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Rainbow Balanced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OPEN ENDED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dirty="0">
                          <a:solidFill>
                            <a:srgbClr val="000000"/>
                          </a:solidFill>
                          <a:effectLst/>
                          <a:latin typeface="Calibri" panose="020F0502020204030204" pitchFamily="34" charset="0"/>
                        </a:rPr>
                        <a:t>  1,000,000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GB" sz="1300" b="0" i="0" u="none" strike="noStrike" dirty="0">
                          <a:solidFill>
                            <a:srgbClr val="000000"/>
                          </a:solidFill>
                          <a:effectLst/>
                          <a:latin typeface="Calibri" panose="020F0502020204030204" pitchFamily="34" charset="0"/>
                        </a:rPr>
                        <a:t>10,000,000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No</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3337187"/>
                  </a:ext>
                </a:extLst>
              </a:tr>
              <a:tr h="210190">
                <a:tc>
                  <a:txBody>
                    <a:bodyPr/>
                    <a:lstStyle/>
                    <a:p>
                      <a:pPr algn="l" fontAlgn="b"/>
                      <a:r>
                        <a:rPr lang="en-GB" sz="1300" b="0" i="0" u="none" strike="noStrike">
                          <a:solidFill>
                            <a:srgbClr val="000000"/>
                          </a:solidFill>
                          <a:effectLst/>
                          <a:latin typeface="Calibri" panose="020F0502020204030204" pitchFamily="34" charset="0"/>
                        </a:rPr>
                        <a:t>GB00B1234567</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Unicorn Adventurous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OPEN ENDED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0" i="0" u="none" strike="noStrike" dirty="0">
                          <a:solidFill>
                            <a:srgbClr val="000000"/>
                          </a:solidFill>
                          <a:effectLst/>
                          <a:latin typeface="Calibri" panose="020F0502020204030204" pitchFamily="34" charset="0"/>
                        </a:rPr>
                        <a:t>     750,000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    7.50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300" b="0" i="0" u="none" strike="noStrike" dirty="0">
                          <a:solidFill>
                            <a:srgbClr val="000000"/>
                          </a:solidFill>
                          <a:effectLst/>
                          <a:latin typeface="Calibri" panose="020F0502020204030204" pitchFamily="34" charset="0"/>
                        </a:rPr>
                        <a:t>10,000,000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No</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5563473"/>
                  </a:ext>
                </a:extLst>
              </a:tr>
              <a:tr h="210190">
                <a:tc>
                  <a:txBody>
                    <a:bodyPr/>
                    <a:lstStyle/>
                    <a:p>
                      <a:pPr algn="l" fontAlgn="b"/>
                      <a:r>
                        <a:rPr lang="en-GB" sz="1300" b="0" i="0" u="none" strike="noStrike">
                          <a:solidFill>
                            <a:srgbClr val="000000"/>
                          </a:solidFill>
                          <a:effectLst/>
                          <a:latin typeface="Calibri" panose="020F0502020204030204" pitchFamily="34" charset="0"/>
                        </a:rPr>
                        <a:t>US0001234567</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Star Cautious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OPEN ENDED FUND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dirty="0">
                          <a:solidFill>
                            <a:srgbClr val="000000"/>
                          </a:solidFill>
                          <a:effectLst/>
                          <a:latin typeface="Calibri" panose="020F0502020204030204" pitchFamily="34" charset="0"/>
                        </a:rPr>
                        <a:t>     500,000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    5.00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GB" sz="1300" b="0" i="0" u="none" strike="noStrike" dirty="0">
                          <a:solidFill>
                            <a:srgbClr val="000000"/>
                          </a:solidFill>
                          <a:effectLst/>
                          <a:latin typeface="Calibri" panose="020F0502020204030204" pitchFamily="34" charset="0"/>
                        </a:rPr>
                        <a:t>10,000,000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300" b="0" i="0" u="none" strike="noStrike">
                          <a:solidFill>
                            <a:srgbClr val="000000"/>
                          </a:solidFill>
                          <a:effectLst/>
                          <a:latin typeface="Calibri" panose="020F0502020204030204" pitchFamily="34" charset="0"/>
                        </a:rPr>
                        <a:t>No</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0628882"/>
                  </a:ext>
                </a:extLst>
              </a:tr>
              <a:tr h="210190">
                <a:tc>
                  <a:txBody>
                    <a:bodyPr/>
                    <a:lstStyle/>
                    <a:p>
                      <a:pPr algn="l" fontAlgn="b"/>
                      <a:r>
                        <a:rPr lang="en-GB" sz="1300" b="0" i="0" u="none" strike="noStrike">
                          <a:solidFill>
                            <a:srgbClr val="000000"/>
                          </a:solidFill>
                          <a:effectLst/>
                          <a:latin typeface="Calibri" panose="020F0502020204030204" pitchFamily="34" charset="0"/>
                        </a:rPr>
                        <a:t>LU0001234567</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Lion Global Equity Fund</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OPEN ENDED FUND</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300" b="0" i="0" u="none" strike="noStrike" dirty="0">
                          <a:solidFill>
                            <a:srgbClr val="000000"/>
                          </a:solidFill>
                          <a:effectLst/>
                          <a:latin typeface="Calibri" panose="020F0502020204030204" pitchFamily="34" charset="0"/>
                        </a:rPr>
                        <a:t>     350,000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    3.50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GB" sz="1300" b="0" i="0" u="none" strike="noStrike" dirty="0">
                          <a:solidFill>
                            <a:srgbClr val="000000"/>
                          </a:solidFill>
                          <a:effectLst/>
                          <a:latin typeface="Calibri" panose="020F0502020204030204" pitchFamily="34" charset="0"/>
                        </a:rPr>
                        <a:t>10,000,000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300" b="0" i="0" u="none" strike="noStrike">
                          <a:solidFill>
                            <a:srgbClr val="000000"/>
                          </a:solidFill>
                          <a:effectLst/>
                          <a:latin typeface="Calibri" panose="020F0502020204030204" pitchFamily="34" charset="0"/>
                        </a:rPr>
                        <a:t>No</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71779533"/>
                  </a:ext>
                </a:extLst>
              </a:tr>
              <a:tr h="210190">
                <a:tc>
                  <a:txBody>
                    <a:bodyPr/>
                    <a:lstStyle/>
                    <a:p>
                      <a:pPr algn="l" fontAlgn="b"/>
                      <a:r>
                        <a:rPr lang="en-GB" sz="1300" b="1" i="0" u="none" strike="noStrike">
                          <a:solidFill>
                            <a:srgbClr val="000000"/>
                          </a:solidFill>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3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3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3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300" b="1" i="0" u="none" strike="noStrike">
                          <a:solidFill>
                            <a:srgbClr val="000000"/>
                          </a:solidFill>
                          <a:effectLst/>
                          <a:latin typeface="Calibri" panose="020F0502020204030204" pitchFamily="34" charset="0"/>
                        </a:rPr>
                        <a:t>  26.00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3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300" b="1" i="0" u="none" strike="noStrike" dirty="0">
                        <a:solidFill>
                          <a:srgbClr val="000000"/>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217301"/>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6612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3027788"/>
            <a:ext cx="7335254"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p:txBody>
      </p:sp>
    </p:spTree>
    <p:extLst>
      <p:ext uri="{BB962C8B-B14F-4D97-AF65-F5344CB8AC3E}">
        <p14:creationId xmlns:p14="http://schemas.microsoft.com/office/powerpoint/2010/main" val="270709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C020E8-7242-4FAC-9564-1D09C85035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094A7A-0A48-4189-9527-D116888084F0}">
  <ds:schemaRefs>
    <ds:schemaRef ds:uri="http://schemas.microsoft.com/sharepoint/v3/contenttype/forms"/>
  </ds:schemaRefs>
</ds:datastoreItem>
</file>

<file path=customXml/itemProps3.xml><?xml version="1.0" encoding="utf-8"?>
<ds:datastoreItem xmlns:ds="http://schemas.openxmlformats.org/officeDocument/2006/customXml" ds:itemID="{9C5E8B69-92BE-4301-AC9A-D8F46C0779D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520</Words>
  <Application>Microsoft Office PowerPoint</Application>
  <PresentationFormat>Widescreen</PresentationFormat>
  <Paragraphs>82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10</cp:revision>
  <dcterms:created xsi:type="dcterms:W3CDTF">2020-08-26T09:52:40Z</dcterms:created>
  <dcterms:modified xsi:type="dcterms:W3CDTF">2021-05-26T07:24:10Z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