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9" r:id="rId7"/>
    <p:sldId id="270" r:id="rId8"/>
    <p:sldId id="274" r:id="rId9"/>
    <p:sldId id="272" r:id="rId10"/>
    <p:sldId id="273" r:id="rId11"/>
    <p:sldId id="271" r:id="rId12"/>
    <p:sldId id="275" r:id="rId13"/>
    <p:sldId id="26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127"/>
    <a:srgbClr val="31D4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A0A7C5-61F1-4D62-99CB-80399C4687BA}" v="3" dt="2021-05-20T06:29:01.6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4" autoAdjust="0"/>
    <p:restoredTop sz="92247" autoAdjust="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McKerr" userId="84563696-7ce9-496d-a79d-236896a89af9" providerId="ADAL" clId="{73A0A7C5-61F1-4D62-99CB-80399C4687BA}"/>
    <pc:docChg chg="undo custSel addSld modSld">
      <pc:chgData name="Rosie McKerr" userId="84563696-7ce9-496d-a79d-236896a89af9" providerId="ADAL" clId="{73A0A7C5-61F1-4D62-99CB-80399C4687BA}" dt="2021-05-26T07:24:25.452" v="94" actId="478"/>
      <pc:docMkLst>
        <pc:docMk/>
      </pc:docMkLst>
      <pc:sldChg chg="delSp modSp mod">
        <pc:chgData name="Rosie McKerr" userId="84563696-7ce9-496d-a79d-236896a89af9" providerId="ADAL" clId="{73A0A7C5-61F1-4D62-99CB-80399C4687BA}" dt="2021-05-26T07:24:25.452" v="94" actId="478"/>
        <pc:sldMkLst>
          <pc:docMk/>
          <pc:sldMk cId="2028802919" sldId="257"/>
        </pc:sldMkLst>
        <pc:spChg chg="del mod">
          <ac:chgData name="Rosie McKerr" userId="84563696-7ce9-496d-a79d-236896a89af9" providerId="ADAL" clId="{73A0A7C5-61F1-4D62-99CB-80399C4687BA}" dt="2021-05-26T07:24:23.574" v="93" actId="478"/>
          <ac:spMkLst>
            <pc:docMk/>
            <pc:sldMk cId="2028802919" sldId="257"/>
            <ac:spMk id="2" creationId="{9E4156D5-1008-49A9-8E25-B2DEFFECC379}"/>
          </ac:spMkLst>
        </pc:spChg>
        <pc:spChg chg="del mod">
          <ac:chgData name="Rosie McKerr" userId="84563696-7ce9-496d-a79d-236896a89af9" providerId="ADAL" clId="{73A0A7C5-61F1-4D62-99CB-80399C4687BA}" dt="2021-05-26T07:24:25.452" v="94" actId="478"/>
          <ac:spMkLst>
            <pc:docMk/>
            <pc:sldMk cId="2028802919" sldId="257"/>
            <ac:spMk id="3" creationId="{712AC3E6-C95A-4E08-9D70-956741AFBA4C}"/>
          </ac:spMkLst>
        </pc:spChg>
        <pc:spChg chg="del mod">
          <ac:chgData name="Rosie McKerr" userId="84563696-7ce9-496d-a79d-236896a89af9" providerId="ADAL" clId="{73A0A7C5-61F1-4D62-99CB-80399C4687BA}" dt="2021-05-20T06:22:29.097" v="10" actId="478"/>
          <ac:spMkLst>
            <pc:docMk/>
            <pc:sldMk cId="2028802919" sldId="257"/>
            <ac:spMk id="5" creationId="{B0A65CAF-369E-42F1-8735-50684B6EF0BD}"/>
          </ac:spMkLst>
        </pc:spChg>
        <pc:spChg chg="mod">
          <ac:chgData name="Rosie McKerr" userId="84563696-7ce9-496d-a79d-236896a89af9" providerId="ADAL" clId="{73A0A7C5-61F1-4D62-99CB-80399C4687BA}" dt="2021-05-20T06:22:43.217" v="15" actId="1076"/>
          <ac:spMkLst>
            <pc:docMk/>
            <pc:sldMk cId="2028802919" sldId="257"/>
            <ac:spMk id="7" creationId="{D9A2C0B1-5F58-4B52-96AF-FD49066D348F}"/>
          </ac:spMkLst>
        </pc:spChg>
        <pc:spChg chg="mod">
          <ac:chgData name="Rosie McKerr" userId="84563696-7ce9-496d-a79d-236896a89af9" providerId="ADAL" clId="{73A0A7C5-61F1-4D62-99CB-80399C4687BA}" dt="2021-05-20T06:22:40.664" v="14" actId="1076"/>
          <ac:spMkLst>
            <pc:docMk/>
            <pc:sldMk cId="2028802919" sldId="257"/>
            <ac:spMk id="8" creationId="{EED82F1B-FCD6-41A3-9D56-472F9193B965}"/>
          </ac:spMkLst>
        </pc:spChg>
        <pc:spChg chg="del">
          <ac:chgData name="Rosie McKerr" userId="84563696-7ce9-496d-a79d-236896a89af9" providerId="ADAL" clId="{73A0A7C5-61F1-4D62-99CB-80399C4687BA}" dt="2021-05-20T06:22:30.353" v="11" actId="478"/>
          <ac:spMkLst>
            <pc:docMk/>
            <pc:sldMk cId="2028802919" sldId="257"/>
            <ac:spMk id="11" creationId="{3EF38329-DAF3-4F79-8F64-E03078283788}"/>
          </ac:spMkLst>
        </pc:spChg>
      </pc:sldChg>
      <pc:sldChg chg="addSp modSp mod">
        <pc:chgData name="Rosie McKerr" userId="84563696-7ce9-496d-a79d-236896a89af9" providerId="ADAL" clId="{73A0A7C5-61F1-4D62-99CB-80399C4687BA}" dt="2021-05-20T06:23:03.442" v="18" actId="20577"/>
        <pc:sldMkLst>
          <pc:docMk/>
          <pc:sldMk cId="2604996182" sldId="269"/>
        </pc:sldMkLst>
        <pc:spChg chg="mod">
          <ac:chgData name="Rosie McKerr" userId="84563696-7ce9-496d-a79d-236896a89af9" providerId="ADAL" clId="{73A0A7C5-61F1-4D62-99CB-80399C4687BA}" dt="2021-05-20T06:21:49.908" v="5" actId="1076"/>
          <ac:spMkLst>
            <pc:docMk/>
            <pc:sldMk cId="2604996182" sldId="269"/>
            <ac:spMk id="2" creationId="{9E4156D5-1008-49A9-8E25-B2DEFFECC379}"/>
          </ac:spMkLst>
        </pc:spChg>
        <pc:spChg chg="mod">
          <ac:chgData name="Rosie McKerr" userId="84563696-7ce9-496d-a79d-236896a89af9" providerId="ADAL" clId="{73A0A7C5-61F1-4D62-99CB-80399C4687BA}" dt="2021-05-20T06:21:46.837" v="4" actId="1076"/>
          <ac:spMkLst>
            <pc:docMk/>
            <pc:sldMk cId="2604996182" sldId="269"/>
            <ac:spMk id="3" creationId="{712AC3E6-C95A-4E08-9D70-956741AFBA4C}"/>
          </ac:spMkLst>
        </pc:spChg>
        <pc:spChg chg="add mod">
          <ac:chgData name="Rosie McKerr" userId="84563696-7ce9-496d-a79d-236896a89af9" providerId="ADAL" clId="{73A0A7C5-61F1-4D62-99CB-80399C4687BA}" dt="2021-05-20T06:21:59.153" v="7" actId="1076"/>
          <ac:spMkLst>
            <pc:docMk/>
            <pc:sldMk cId="2604996182" sldId="269"/>
            <ac:spMk id="6" creationId="{20A749CA-B47B-49CF-A914-33AC1245A7A8}"/>
          </ac:spMkLst>
        </pc:spChg>
        <pc:spChg chg="mod">
          <ac:chgData name="Rosie McKerr" userId="84563696-7ce9-496d-a79d-236896a89af9" providerId="ADAL" clId="{73A0A7C5-61F1-4D62-99CB-80399C4687BA}" dt="2021-05-20T06:23:03.442" v="18" actId="20577"/>
          <ac:spMkLst>
            <pc:docMk/>
            <pc:sldMk cId="2604996182" sldId="269"/>
            <ac:spMk id="8" creationId="{EED82F1B-FCD6-41A3-9D56-472F9193B965}"/>
          </ac:spMkLst>
        </pc:spChg>
        <pc:spChg chg="add mod">
          <ac:chgData name="Rosie McKerr" userId="84563696-7ce9-496d-a79d-236896a89af9" providerId="ADAL" clId="{73A0A7C5-61F1-4D62-99CB-80399C4687BA}" dt="2021-05-20T06:22:07.146" v="9" actId="1076"/>
          <ac:spMkLst>
            <pc:docMk/>
            <pc:sldMk cId="2604996182" sldId="269"/>
            <ac:spMk id="9" creationId="{82AE8E57-94F8-4753-A076-DDCE722F02C8}"/>
          </ac:spMkLst>
        </pc:spChg>
      </pc:sldChg>
      <pc:sldChg chg="modSp mod">
        <pc:chgData name="Rosie McKerr" userId="84563696-7ce9-496d-a79d-236896a89af9" providerId="ADAL" clId="{73A0A7C5-61F1-4D62-99CB-80399C4687BA}" dt="2021-05-20T06:23:56.272" v="24" actId="1076"/>
        <pc:sldMkLst>
          <pc:docMk/>
          <pc:sldMk cId="3402579336" sldId="270"/>
        </pc:sldMkLst>
        <pc:spChg chg="mod">
          <ac:chgData name="Rosie McKerr" userId="84563696-7ce9-496d-a79d-236896a89af9" providerId="ADAL" clId="{73A0A7C5-61F1-4D62-99CB-80399C4687BA}" dt="2021-05-20T06:23:38.106" v="23" actId="20577"/>
          <ac:spMkLst>
            <pc:docMk/>
            <pc:sldMk cId="3402579336" sldId="270"/>
            <ac:spMk id="8" creationId="{EED82F1B-FCD6-41A3-9D56-472F9193B965}"/>
          </ac:spMkLst>
        </pc:spChg>
        <pc:picChg chg="mod">
          <ac:chgData name="Rosie McKerr" userId="84563696-7ce9-496d-a79d-236896a89af9" providerId="ADAL" clId="{73A0A7C5-61F1-4D62-99CB-80399C4687BA}" dt="2021-05-20T06:23:56.272" v="24" actId="1076"/>
          <ac:picMkLst>
            <pc:docMk/>
            <pc:sldMk cId="3402579336" sldId="270"/>
            <ac:picMk id="4" creationId="{9C60DD9C-4263-4F93-9008-FAE424ADFA0D}"/>
          </ac:picMkLst>
        </pc:picChg>
      </pc:sldChg>
      <pc:sldChg chg="delSp modSp mod">
        <pc:chgData name="Rosie McKerr" userId="84563696-7ce9-496d-a79d-236896a89af9" providerId="ADAL" clId="{73A0A7C5-61F1-4D62-99CB-80399C4687BA}" dt="2021-05-20T06:28:48.725" v="91" actId="1076"/>
        <pc:sldMkLst>
          <pc:docMk/>
          <pc:sldMk cId="3378747604" sldId="271"/>
        </pc:sldMkLst>
        <pc:spChg chg="del">
          <ac:chgData name="Rosie McKerr" userId="84563696-7ce9-496d-a79d-236896a89af9" providerId="ADAL" clId="{73A0A7C5-61F1-4D62-99CB-80399C4687BA}" dt="2021-05-20T06:28:36.100" v="88" actId="478"/>
          <ac:spMkLst>
            <pc:docMk/>
            <pc:sldMk cId="3378747604" sldId="271"/>
            <ac:spMk id="3" creationId="{A826B085-56B7-4A24-BFA6-6FE1196A533E}"/>
          </ac:spMkLst>
        </pc:spChg>
        <pc:spChg chg="del">
          <ac:chgData name="Rosie McKerr" userId="84563696-7ce9-496d-a79d-236896a89af9" providerId="ADAL" clId="{73A0A7C5-61F1-4D62-99CB-80399C4687BA}" dt="2021-05-20T06:28:38.305" v="89" actId="478"/>
          <ac:spMkLst>
            <pc:docMk/>
            <pc:sldMk cId="3378747604" sldId="271"/>
            <ac:spMk id="4" creationId="{850DCBEB-7DFB-4AB7-8202-0BF8E297251D}"/>
          </ac:spMkLst>
        </pc:spChg>
        <pc:spChg chg="mod">
          <ac:chgData name="Rosie McKerr" userId="84563696-7ce9-496d-a79d-236896a89af9" providerId="ADAL" clId="{73A0A7C5-61F1-4D62-99CB-80399C4687BA}" dt="2021-05-20T06:28:42.348" v="90" actId="20577"/>
          <ac:spMkLst>
            <pc:docMk/>
            <pc:sldMk cId="3378747604" sldId="271"/>
            <ac:spMk id="8" creationId="{EED82F1B-FCD6-41A3-9D56-472F9193B965}"/>
          </ac:spMkLst>
        </pc:spChg>
        <pc:graphicFrameChg chg="mod">
          <ac:chgData name="Rosie McKerr" userId="84563696-7ce9-496d-a79d-236896a89af9" providerId="ADAL" clId="{73A0A7C5-61F1-4D62-99CB-80399C4687BA}" dt="2021-05-20T06:28:48.725" v="91" actId="1076"/>
          <ac:graphicFrameMkLst>
            <pc:docMk/>
            <pc:sldMk cId="3378747604" sldId="271"/>
            <ac:graphicFrameMk id="2" creationId="{220924E8-A4BF-487E-8A55-9E1CEF5B98D3}"/>
          </ac:graphicFrameMkLst>
        </pc:graphicFrameChg>
      </pc:sldChg>
      <pc:sldChg chg="modSp mod">
        <pc:chgData name="Rosie McKerr" userId="84563696-7ce9-496d-a79d-236896a89af9" providerId="ADAL" clId="{73A0A7C5-61F1-4D62-99CB-80399C4687BA}" dt="2021-05-20T06:26:46.165" v="41" actId="20577"/>
        <pc:sldMkLst>
          <pc:docMk/>
          <pc:sldMk cId="1713134643" sldId="272"/>
        </pc:sldMkLst>
        <pc:spChg chg="mod">
          <ac:chgData name="Rosie McKerr" userId="84563696-7ce9-496d-a79d-236896a89af9" providerId="ADAL" clId="{73A0A7C5-61F1-4D62-99CB-80399C4687BA}" dt="2021-05-20T06:26:46.165" v="41" actId="20577"/>
          <ac:spMkLst>
            <pc:docMk/>
            <pc:sldMk cId="1713134643" sldId="272"/>
            <ac:spMk id="8" creationId="{EED82F1B-FCD6-41A3-9D56-472F9193B965}"/>
          </ac:spMkLst>
        </pc:spChg>
      </pc:sldChg>
      <pc:sldChg chg="modSp mod">
        <pc:chgData name="Rosie McKerr" userId="84563696-7ce9-496d-a79d-236896a89af9" providerId="ADAL" clId="{73A0A7C5-61F1-4D62-99CB-80399C4687BA}" dt="2021-05-20T06:28:27.497" v="87" actId="1076"/>
        <pc:sldMkLst>
          <pc:docMk/>
          <pc:sldMk cId="1103740893" sldId="273"/>
        </pc:sldMkLst>
        <pc:spChg chg="mod">
          <ac:chgData name="Rosie McKerr" userId="84563696-7ce9-496d-a79d-236896a89af9" providerId="ADAL" clId="{73A0A7C5-61F1-4D62-99CB-80399C4687BA}" dt="2021-05-20T06:28:23.825" v="86" actId="1076"/>
          <ac:spMkLst>
            <pc:docMk/>
            <pc:sldMk cId="1103740893" sldId="273"/>
            <ac:spMk id="7" creationId="{D9A2C0B1-5F58-4B52-96AF-FD49066D348F}"/>
          </ac:spMkLst>
        </pc:spChg>
        <pc:spChg chg="mod">
          <ac:chgData name="Rosie McKerr" userId="84563696-7ce9-496d-a79d-236896a89af9" providerId="ADAL" clId="{73A0A7C5-61F1-4D62-99CB-80399C4687BA}" dt="2021-05-20T06:28:27.497" v="87" actId="1076"/>
          <ac:spMkLst>
            <pc:docMk/>
            <pc:sldMk cId="1103740893" sldId="273"/>
            <ac:spMk id="8" creationId="{EED82F1B-FCD6-41A3-9D56-472F9193B965}"/>
          </ac:spMkLst>
        </pc:spChg>
      </pc:sldChg>
      <pc:sldChg chg="modSp mod">
        <pc:chgData name="Rosie McKerr" userId="84563696-7ce9-496d-a79d-236896a89af9" providerId="ADAL" clId="{73A0A7C5-61F1-4D62-99CB-80399C4687BA}" dt="2021-05-20T06:25:55.466" v="39" actId="1076"/>
        <pc:sldMkLst>
          <pc:docMk/>
          <pc:sldMk cId="2102861707" sldId="274"/>
        </pc:sldMkLst>
        <pc:spChg chg="mod">
          <ac:chgData name="Rosie McKerr" userId="84563696-7ce9-496d-a79d-236896a89af9" providerId="ADAL" clId="{73A0A7C5-61F1-4D62-99CB-80399C4687BA}" dt="2021-05-20T06:25:55.466" v="39" actId="1076"/>
          <ac:spMkLst>
            <pc:docMk/>
            <pc:sldMk cId="2102861707" sldId="274"/>
            <ac:spMk id="2" creationId="{E8E02EE9-B321-4726-A45A-55592A6CE3E5}"/>
          </ac:spMkLst>
        </pc:spChg>
        <pc:spChg chg="mod">
          <ac:chgData name="Rosie McKerr" userId="84563696-7ce9-496d-a79d-236896a89af9" providerId="ADAL" clId="{73A0A7C5-61F1-4D62-99CB-80399C4687BA}" dt="2021-05-20T06:25:45.930" v="37" actId="1076"/>
          <ac:spMkLst>
            <pc:docMk/>
            <pc:sldMk cId="2102861707" sldId="274"/>
            <ac:spMk id="7" creationId="{D9A2C0B1-5F58-4B52-96AF-FD49066D348F}"/>
          </ac:spMkLst>
        </pc:spChg>
        <pc:spChg chg="mod">
          <ac:chgData name="Rosie McKerr" userId="84563696-7ce9-496d-a79d-236896a89af9" providerId="ADAL" clId="{73A0A7C5-61F1-4D62-99CB-80399C4687BA}" dt="2021-05-20T06:25:49.777" v="38" actId="1076"/>
          <ac:spMkLst>
            <pc:docMk/>
            <pc:sldMk cId="2102861707" sldId="274"/>
            <ac:spMk id="8" creationId="{EED82F1B-FCD6-41A3-9D56-472F9193B965}"/>
          </ac:spMkLst>
        </pc:spChg>
      </pc:sldChg>
      <pc:sldChg chg="add">
        <pc:chgData name="Rosie McKerr" userId="84563696-7ce9-496d-a79d-236896a89af9" providerId="ADAL" clId="{73A0A7C5-61F1-4D62-99CB-80399C4687BA}" dt="2021-05-20T06:29:01.683" v="92"/>
        <pc:sldMkLst>
          <pc:docMk/>
          <pc:sldMk cId="2707097203" sldId="275"/>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99E19-8ADF-41E9-8BAB-095F2C9270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3F38DC-CB73-414B-9EE0-70D323F66F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8FBC58-8857-4849-9A7F-C156248243B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80EF3901-A3CC-4C78-9F73-EF7E20873F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668446-7F19-4AA3-820C-C5DD58E3A196}"/>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866053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EF5E-B3E3-4F51-8B95-4F4791F044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C6DCCD-13D4-4C39-AEAB-D6DD97DD39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24E561-B2A6-45D5-92F4-29475C081B0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4CDFFA31-2A1F-4E4E-9793-F32B0110CE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EE9879-DBFF-46A9-B493-335D839900BF}"/>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23999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48C7D-DA80-4FAF-95D0-6EA908CD62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59DDD95-2F37-4E6F-8456-16FFF1C5FD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119C27-9F94-4D2F-91A0-3021A733742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73A9A014-E412-4BC5-905C-013466CE1A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5B33E5-060E-4A2F-910F-E67578CE10F2}"/>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48091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DA03-F358-47D4-8066-E04AB77044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CBE505A-C6D6-49CF-A44C-1DC22CD2B4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4B73BE1-D3A0-424B-99F5-BD2ED692F9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52B413-E23A-4194-93E1-570B17DE5A6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78E78E70-C24B-4EEE-97FC-BFEE2884DD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5A18F7-5E3D-456E-929E-5D4E9B99BD0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47161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790AD-FAB3-4E35-A56A-6575495AD1D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A88CC8-1226-4689-94B1-8CD4A2AA99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0EAC02-C8A4-426D-99EA-E76AE3451C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01E1D60-A793-418C-AC0A-7056C0CDD5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523854-8D24-4662-B1F8-14886C300C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5B588C-3C51-4F39-947E-4C796FC2C87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8" name="Footer Placeholder 7">
            <a:extLst>
              <a:ext uri="{FF2B5EF4-FFF2-40B4-BE49-F238E27FC236}">
                <a16:creationId xmlns:a16="http://schemas.microsoft.com/office/drawing/2014/main" id="{5E0F4F52-BDDB-4031-885C-931C2744A40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2B20A7-B44B-4C99-9C57-6159CBAD4C7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038638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69F6-D14E-4012-AAE4-4F19083F5E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85F0E95-5598-4748-BB6E-726DD1B2C21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4" name="Footer Placeholder 3">
            <a:extLst>
              <a:ext uri="{FF2B5EF4-FFF2-40B4-BE49-F238E27FC236}">
                <a16:creationId xmlns:a16="http://schemas.microsoft.com/office/drawing/2014/main" id="{B43FACC1-43DA-4038-ABC5-9E23ED3A7E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1B4D6B3-F4DB-4668-9306-4A0EB4B60C4C}"/>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549964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14E0AB-5DBD-48F0-8E7F-64CBE5FE749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3" name="Footer Placeholder 2">
            <a:extLst>
              <a:ext uri="{FF2B5EF4-FFF2-40B4-BE49-F238E27FC236}">
                <a16:creationId xmlns:a16="http://schemas.microsoft.com/office/drawing/2014/main" id="{F18E790B-E698-445F-B0FC-4EDAB7D91C8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1889E8-DBD6-45FF-B983-2EF63E53EF6E}"/>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4243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D81F-400C-40FB-AD9C-BDA6C0C839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5CA844B-A7D8-4AE5-8A23-898C731AFA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D78FFF9-C63C-4503-8FC5-21CD7B5C6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561DAB-39C6-4232-B936-BC1C53BCF603}"/>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2A78EFBE-72C4-46F5-9EE1-4CABB00FFE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55E76-C778-4064-9964-2469B5FD043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371174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1417-7479-4D8C-BDE4-F3AE320DE5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245F82-EF0B-4C3B-9E1F-D3930AA789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54EEBA13-6CBE-431B-A509-BFEADFB685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7165D1-535C-4321-B7FA-AA2395C61C85}"/>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FD70356E-9514-4651-8B29-BA64CC20D0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6470C2-855A-40E9-9E04-CBE2527145A8}"/>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683847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8F800-BA98-4D93-A76B-F622420FA1A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5586B4-A57F-4E96-AB9D-5DCA1DEDBA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BB1120-AA20-4B98-9C3D-C2491985449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2152907-6784-4FE0-A3DE-B690CD4814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B198C3-CA2C-4481-AAFF-075525325F2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20778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0975ED-0129-4E97-BA46-F122417A0C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BE9BC7-2165-49B5-880D-BF9AA9282F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094C21-FE3E-48A1-928F-4C1E284FFDC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209326-546E-4BB3-B68B-47105C9BB2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9EF8D0-E1F0-4E2A-827E-FCD5AA858BE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919184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EC3A6D-DECE-4D68-BD4F-DDFAE0B64E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4E60F4-AA16-496A-813C-39C2273B9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46B540-F1E0-4082-BC0B-B34C35E059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D92720-3DBB-4BCC-B8E4-672F946348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1A0E61-3E54-4B23-9215-8E62CC63C1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E1BFBA-AE29-4691-AD3F-155ABE627ED4}" type="slidenum">
              <a:rPr lang="en-GB" smtClean="0"/>
              <a:t>‹#›</a:t>
            </a:fld>
            <a:endParaRPr lang="en-GB"/>
          </a:p>
        </p:txBody>
      </p:sp>
    </p:spTree>
    <p:extLst>
      <p:ext uri="{BB962C8B-B14F-4D97-AF65-F5344CB8AC3E}">
        <p14:creationId xmlns:p14="http://schemas.microsoft.com/office/powerpoint/2010/main" val="2070024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F2E8947-BFAE-483D-87DA-F7B7186B7D7E}"/>
              </a:ext>
            </a:extLst>
          </p:cNvPr>
          <p:cNvSpPr txBox="1"/>
          <p:nvPr/>
        </p:nvSpPr>
        <p:spPr>
          <a:xfrm>
            <a:off x="570111" y="2767280"/>
            <a:ext cx="7188971" cy="2554545"/>
          </a:xfrm>
          <a:prstGeom prst="rect">
            <a:avLst/>
          </a:prstGeom>
          <a:noFill/>
        </p:spPr>
        <p:txBody>
          <a:bodyPr wrap="square" rtlCol="0">
            <a:spAutoFit/>
          </a:bodyPr>
          <a:lstStyle/>
          <a:p>
            <a:r>
              <a:rPr lang="en-US" sz="4000" dirty="0">
                <a:solidFill>
                  <a:srgbClr val="31D4CF"/>
                </a:solidFill>
                <a:latin typeface="Nunito Sans" panose="00000500000000000000" pitchFamily="2" charset="0"/>
              </a:rPr>
              <a:t>UCITS27 -</a:t>
            </a:r>
            <a:r>
              <a:rPr lang="en-US" sz="4000" dirty="0">
                <a:solidFill>
                  <a:schemeClr val="bg1"/>
                </a:solidFill>
                <a:latin typeface="Nunito Sans" panose="00000500000000000000" pitchFamily="2" charset="0"/>
              </a:rPr>
              <a:t> Max. 5% in OTC Derivatives with eligible counterparties, </a:t>
            </a:r>
          </a:p>
          <a:p>
            <a:r>
              <a:rPr lang="en-US" sz="4000" dirty="0">
                <a:solidFill>
                  <a:schemeClr val="bg1"/>
                </a:solidFill>
                <a:latin typeface="Nunito Sans" panose="00000500000000000000" pitchFamily="2" charset="0"/>
              </a:rPr>
              <a:t>Max 10% for credit institutions</a:t>
            </a:r>
          </a:p>
        </p:txBody>
      </p:sp>
    </p:spTree>
    <p:extLst>
      <p:ext uri="{BB962C8B-B14F-4D97-AF65-F5344CB8AC3E}">
        <p14:creationId xmlns:p14="http://schemas.microsoft.com/office/powerpoint/2010/main" val="3012109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1064368"/>
            <a:ext cx="5646821"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does the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1606357"/>
            <a:ext cx="7335254" cy="1200329"/>
          </a:xfrm>
          <a:prstGeom prst="rect">
            <a:avLst/>
          </a:prstGeom>
          <a:noFill/>
        </p:spPr>
        <p:txBody>
          <a:bodyPr wrap="square" rtlCol="0">
            <a:spAutoFit/>
          </a:bodyPr>
          <a:lstStyle/>
          <a:p>
            <a:pPr marL="0" lvl="1">
              <a:defRPr/>
            </a:pPr>
            <a:r>
              <a:rPr lang="en-GB" sz="1800" dirty="0">
                <a:latin typeface="Nunito Sans" panose="00000500000000000000" pitchFamily="2" charset="0"/>
                <a:ea typeface="Calibri" charset="0"/>
                <a:cs typeface="Calibri" charset="0"/>
              </a:rPr>
              <a:t>UCITS27 monitors </a:t>
            </a:r>
            <a:r>
              <a:rPr lang="en-GB" sz="1800" b="1" dirty="0">
                <a:latin typeface="Nunito Sans" panose="00000500000000000000" pitchFamily="2" charset="0"/>
                <a:ea typeface="Calibri" charset="0"/>
                <a:cs typeface="Calibri" charset="0"/>
              </a:rPr>
              <a:t>COLL 5.2.11 R (7) </a:t>
            </a:r>
            <a:r>
              <a:rPr lang="en-GB" sz="1800" dirty="0">
                <a:latin typeface="Nunito Sans" panose="00000500000000000000" pitchFamily="2" charset="0"/>
                <a:ea typeface="Calibri" charset="0"/>
                <a:cs typeface="Calibri" charset="0"/>
              </a:rPr>
              <a:t>and evaluates the percentage of the scheme NAV that is invested in OTC </a:t>
            </a:r>
            <a:r>
              <a:rPr lang="en-GB" dirty="0">
                <a:latin typeface="Nunito Sans" panose="00000500000000000000" pitchFamily="2" charset="0"/>
                <a:ea typeface="Calibri" charset="0"/>
                <a:cs typeface="Calibri" charset="0"/>
              </a:rPr>
              <a:t>derivatives of a single counterparty. The limit is 5% for eligible counterparties, raised to 10% for credit institutions.</a:t>
            </a:r>
            <a:endParaRPr lang="en-GB" sz="18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2028802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US" sz="2400">
                <a:solidFill>
                  <a:srgbClr val="31D4CF"/>
                </a:solidFill>
                <a:latin typeface="Nunito Sans" panose="00000500000000000000" pitchFamily="2" charset="0"/>
              </a:rPr>
              <a:t>What fields does this rule monitor?</a:t>
            </a:r>
            <a:endParaRPr lang="en-US" sz="2400" dirty="0">
              <a:solidFill>
                <a:srgbClr val="31D4CF"/>
              </a:solidFill>
              <a:latin typeface="Nunito Sans" panose="00000500000000000000" pitchFamily="2" charset="0"/>
            </a:endParaRP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963851"/>
            <a:ext cx="7335254" cy="2031325"/>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This rule looks at the following fields:</a:t>
            </a:r>
          </a:p>
          <a:p>
            <a:pPr marL="0" lvl="1">
              <a:defRPr/>
            </a:pPr>
            <a:endParaRPr lang="en-US" sz="1800"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Market Value in Scheme Currency</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Percentage of Assets</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Scheme NAV</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Counterparty Name</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Counterparty Acceptable OTC Limit</a:t>
            </a:r>
            <a:endParaRPr lang="en-US" sz="1800" dirty="0">
              <a:latin typeface="Nunito Sans" panose="00000500000000000000" pitchFamily="2" charset="0"/>
              <a:ea typeface="Calibri" charset="0"/>
              <a:cs typeface="Calibri" charset="0"/>
            </a:endParaRPr>
          </a:p>
        </p:txBody>
      </p:sp>
      <p:sp>
        <p:nvSpPr>
          <p:cNvPr id="2" name="TextBox 1">
            <a:extLst>
              <a:ext uri="{FF2B5EF4-FFF2-40B4-BE49-F238E27FC236}">
                <a16:creationId xmlns:a16="http://schemas.microsoft.com/office/drawing/2014/main" id="{9E4156D5-1008-49A9-8E25-B2DEFFECC379}"/>
              </a:ext>
            </a:extLst>
          </p:cNvPr>
          <p:cNvSpPr txBox="1"/>
          <p:nvPr/>
        </p:nvSpPr>
        <p:spPr>
          <a:xfrm>
            <a:off x="449178" y="4329296"/>
            <a:ext cx="9176084"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Why might this rule be flagging as a breach?</a:t>
            </a:r>
          </a:p>
        </p:txBody>
      </p:sp>
      <p:sp>
        <p:nvSpPr>
          <p:cNvPr id="3" name="TextBox 2">
            <a:extLst>
              <a:ext uri="{FF2B5EF4-FFF2-40B4-BE49-F238E27FC236}">
                <a16:creationId xmlns:a16="http://schemas.microsoft.com/office/drawing/2014/main" id="{712AC3E6-C95A-4E08-9D70-956741AFBA4C}"/>
              </a:ext>
            </a:extLst>
          </p:cNvPr>
          <p:cNvSpPr txBox="1"/>
          <p:nvPr/>
        </p:nvSpPr>
        <p:spPr>
          <a:xfrm>
            <a:off x="449178" y="4862555"/>
            <a:ext cx="9176084" cy="1477328"/>
          </a:xfrm>
          <a:prstGeom prst="rect">
            <a:avLst/>
          </a:prstGeom>
          <a:noFill/>
        </p:spPr>
        <p:txBody>
          <a:bodyPr wrap="square" rtlCol="0">
            <a:spAutoFit/>
          </a:bodyPr>
          <a:lstStyle/>
          <a:p>
            <a:pPr marL="0" lvl="1">
              <a:defRPr/>
            </a:pPr>
            <a:r>
              <a:rPr lang="en-US" dirty="0">
                <a:latin typeface="Nunito Sans" panose="00000500000000000000" pitchFamily="2" charset="0"/>
                <a:ea typeface="Calibri" charset="0"/>
                <a:cs typeface="Calibri" charset="0"/>
              </a:rPr>
              <a:t>Aside from being a genuine breach, t</a:t>
            </a:r>
            <a:r>
              <a:rPr lang="en-US" sz="1800" dirty="0">
                <a:latin typeface="Nunito Sans" panose="00000500000000000000" pitchFamily="2" charset="0"/>
                <a:ea typeface="Calibri" charset="0"/>
                <a:cs typeface="Calibri" charset="0"/>
              </a:rPr>
              <a:t>here a few reasons why this might be breaching. </a:t>
            </a:r>
          </a:p>
          <a:p>
            <a:pPr marL="285750" lvl="1" indent="-285750">
              <a:buFont typeface="Arial" panose="020B0604020202020204" pitchFamily="34" charset="0"/>
              <a:buChar char="•"/>
              <a:defRPr/>
            </a:pPr>
            <a:endParaRPr lang="en-US"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OTC Derivatives and collateral may not have the correct counterparty assigned</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The counterparty may have an incorrect acceptable OTC limit assigned</a:t>
            </a:r>
          </a:p>
          <a:p>
            <a:pPr marL="0" lvl="1">
              <a:defRPr/>
            </a:pPr>
            <a:endParaRPr lang="en-US" dirty="0">
              <a:latin typeface="Nunito Sans" panose="00000500000000000000" pitchFamily="2" charset="0"/>
              <a:ea typeface="Calibri" charset="0"/>
              <a:cs typeface="Calibri" charset="0"/>
            </a:endParaRPr>
          </a:p>
        </p:txBody>
      </p:sp>
      <p:sp>
        <p:nvSpPr>
          <p:cNvPr id="6" name="TextBox 5">
            <a:extLst>
              <a:ext uri="{FF2B5EF4-FFF2-40B4-BE49-F238E27FC236}">
                <a16:creationId xmlns:a16="http://schemas.microsoft.com/office/drawing/2014/main" id="{20A749CA-B47B-49CF-A914-33AC1245A7A8}"/>
              </a:ext>
            </a:extLst>
          </p:cNvPr>
          <p:cNvSpPr txBox="1"/>
          <p:nvPr/>
        </p:nvSpPr>
        <p:spPr>
          <a:xfrm>
            <a:off x="449178" y="3066770"/>
            <a:ext cx="6513684"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What asset type groups does it monitor?</a:t>
            </a:r>
          </a:p>
        </p:txBody>
      </p:sp>
      <p:sp>
        <p:nvSpPr>
          <p:cNvPr id="9" name="TextBox 8">
            <a:extLst>
              <a:ext uri="{FF2B5EF4-FFF2-40B4-BE49-F238E27FC236}">
                <a16:creationId xmlns:a16="http://schemas.microsoft.com/office/drawing/2014/main" id="{82AE8E57-94F8-4753-A076-DDCE722F02C8}"/>
              </a:ext>
            </a:extLst>
          </p:cNvPr>
          <p:cNvSpPr txBox="1"/>
          <p:nvPr/>
        </p:nvSpPr>
        <p:spPr>
          <a:xfrm>
            <a:off x="516289" y="3580191"/>
            <a:ext cx="7335254" cy="369332"/>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This rule is applied to OTC Derivatives and Collateral.</a:t>
            </a:r>
          </a:p>
        </p:txBody>
      </p:sp>
    </p:spTree>
    <p:extLst>
      <p:ext uri="{BB962C8B-B14F-4D97-AF65-F5344CB8AC3E}">
        <p14:creationId xmlns:p14="http://schemas.microsoft.com/office/powerpoint/2010/main" val="2604996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clear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963851"/>
            <a:ext cx="8375226" cy="6186309"/>
          </a:xfrm>
          <a:prstGeom prst="rect">
            <a:avLst/>
          </a:prstGeom>
          <a:noFill/>
        </p:spPr>
        <p:txBody>
          <a:bodyPr wrap="square" rtlCol="0">
            <a:spAutoFit/>
          </a:bodyPr>
          <a:lstStyle/>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In most cases this breach will be genuine. However, if it is erroneous then there are 3 criteria to investigate:</a:t>
            </a:r>
          </a:p>
          <a:p>
            <a:pPr marL="0" lvl="1">
              <a:defRPr/>
            </a:pPr>
            <a:endParaRPr lang="en-US" dirty="0">
              <a:latin typeface="Nunito Sans" panose="00000500000000000000" pitchFamily="2" charset="0"/>
              <a:ea typeface="Calibri" charset="0"/>
              <a:cs typeface="Calibri" charset="0"/>
            </a:endParaRPr>
          </a:p>
          <a:p>
            <a:pPr marL="342900" lvl="1" indent="-342900">
              <a:buAutoNum type="arabicParenR"/>
              <a:defRPr/>
            </a:pPr>
            <a:r>
              <a:rPr lang="en-US" sz="1800" b="1" dirty="0">
                <a:latin typeface="Nunito Sans" panose="00000500000000000000" pitchFamily="2" charset="0"/>
                <a:ea typeface="Calibri" charset="0"/>
                <a:cs typeface="Calibri" charset="0"/>
              </a:rPr>
              <a:t>Counterparty Review </a:t>
            </a:r>
            <a:r>
              <a:rPr lang="en-US" sz="1800" dirty="0">
                <a:latin typeface="Nunito Sans" panose="00000500000000000000" pitchFamily="2" charset="0"/>
                <a:ea typeface="Calibri" charset="0"/>
                <a:cs typeface="Calibri" charset="0"/>
              </a:rPr>
              <a:t>– Verify through the use of a Derivatives Counterparty Risk holding report that all OTC Derivatives and collateral assets have the correct counterparty assigned to them. You can use a </a:t>
            </a:r>
            <a:r>
              <a:rPr lang="en-US" sz="1800" dirty="0" err="1">
                <a:latin typeface="Nunito Sans" panose="00000500000000000000" pitchFamily="2" charset="0"/>
                <a:ea typeface="Calibri" charset="0"/>
                <a:cs typeface="Calibri" charset="0"/>
              </a:rPr>
              <a:t>DerivHCP</a:t>
            </a:r>
            <a:r>
              <a:rPr lang="en-US" sz="1800" dirty="0">
                <a:latin typeface="Nunito Sans" panose="00000500000000000000" pitchFamily="2" charset="0"/>
                <a:ea typeface="Calibri" charset="0"/>
                <a:cs typeface="Calibri" charset="0"/>
              </a:rPr>
              <a:t> file upload to correct any blanks. However, if an incorrect counterparty has been assigned to an instrument, then you must correct this through the Holdings file (if it maps in Counterparty. Please raise with a Team Lead if there are any issues.)</a:t>
            </a:r>
          </a:p>
          <a:p>
            <a:pPr marL="342900" lvl="1" indent="-342900">
              <a:buAutoNum type="arabicParenR"/>
              <a:defRPr/>
            </a:pPr>
            <a:endParaRPr lang="en-US" sz="1800" dirty="0">
              <a:latin typeface="Nunito Sans" panose="00000500000000000000" pitchFamily="2" charset="0"/>
              <a:ea typeface="Calibri" charset="0"/>
              <a:cs typeface="Calibri" charset="0"/>
            </a:endParaRPr>
          </a:p>
          <a:p>
            <a:pPr marL="342900" lvl="1" indent="-342900">
              <a:buAutoNum type="arabicParenR"/>
              <a:defRPr/>
            </a:pPr>
            <a:r>
              <a:rPr lang="en-US" sz="1800" b="1" dirty="0">
                <a:latin typeface="Nunito Sans" panose="00000500000000000000" pitchFamily="2" charset="0"/>
                <a:ea typeface="Calibri" charset="0"/>
                <a:cs typeface="Calibri" charset="0"/>
              </a:rPr>
              <a:t>OTC Limit Review </a:t>
            </a:r>
            <a:r>
              <a:rPr lang="en-US" sz="1800" dirty="0">
                <a:latin typeface="Nunito Sans" panose="00000500000000000000" pitchFamily="2" charset="0"/>
                <a:ea typeface="Calibri" charset="0"/>
                <a:cs typeface="Calibri" charset="0"/>
              </a:rPr>
              <a:t>– Find the counterparty in the Company Master and review the Acceptable OTC Limit. Credit Institutions (such as Banks) should have the limit set to be 10%. All other acceptable counterparties for derivatives should have a limit of 5%.</a:t>
            </a:r>
          </a:p>
          <a:p>
            <a:pPr marL="342900" lvl="1" indent="-342900">
              <a:buAutoNum type="arabicParenR"/>
              <a:defRPr/>
            </a:pPr>
            <a:endParaRPr lang="en-US"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Please note that an OTC Limit can only be assigned if the ‘Entity Type’ field is set to “Both”.</a:t>
            </a:r>
          </a:p>
          <a:p>
            <a:pPr marL="342900" lvl="1" indent="-342900">
              <a:buAutoNum type="arabicParenR"/>
              <a:defRPr/>
            </a:pPr>
            <a:endParaRPr lang="en-US" sz="1800" dirty="0">
              <a:latin typeface="Nunito Sans" panose="00000500000000000000" pitchFamily="2" charset="0"/>
              <a:ea typeface="Calibri" charset="0"/>
              <a:cs typeface="Calibri" charset="0"/>
            </a:endParaRPr>
          </a:p>
          <a:p>
            <a:pPr marL="342900" lvl="1" indent="-342900">
              <a:buAutoNum type="arabicParenR"/>
              <a:defRPr/>
            </a:pPr>
            <a:endParaRPr lang="en-US" dirty="0">
              <a:latin typeface="Nunito Sans" panose="00000500000000000000" pitchFamily="2" charset="0"/>
              <a:ea typeface="Calibri" charset="0"/>
              <a:cs typeface="Calibri" charset="0"/>
            </a:endParaRPr>
          </a:p>
        </p:txBody>
      </p:sp>
      <p:pic>
        <p:nvPicPr>
          <p:cNvPr id="4" name="Picture 3">
            <a:extLst>
              <a:ext uri="{FF2B5EF4-FFF2-40B4-BE49-F238E27FC236}">
                <a16:creationId xmlns:a16="http://schemas.microsoft.com/office/drawing/2014/main" id="{9C60DD9C-4263-4F93-9008-FAE424ADFA0D}"/>
              </a:ext>
            </a:extLst>
          </p:cNvPr>
          <p:cNvPicPr>
            <a:picLocks noChangeAspect="1"/>
          </p:cNvPicPr>
          <p:nvPr/>
        </p:nvPicPr>
        <p:blipFill>
          <a:blip r:embed="rId2"/>
          <a:stretch>
            <a:fillRect/>
          </a:stretch>
        </p:blipFill>
        <p:spPr>
          <a:xfrm>
            <a:off x="862905" y="5460372"/>
            <a:ext cx="3259526" cy="433777"/>
          </a:xfrm>
          <a:prstGeom prst="rect">
            <a:avLst/>
          </a:prstGeom>
          <a:ln>
            <a:solidFill>
              <a:srgbClr val="202127"/>
            </a:solidFill>
          </a:ln>
        </p:spPr>
      </p:pic>
    </p:spTree>
    <p:extLst>
      <p:ext uri="{BB962C8B-B14F-4D97-AF65-F5344CB8AC3E}">
        <p14:creationId xmlns:p14="http://schemas.microsoft.com/office/powerpoint/2010/main" val="3402579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8" y="236181"/>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Practical Example</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6" y="649730"/>
            <a:ext cx="11293643" cy="5909310"/>
          </a:xfrm>
          <a:prstGeom prst="rect">
            <a:avLst/>
          </a:prstGeom>
          <a:noFill/>
        </p:spPr>
        <p:txBody>
          <a:bodyPr wrap="square" rtlCol="0">
            <a:spAutoFit/>
          </a:bodyPr>
          <a:lstStyle/>
          <a:p>
            <a:pPr marL="342900" lvl="1" indent="-342900">
              <a:buAutoNum type="arabicParenR"/>
              <a:defRPr/>
            </a:pPr>
            <a:endParaRPr lang="en-US" sz="1800" b="1" dirty="0">
              <a:latin typeface="Nunito Sans" panose="00000500000000000000" pitchFamily="2" charset="0"/>
              <a:ea typeface="Calibri" charset="0"/>
              <a:cs typeface="Calibri" charset="0"/>
            </a:endParaRPr>
          </a:p>
          <a:p>
            <a:pPr marL="342900" lvl="1" indent="-342900">
              <a:buAutoNum type="arabicParenR"/>
              <a:defRPr/>
            </a:pPr>
            <a:endParaRPr lang="en-US" b="1" dirty="0">
              <a:latin typeface="Nunito Sans" panose="00000500000000000000" pitchFamily="2" charset="0"/>
              <a:ea typeface="Calibri" charset="0"/>
              <a:cs typeface="Calibri" charset="0"/>
            </a:endParaRPr>
          </a:p>
          <a:p>
            <a:pPr marL="342900" lvl="1" indent="-342900">
              <a:buAutoNum type="arabicParenR"/>
              <a:defRPr/>
            </a:pPr>
            <a:r>
              <a:rPr lang="en-US" sz="1800" b="1" dirty="0">
                <a:latin typeface="Nunito Sans" panose="00000500000000000000" pitchFamily="2" charset="0"/>
                <a:ea typeface="Calibri" charset="0"/>
                <a:cs typeface="Calibri" charset="0"/>
              </a:rPr>
              <a:t>Exposure</a:t>
            </a:r>
            <a:endParaRPr lang="en-US" sz="1800" dirty="0">
              <a:latin typeface="Nunito Sans" panose="00000500000000000000" pitchFamily="2" charset="0"/>
              <a:ea typeface="Calibri" charset="0"/>
              <a:cs typeface="Calibri" charset="0"/>
            </a:endParaRPr>
          </a:p>
          <a:p>
            <a:pPr marL="0" lvl="1">
              <a:defRPr/>
            </a:pPr>
            <a:r>
              <a:rPr lang="en-US" dirty="0">
                <a:solidFill>
                  <a:srgbClr val="202127"/>
                </a:solidFill>
                <a:latin typeface="Nunito Sans" panose="00000500000000000000" pitchFamily="2" charset="0"/>
                <a:ea typeface="Calibri" charset="0"/>
                <a:cs typeface="Calibri" charset="0"/>
              </a:rPr>
              <a:t>B owes A </a:t>
            </a:r>
            <a:r>
              <a:rPr lang="en-US" b="1" dirty="0">
                <a:solidFill>
                  <a:srgbClr val="31D4CF"/>
                </a:solidFill>
                <a:latin typeface="Nunito Sans" panose="00000500000000000000" pitchFamily="2" charset="0"/>
                <a:ea typeface="Calibri" charset="0"/>
                <a:cs typeface="Calibri" charset="0"/>
              </a:rPr>
              <a:t>£500</a:t>
            </a:r>
          </a:p>
          <a:p>
            <a:pPr marL="0" lvl="1">
              <a:defRPr/>
            </a:pPr>
            <a:endParaRPr lang="en-US" b="1" dirty="0">
              <a:solidFill>
                <a:srgbClr val="31D4CF"/>
              </a:solidFill>
              <a:latin typeface="Nunito Sans" panose="00000500000000000000" pitchFamily="2" charset="0"/>
              <a:ea typeface="Calibri" charset="0"/>
              <a:cs typeface="Calibri" charset="0"/>
            </a:endParaRPr>
          </a:p>
          <a:p>
            <a:pPr marL="0" lvl="1">
              <a:defRPr/>
            </a:pPr>
            <a:r>
              <a:rPr lang="en-US" dirty="0">
                <a:solidFill>
                  <a:srgbClr val="202127"/>
                </a:solidFill>
                <a:latin typeface="Nunito Sans" panose="00000500000000000000" pitchFamily="2" charset="0"/>
                <a:ea typeface="Calibri" charset="0"/>
                <a:cs typeface="Calibri" charset="0"/>
              </a:rPr>
              <a:t>Therefore, Party A is exposed to the risk that Party B does not pay £500 to Party A. That risk is a counterparty exposure to Party B. So, the counterparty exposure arises where A is owed amounts by B.</a:t>
            </a: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r>
              <a:rPr lang="en-US" b="1" dirty="0">
                <a:solidFill>
                  <a:srgbClr val="202127"/>
                </a:solidFill>
                <a:latin typeface="Nunito Sans" panose="00000500000000000000" pitchFamily="2" charset="0"/>
                <a:ea typeface="Calibri" charset="0"/>
                <a:cs typeface="Calibri" charset="0"/>
              </a:rPr>
              <a:t>2) Netting</a:t>
            </a:r>
          </a:p>
          <a:p>
            <a:pPr marL="0" lvl="1">
              <a:defRPr/>
            </a:pPr>
            <a:r>
              <a:rPr lang="en-US" dirty="0">
                <a:solidFill>
                  <a:srgbClr val="202127"/>
                </a:solidFill>
                <a:latin typeface="Nunito Sans" panose="00000500000000000000" pitchFamily="2" charset="0"/>
                <a:ea typeface="Calibri" charset="0"/>
                <a:cs typeface="Calibri" charset="0"/>
              </a:rPr>
              <a:t>On a separate transaction,</a:t>
            </a:r>
          </a:p>
          <a:p>
            <a:pPr marL="0" lvl="1">
              <a:defRPr/>
            </a:pPr>
            <a:r>
              <a:rPr lang="en-US" dirty="0">
                <a:solidFill>
                  <a:srgbClr val="202127"/>
                </a:solidFill>
                <a:latin typeface="Nunito Sans" panose="00000500000000000000" pitchFamily="2" charset="0"/>
                <a:ea typeface="Calibri" charset="0"/>
                <a:cs typeface="Calibri" charset="0"/>
              </a:rPr>
              <a:t>A owes B </a:t>
            </a:r>
            <a:r>
              <a:rPr lang="en-US" b="1" dirty="0">
                <a:solidFill>
                  <a:srgbClr val="31D4CF"/>
                </a:solidFill>
                <a:latin typeface="Nunito Sans" panose="00000500000000000000" pitchFamily="2" charset="0"/>
                <a:ea typeface="Calibri" charset="0"/>
                <a:cs typeface="Calibri" charset="0"/>
              </a:rPr>
              <a:t>£250</a:t>
            </a:r>
          </a:p>
          <a:p>
            <a:pPr marL="0" lvl="1">
              <a:defRPr/>
            </a:pPr>
            <a:endParaRPr lang="en-US" b="1" dirty="0">
              <a:solidFill>
                <a:srgbClr val="31D4CF"/>
              </a:solidFill>
              <a:latin typeface="Nunito Sans" panose="00000500000000000000" pitchFamily="2" charset="0"/>
              <a:ea typeface="Calibri" charset="0"/>
              <a:cs typeface="Calibri" charset="0"/>
            </a:endParaRPr>
          </a:p>
          <a:p>
            <a:pPr marL="0" lvl="1">
              <a:defRPr/>
            </a:pPr>
            <a:r>
              <a:rPr lang="en-US" dirty="0">
                <a:solidFill>
                  <a:srgbClr val="202127"/>
                </a:solidFill>
                <a:latin typeface="Nunito Sans" panose="00000500000000000000" pitchFamily="2" charset="0"/>
                <a:ea typeface="Calibri" charset="0"/>
                <a:cs typeface="Calibri" charset="0"/>
              </a:rPr>
              <a:t>For the purposes of counterparty exposure, we are able to net the 2 transactions together. Party B now owes £250 to Party A. This means that Party A has the counterparty exposure that B may not be able to pay £250. A may require B to pay collateral as a good faith payment in case it cannot meet its obligation.</a:t>
            </a: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r>
              <a:rPr lang="en-US" b="1" dirty="0">
                <a:solidFill>
                  <a:srgbClr val="202127"/>
                </a:solidFill>
                <a:latin typeface="Nunito Sans" panose="00000500000000000000" pitchFamily="2" charset="0"/>
                <a:ea typeface="Calibri" charset="0"/>
                <a:cs typeface="Calibri" charset="0"/>
              </a:rPr>
              <a:t>3) Collateral</a:t>
            </a:r>
          </a:p>
          <a:p>
            <a:pPr marL="0" lvl="1">
              <a:defRPr/>
            </a:pPr>
            <a:r>
              <a:rPr lang="en-US" dirty="0">
                <a:solidFill>
                  <a:srgbClr val="202127"/>
                </a:solidFill>
                <a:latin typeface="Nunito Sans" panose="00000500000000000000" pitchFamily="2" charset="0"/>
                <a:ea typeface="Calibri" charset="0"/>
                <a:cs typeface="Calibri" charset="0"/>
              </a:rPr>
              <a:t>B has posted </a:t>
            </a:r>
            <a:r>
              <a:rPr lang="en-US" b="1" dirty="0">
                <a:solidFill>
                  <a:srgbClr val="31D4CF"/>
                </a:solidFill>
                <a:latin typeface="Nunito Sans" panose="00000500000000000000" pitchFamily="2" charset="0"/>
                <a:ea typeface="Calibri" charset="0"/>
                <a:cs typeface="Calibri" charset="0"/>
              </a:rPr>
              <a:t>£100 </a:t>
            </a:r>
            <a:r>
              <a:rPr lang="en-US" dirty="0">
                <a:solidFill>
                  <a:srgbClr val="202127"/>
                </a:solidFill>
                <a:latin typeface="Nunito Sans" panose="00000500000000000000" pitchFamily="2" charset="0"/>
                <a:ea typeface="Calibri" charset="0"/>
                <a:cs typeface="Calibri" charset="0"/>
              </a:rPr>
              <a:t>as collateral</a:t>
            </a:r>
          </a:p>
          <a:p>
            <a:pPr marL="0" lvl="1">
              <a:defRPr/>
            </a:pPr>
            <a:endParaRPr lang="en-US" dirty="0">
              <a:solidFill>
                <a:srgbClr val="202127"/>
              </a:solidFill>
              <a:latin typeface="Nunito Sans" panose="00000500000000000000" pitchFamily="2" charset="0"/>
              <a:ea typeface="Calibri" charset="0"/>
              <a:cs typeface="Calibri" charset="0"/>
            </a:endParaRPr>
          </a:p>
          <a:p>
            <a:pPr marL="0" lvl="1">
              <a:defRPr/>
            </a:pPr>
            <a:r>
              <a:rPr lang="en-US" dirty="0">
                <a:solidFill>
                  <a:srgbClr val="202127"/>
                </a:solidFill>
                <a:latin typeface="Nunito Sans" panose="00000500000000000000" pitchFamily="2" charset="0"/>
                <a:ea typeface="Calibri" charset="0"/>
                <a:cs typeface="Calibri" charset="0"/>
              </a:rPr>
              <a:t>Our counterparty exposure is the risk that B goes bankrupt and is unable to meet its obligation. A will want to make use of netting and collateral in order to reduce the CP Exposure to Party B. </a:t>
            </a:r>
          </a:p>
        </p:txBody>
      </p:sp>
      <p:sp>
        <p:nvSpPr>
          <p:cNvPr id="2" name="TextBox 1">
            <a:extLst>
              <a:ext uri="{FF2B5EF4-FFF2-40B4-BE49-F238E27FC236}">
                <a16:creationId xmlns:a16="http://schemas.microsoft.com/office/drawing/2014/main" id="{E8E02EE9-B321-4726-A45A-55592A6CE3E5}"/>
              </a:ext>
            </a:extLst>
          </p:cNvPr>
          <p:cNvSpPr txBox="1"/>
          <p:nvPr/>
        </p:nvSpPr>
        <p:spPr>
          <a:xfrm>
            <a:off x="6672940" y="649730"/>
            <a:ext cx="5069879" cy="5078313"/>
          </a:xfrm>
          <a:prstGeom prst="rect">
            <a:avLst/>
          </a:prstGeom>
          <a:noFill/>
        </p:spPr>
        <p:txBody>
          <a:bodyPr wrap="square" rtlCol="0">
            <a:spAutoFit/>
          </a:bodyPr>
          <a:lstStyle/>
          <a:p>
            <a:pPr marL="0" lvl="1">
              <a:defRPr/>
            </a:pPr>
            <a:r>
              <a:rPr lang="en-US" sz="1800" b="1" dirty="0">
                <a:latin typeface="Nunito Sans" panose="00000500000000000000" pitchFamily="2" charset="0"/>
                <a:ea typeface="Calibri" charset="0"/>
                <a:cs typeface="Calibri" charset="0"/>
              </a:rPr>
              <a:t>Exposure to Party B:</a:t>
            </a:r>
          </a:p>
          <a:p>
            <a:pPr marL="0" lvl="1">
              <a:defRPr/>
            </a:pPr>
            <a:endParaRPr lang="en-US" b="1" dirty="0">
              <a:latin typeface="Nunito Sans" panose="00000500000000000000" pitchFamily="2" charset="0"/>
              <a:ea typeface="Calibri" charset="0"/>
              <a:cs typeface="Calibri" charset="0"/>
            </a:endParaRPr>
          </a:p>
          <a:p>
            <a:pPr marL="0" lvl="1">
              <a:defRPr/>
            </a:pPr>
            <a:endParaRPr lang="en-US" b="1" dirty="0">
              <a:latin typeface="Nunito Sans" panose="00000500000000000000" pitchFamily="2" charset="0"/>
              <a:ea typeface="Calibri" charset="0"/>
              <a:cs typeface="Calibri" charset="0"/>
            </a:endParaRPr>
          </a:p>
          <a:p>
            <a:pPr marL="0" lvl="1">
              <a:defRPr/>
            </a:pPr>
            <a:r>
              <a:rPr lang="en-US" b="1" dirty="0">
                <a:latin typeface="Nunito Sans" panose="00000500000000000000" pitchFamily="2" charset="0"/>
                <a:ea typeface="Calibri" charset="0"/>
                <a:cs typeface="Calibri" charset="0"/>
              </a:rPr>
              <a:t>Exposure: </a:t>
            </a:r>
            <a:r>
              <a:rPr lang="en-US" b="1" dirty="0">
                <a:solidFill>
                  <a:srgbClr val="31D4CF"/>
                </a:solidFill>
                <a:latin typeface="Nunito Sans" panose="00000500000000000000" pitchFamily="2" charset="0"/>
                <a:ea typeface="Calibri" charset="0"/>
                <a:cs typeface="Calibri" charset="0"/>
              </a:rPr>
              <a:t>£500</a:t>
            </a:r>
          </a:p>
          <a:p>
            <a:pPr marL="0" lvl="1">
              <a:defRPr/>
            </a:pPr>
            <a:endParaRPr lang="en-US" sz="1800" b="1" dirty="0">
              <a:solidFill>
                <a:srgbClr val="31D4CF"/>
              </a:solidFill>
              <a:latin typeface="Nunito Sans" panose="00000500000000000000" pitchFamily="2" charset="0"/>
              <a:ea typeface="Calibri" charset="0"/>
              <a:cs typeface="Calibri" charset="0"/>
            </a:endParaRPr>
          </a:p>
          <a:p>
            <a:pPr marL="0" lvl="1">
              <a:defRPr/>
            </a:pPr>
            <a:endParaRPr lang="en-US" b="1" dirty="0">
              <a:solidFill>
                <a:srgbClr val="31D4CF"/>
              </a:solidFill>
              <a:latin typeface="Nunito Sans" panose="00000500000000000000" pitchFamily="2" charset="0"/>
              <a:ea typeface="Calibri" charset="0"/>
              <a:cs typeface="Calibri" charset="0"/>
            </a:endParaRPr>
          </a:p>
          <a:p>
            <a:pPr marL="0" lvl="1">
              <a:defRPr/>
            </a:pPr>
            <a:endParaRPr lang="en-US" sz="1800" b="1" dirty="0">
              <a:solidFill>
                <a:srgbClr val="31D4CF"/>
              </a:solidFill>
              <a:latin typeface="Nunito Sans" panose="00000500000000000000" pitchFamily="2" charset="0"/>
              <a:ea typeface="Calibri" charset="0"/>
              <a:cs typeface="Calibri" charset="0"/>
            </a:endParaRPr>
          </a:p>
          <a:p>
            <a:pPr marL="0" lvl="1">
              <a:defRPr/>
            </a:pPr>
            <a:endParaRPr lang="en-US" b="1" dirty="0">
              <a:solidFill>
                <a:srgbClr val="31D4CF"/>
              </a:solidFill>
              <a:latin typeface="Nunito Sans" panose="00000500000000000000" pitchFamily="2" charset="0"/>
              <a:ea typeface="Calibri" charset="0"/>
              <a:cs typeface="Calibri" charset="0"/>
            </a:endParaRPr>
          </a:p>
          <a:p>
            <a:pPr marL="0" lvl="1">
              <a:defRPr/>
            </a:pPr>
            <a:endParaRPr lang="en-US" sz="1800" b="1" dirty="0">
              <a:solidFill>
                <a:srgbClr val="31D4CF"/>
              </a:solidFill>
              <a:latin typeface="Nunito Sans" panose="00000500000000000000" pitchFamily="2" charset="0"/>
              <a:ea typeface="Calibri" charset="0"/>
              <a:cs typeface="Calibri" charset="0"/>
            </a:endParaRPr>
          </a:p>
          <a:p>
            <a:pPr marL="0" lvl="1">
              <a:defRPr/>
            </a:pPr>
            <a:r>
              <a:rPr lang="en-US" sz="1800" b="1" dirty="0">
                <a:solidFill>
                  <a:srgbClr val="202127"/>
                </a:solidFill>
                <a:latin typeface="Nunito Sans" panose="00000500000000000000" pitchFamily="2" charset="0"/>
                <a:ea typeface="Calibri" charset="0"/>
                <a:cs typeface="Calibri" charset="0"/>
              </a:rPr>
              <a:t>Exposure: (</a:t>
            </a:r>
            <a:r>
              <a:rPr lang="en-US" b="1" dirty="0">
                <a:solidFill>
                  <a:srgbClr val="31D4CF"/>
                </a:solidFill>
                <a:latin typeface="Nunito Sans" panose="00000500000000000000" pitchFamily="2" charset="0"/>
                <a:ea typeface="Calibri" charset="0"/>
                <a:cs typeface="Calibri" charset="0"/>
              </a:rPr>
              <a:t>£500 - £250</a:t>
            </a:r>
            <a:r>
              <a:rPr lang="en-US" b="1" dirty="0">
                <a:solidFill>
                  <a:srgbClr val="202127"/>
                </a:solidFill>
                <a:latin typeface="Nunito Sans" panose="00000500000000000000" pitchFamily="2" charset="0"/>
                <a:ea typeface="Calibri" charset="0"/>
                <a:cs typeface="Calibri" charset="0"/>
              </a:rPr>
              <a:t>) =</a:t>
            </a:r>
            <a:r>
              <a:rPr lang="en-US" b="1" dirty="0">
                <a:solidFill>
                  <a:srgbClr val="31D4CF"/>
                </a:solidFill>
                <a:latin typeface="Nunito Sans" panose="00000500000000000000" pitchFamily="2" charset="0"/>
                <a:ea typeface="Calibri" charset="0"/>
                <a:cs typeface="Calibri" charset="0"/>
              </a:rPr>
              <a:t> £250</a:t>
            </a:r>
          </a:p>
          <a:p>
            <a:pPr marL="0" lvl="1">
              <a:defRPr/>
            </a:pPr>
            <a:endParaRPr lang="en-US" sz="1800" b="1" dirty="0">
              <a:solidFill>
                <a:srgbClr val="31D4CF"/>
              </a:solidFill>
              <a:latin typeface="Nunito Sans" panose="00000500000000000000" pitchFamily="2" charset="0"/>
              <a:ea typeface="Calibri" charset="0"/>
              <a:cs typeface="Calibri" charset="0"/>
            </a:endParaRPr>
          </a:p>
          <a:p>
            <a:pPr marL="0" lvl="1">
              <a:defRPr/>
            </a:pPr>
            <a:endParaRPr lang="en-US" b="1" dirty="0">
              <a:solidFill>
                <a:srgbClr val="31D4CF"/>
              </a:solidFill>
              <a:latin typeface="Nunito Sans" panose="00000500000000000000" pitchFamily="2" charset="0"/>
              <a:ea typeface="Calibri" charset="0"/>
              <a:cs typeface="Calibri" charset="0"/>
            </a:endParaRPr>
          </a:p>
          <a:p>
            <a:pPr marL="0" lvl="1">
              <a:defRPr/>
            </a:pPr>
            <a:endParaRPr lang="en-US" sz="1800" b="1" dirty="0">
              <a:solidFill>
                <a:srgbClr val="31D4CF"/>
              </a:solidFill>
              <a:latin typeface="Nunito Sans" panose="00000500000000000000" pitchFamily="2" charset="0"/>
              <a:ea typeface="Calibri" charset="0"/>
              <a:cs typeface="Calibri" charset="0"/>
            </a:endParaRPr>
          </a:p>
          <a:p>
            <a:pPr marL="0" lvl="1">
              <a:defRPr/>
            </a:pPr>
            <a:endParaRPr lang="en-US" b="1" dirty="0">
              <a:solidFill>
                <a:srgbClr val="31D4CF"/>
              </a:solidFill>
              <a:latin typeface="Nunito Sans" panose="00000500000000000000" pitchFamily="2" charset="0"/>
              <a:ea typeface="Calibri" charset="0"/>
              <a:cs typeface="Calibri" charset="0"/>
            </a:endParaRPr>
          </a:p>
          <a:p>
            <a:pPr marL="0" lvl="1">
              <a:defRPr/>
            </a:pPr>
            <a:endParaRPr lang="en-US" sz="1800" b="1" dirty="0">
              <a:solidFill>
                <a:srgbClr val="31D4CF"/>
              </a:solidFill>
              <a:latin typeface="Nunito Sans" panose="00000500000000000000" pitchFamily="2" charset="0"/>
              <a:ea typeface="Calibri" charset="0"/>
              <a:cs typeface="Calibri" charset="0"/>
            </a:endParaRPr>
          </a:p>
          <a:p>
            <a:pPr marL="0" lvl="1">
              <a:defRPr/>
            </a:pPr>
            <a:endParaRPr lang="en-US" b="1" dirty="0">
              <a:solidFill>
                <a:srgbClr val="31D4CF"/>
              </a:solidFill>
              <a:latin typeface="Nunito Sans" panose="00000500000000000000" pitchFamily="2" charset="0"/>
              <a:ea typeface="Calibri" charset="0"/>
              <a:cs typeface="Calibri" charset="0"/>
            </a:endParaRPr>
          </a:p>
          <a:p>
            <a:pPr marL="0" lvl="1">
              <a:defRPr/>
            </a:pPr>
            <a:endParaRPr lang="en-US" b="1" dirty="0">
              <a:solidFill>
                <a:srgbClr val="31D4CF"/>
              </a:solidFill>
              <a:latin typeface="Nunito Sans" panose="00000500000000000000" pitchFamily="2" charset="0"/>
              <a:ea typeface="Calibri" charset="0"/>
              <a:cs typeface="Calibri" charset="0"/>
            </a:endParaRPr>
          </a:p>
          <a:p>
            <a:pPr marL="0" lvl="1">
              <a:defRPr/>
            </a:pPr>
            <a:r>
              <a:rPr lang="en-US" sz="1800" b="1" dirty="0">
                <a:solidFill>
                  <a:srgbClr val="202127"/>
                </a:solidFill>
                <a:latin typeface="Nunito Sans" panose="00000500000000000000" pitchFamily="2" charset="0"/>
                <a:ea typeface="Calibri" charset="0"/>
                <a:cs typeface="Calibri" charset="0"/>
              </a:rPr>
              <a:t>Exposure: (</a:t>
            </a:r>
            <a:r>
              <a:rPr lang="en-US" b="1" dirty="0">
                <a:solidFill>
                  <a:srgbClr val="31D4CF"/>
                </a:solidFill>
                <a:latin typeface="Nunito Sans" panose="00000500000000000000" pitchFamily="2" charset="0"/>
                <a:ea typeface="Calibri" charset="0"/>
                <a:cs typeface="Calibri" charset="0"/>
              </a:rPr>
              <a:t>£250 - £100</a:t>
            </a:r>
            <a:r>
              <a:rPr lang="en-US" b="1" dirty="0">
                <a:solidFill>
                  <a:srgbClr val="202127"/>
                </a:solidFill>
                <a:latin typeface="Nunito Sans" panose="00000500000000000000" pitchFamily="2" charset="0"/>
                <a:ea typeface="Calibri" charset="0"/>
                <a:cs typeface="Calibri" charset="0"/>
              </a:rPr>
              <a:t>) =</a:t>
            </a:r>
            <a:r>
              <a:rPr lang="en-US" b="1" dirty="0">
                <a:solidFill>
                  <a:srgbClr val="31D4CF"/>
                </a:solidFill>
                <a:latin typeface="Nunito Sans" panose="00000500000000000000" pitchFamily="2" charset="0"/>
                <a:ea typeface="Calibri" charset="0"/>
                <a:cs typeface="Calibri" charset="0"/>
              </a:rPr>
              <a:t> £150</a:t>
            </a:r>
            <a:endParaRPr lang="en-US" dirty="0">
              <a:latin typeface="Nunito Sans" panose="00000500000000000000" pitchFamily="2" charset="0"/>
              <a:ea typeface="Calibri" charset="0"/>
              <a:cs typeface="Calibri" charset="0"/>
            </a:endParaRPr>
          </a:p>
        </p:txBody>
      </p:sp>
      <p:cxnSp>
        <p:nvCxnSpPr>
          <p:cNvPr id="6" name="Straight Arrow Connector 5">
            <a:extLst>
              <a:ext uri="{FF2B5EF4-FFF2-40B4-BE49-F238E27FC236}">
                <a16:creationId xmlns:a16="http://schemas.microsoft.com/office/drawing/2014/main" id="{0E58D61F-2F0C-4460-8B85-247326D740F7}"/>
              </a:ext>
            </a:extLst>
          </p:cNvPr>
          <p:cNvCxnSpPr/>
          <p:nvPr/>
        </p:nvCxnSpPr>
        <p:spPr>
          <a:xfrm>
            <a:off x="3931176" y="1957526"/>
            <a:ext cx="2420638" cy="0"/>
          </a:xfrm>
          <a:prstGeom prst="straightConnector1">
            <a:avLst/>
          </a:prstGeom>
          <a:ln w="25400">
            <a:solidFill>
              <a:srgbClr val="31D4CF"/>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8F09EDFA-8A5F-4C07-842B-F6483075DFB7}"/>
              </a:ext>
            </a:extLst>
          </p:cNvPr>
          <p:cNvCxnSpPr/>
          <p:nvPr/>
        </p:nvCxnSpPr>
        <p:spPr>
          <a:xfrm>
            <a:off x="3931176" y="3604385"/>
            <a:ext cx="2420638" cy="0"/>
          </a:xfrm>
          <a:prstGeom prst="straightConnector1">
            <a:avLst/>
          </a:prstGeom>
          <a:ln w="25400">
            <a:solidFill>
              <a:srgbClr val="31D4CF"/>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A725DC13-48E5-4E13-952C-1BEB7E2C27EC}"/>
              </a:ext>
            </a:extLst>
          </p:cNvPr>
          <p:cNvCxnSpPr/>
          <p:nvPr/>
        </p:nvCxnSpPr>
        <p:spPr>
          <a:xfrm>
            <a:off x="3931176" y="5790563"/>
            <a:ext cx="2420638" cy="0"/>
          </a:xfrm>
          <a:prstGeom prst="straightConnector1">
            <a:avLst/>
          </a:prstGeom>
          <a:ln w="25400">
            <a:solidFill>
              <a:srgbClr val="31D4C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2861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Account Margin Information</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963851"/>
            <a:ext cx="10941911" cy="5078313"/>
          </a:xfrm>
          <a:prstGeom prst="rect">
            <a:avLst/>
          </a:prstGeom>
          <a:noFill/>
        </p:spPr>
        <p:txBody>
          <a:bodyPr wrap="square" rtlCol="0">
            <a:spAutoFit/>
          </a:bodyPr>
          <a:lstStyle/>
          <a:p>
            <a:pPr marL="0" lvl="1">
              <a:defRPr/>
            </a:pPr>
            <a:endParaRPr lang="en-US" sz="1800"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sz="1800" b="1" dirty="0">
                <a:latin typeface="Nunito Sans" panose="00000500000000000000" pitchFamily="2" charset="0"/>
                <a:ea typeface="Calibri" charset="0"/>
                <a:cs typeface="Calibri" charset="0"/>
              </a:rPr>
              <a:t>Do we take into account margin posted in the rule?</a:t>
            </a:r>
          </a:p>
          <a:p>
            <a:pPr marL="0" lvl="1">
              <a:defRPr/>
            </a:pPr>
            <a:r>
              <a:rPr lang="en-US" sz="1800" dirty="0">
                <a:latin typeface="Nunito Sans" panose="00000500000000000000" pitchFamily="2" charset="0"/>
                <a:ea typeface="Calibri" charset="0"/>
                <a:cs typeface="Calibri" charset="0"/>
              </a:rPr>
              <a:t>The rules are clear that we do, but that is subject to the next two points.</a:t>
            </a:r>
          </a:p>
          <a:p>
            <a:pPr marL="342900" lvl="1" indent="-342900">
              <a:buAutoNum type="arabicParenR"/>
              <a:defRPr/>
            </a:pPr>
            <a:endParaRPr lang="en-US" b="1"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sz="1800" b="1" dirty="0">
                <a:latin typeface="Nunito Sans" panose="00000500000000000000" pitchFamily="2" charset="0"/>
                <a:ea typeface="Calibri" charset="0"/>
                <a:cs typeface="Calibri" charset="0"/>
              </a:rPr>
              <a:t>Who is their counterparty exposure to?</a:t>
            </a:r>
          </a:p>
          <a:p>
            <a:pPr marL="0" lvl="1">
              <a:defRPr/>
            </a:pPr>
            <a:r>
              <a:rPr lang="en-US" dirty="0">
                <a:latin typeface="Nunito Sans" panose="00000500000000000000" pitchFamily="2" charset="0"/>
                <a:ea typeface="Calibri" charset="0"/>
                <a:cs typeface="Calibri" charset="0"/>
              </a:rPr>
              <a:t>Firstly, with counterparty exposure we need to know who the exposure is actually to. Usually with exchange traded derivatives, the Manager pays the margin to the broker (e.g. RBS) who holds it. The broker then does the derivatives transaction with the counterparty and the broker transfers money to the exchange / clearing house as margin. That means the Manager has exposure to the broker and the broker has exposure to the exchange / clearing house.</a:t>
            </a:r>
          </a:p>
          <a:p>
            <a:pPr marL="0" lvl="1">
              <a:defRPr/>
            </a:pPr>
            <a:endParaRPr lang="en-US"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It’s now more common for the client to actually have accounts in their name at the exchange / exchange clearing house. </a:t>
            </a:r>
          </a:p>
          <a:p>
            <a:pPr marL="0" lvl="1">
              <a:defRPr/>
            </a:pPr>
            <a:endParaRPr lang="en-US"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If the exposure is actually to the exchange, we could even update the counterparty to reflect that.</a:t>
            </a:r>
          </a:p>
          <a:p>
            <a:pPr marL="0" lvl="1">
              <a:defRPr/>
            </a:pPr>
            <a:endParaRPr lang="en-US" sz="1800" b="1"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endParaRPr lang="en-US" sz="1800" b="1" dirty="0">
              <a:latin typeface="Nunito Sans" panose="00000500000000000000" pitchFamily="2" charset="0"/>
              <a:ea typeface="Calibri" charset="0"/>
              <a:cs typeface="Calibri" charset="0"/>
            </a:endParaRPr>
          </a:p>
          <a:p>
            <a:pPr marL="342900" lvl="1" indent="-342900">
              <a:buAutoNum type="arabicParenR"/>
              <a:defRPr/>
            </a:pPr>
            <a:endParaRPr lang="en-US"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1713134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7" y="292462"/>
            <a:ext cx="6817383"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Account Margin Information (cont.)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754127"/>
            <a:ext cx="10941911" cy="5909310"/>
          </a:xfrm>
          <a:prstGeom prst="rect">
            <a:avLst/>
          </a:prstGeom>
          <a:noFill/>
        </p:spPr>
        <p:txBody>
          <a:bodyPr wrap="square" rtlCol="0">
            <a:spAutoFit/>
          </a:bodyPr>
          <a:lstStyle/>
          <a:p>
            <a:pPr marL="285750" lvl="1" indent="-285750">
              <a:buFont typeface="Arial" panose="020B0604020202020204" pitchFamily="34" charset="0"/>
              <a:buChar char="•"/>
              <a:defRPr/>
            </a:pPr>
            <a:r>
              <a:rPr lang="en-US" sz="1800" b="1" dirty="0">
                <a:latin typeface="Nunito Sans" panose="00000500000000000000" pitchFamily="2" charset="0"/>
                <a:ea typeface="Calibri" charset="0"/>
                <a:cs typeface="Calibri" charset="0"/>
              </a:rPr>
              <a:t>Can we disregard account margin?</a:t>
            </a:r>
            <a:endParaRPr lang="en-US" sz="1800"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Basically we can disregard the counterparty risk to account margin in two situations:</a:t>
            </a:r>
          </a:p>
          <a:p>
            <a:pPr marL="0" lvl="1">
              <a:defRPr/>
            </a:pPr>
            <a:endParaRPr lang="en-US" dirty="0">
              <a:latin typeface="Nunito Sans" panose="00000500000000000000" pitchFamily="2" charset="0"/>
              <a:ea typeface="Calibri" charset="0"/>
              <a:cs typeface="Calibri" charset="0"/>
            </a:endParaRPr>
          </a:p>
          <a:p>
            <a:pPr marL="342900" lvl="1" indent="-342900">
              <a:buFont typeface="+mj-lt"/>
              <a:buAutoNum type="alphaLcParenR"/>
              <a:defRPr/>
            </a:pPr>
            <a:r>
              <a:rPr lang="en-US" dirty="0">
                <a:latin typeface="Nunito Sans" panose="00000500000000000000" pitchFamily="2" charset="0"/>
                <a:ea typeface="Calibri" charset="0"/>
                <a:cs typeface="Calibri" charset="0"/>
              </a:rPr>
              <a:t>It is with a broker (RBS) but is held in way that is segregated as if it were client money. This is basically keeping it safe as if it were in bank. Note, this will depend on the brokers. For regulatory reasons, lots don’t hold margin like this and hence there is counterparty risk; or </a:t>
            </a:r>
          </a:p>
          <a:p>
            <a:pPr marL="342900" lvl="1" indent="-342900">
              <a:buFont typeface="+mj-lt"/>
              <a:buAutoNum type="alphaLcParenR"/>
              <a:defRPr/>
            </a:pPr>
            <a:endParaRPr lang="en-US" dirty="0">
              <a:latin typeface="Nunito Sans" panose="00000500000000000000" pitchFamily="2" charset="0"/>
              <a:ea typeface="Calibri" charset="0"/>
              <a:cs typeface="Calibri" charset="0"/>
            </a:endParaRPr>
          </a:p>
          <a:p>
            <a:pPr marL="342900" lvl="1" indent="-342900">
              <a:buFont typeface="+mj-lt"/>
              <a:buAutoNum type="alphaLcParenR"/>
              <a:defRPr/>
            </a:pPr>
            <a:r>
              <a:rPr lang="en-US" dirty="0">
                <a:latin typeface="Nunito Sans" panose="00000500000000000000" pitchFamily="2" charset="0"/>
                <a:ea typeface="Calibri" charset="0"/>
                <a:cs typeface="Calibri" charset="0"/>
              </a:rPr>
              <a:t>The exposure is to a clearing house and that clearing house is considered very safe so that basically there is no counterparty risk. This means that there must be daily mark to market (valuation of the exposure and the collateral) and they must have sufficient capital. Basically this will be met by the clearing houses at the big stock exchanges like London Stock Exchange, Euronext, </a:t>
            </a:r>
            <a:r>
              <a:rPr lang="en-US" dirty="0" err="1">
                <a:latin typeface="Nunito Sans" panose="00000500000000000000" pitchFamily="2" charset="0"/>
                <a:ea typeface="Calibri" charset="0"/>
                <a:cs typeface="Calibri" charset="0"/>
              </a:rPr>
              <a:t>Eurex</a:t>
            </a:r>
            <a:r>
              <a:rPr lang="en-US" dirty="0">
                <a:latin typeface="Nunito Sans" panose="00000500000000000000" pitchFamily="2" charset="0"/>
                <a:ea typeface="Calibri" charset="0"/>
                <a:cs typeface="Calibri" charset="0"/>
              </a:rPr>
              <a:t> etc. So whilst in theory there is counterparty risk, in practice we can disregard it.</a:t>
            </a:r>
          </a:p>
          <a:p>
            <a:pPr marL="0" lvl="1">
              <a:defRPr/>
            </a:pPr>
            <a:endParaRPr lang="en-US" b="1"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b="1" dirty="0">
                <a:latin typeface="Nunito Sans" panose="00000500000000000000" pitchFamily="2" charset="0"/>
                <a:ea typeface="Calibri" charset="0"/>
                <a:cs typeface="Calibri" charset="0"/>
              </a:rPr>
              <a:t>How can this be resolved?</a:t>
            </a:r>
            <a:endParaRPr lang="en-US" dirty="0">
              <a:latin typeface="Nunito Sans" panose="00000500000000000000" pitchFamily="2" charset="0"/>
              <a:ea typeface="Calibri" charset="0"/>
              <a:cs typeface="Calibri" charset="0"/>
            </a:endParaRPr>
          </a:p>
          <a:p>
            <a:r>
              <a:rPr lang="en-GB" sz="1800" dirty="0">
                <a:effectLst/>
                <a:latin typeface="Nunito Sans" panose="00000500000000000000" pitchFamily="2" charset="0"/>
                <a:ea typeface="Calibri" panose="020F0502020204030204" pitchFamily="34" charset="0"/>
              </a:rPr>
              <a:t>There is an asset type on </a:t>
            </a:r>
            <a:r>
              <a:rPr lang="en-GB" dirty="0">
                <a:latin typeface="Nunito Sans" panose="00000500000000000000" pitchFamily="2" charset="0"/>
                <a:ea typeface="Calibri" panose="020F0502020204030204" pitchFamily="34" charset="0"/>
              </a:rPr>
              <a:t>FundWare </a:t>
            </a:r>
            <a:r>
              <a:rPr lang="en-GB" sz="1800" dirty="0">
                <a:effectLst/>
                <a:latin typeface="Nunito Sans" panose="00000500000000000000" pitchFamily="2" charset="0"/>
                <a:ea typeface="Calibri" panose="020F0502020204030204" pitchFamily="34" charset="0"/>
              </a:rPr>
              <a:t>called “Margin Risk Free” which is </a:t>
            </a:r>
            <a:r>
              <a:rPr lang="en-GB" dirty="0">
                <a:latin typeface="Nunito Sans" panose="00000500000000000000" pitchFamily="2" charset="0"/>
                <a:ea typeface="Calibri" panose="020F0502020204030204" pitchFamily="34" charset="0"/>
              </a:rPr>
              <a:t>not </a:t>
            </a:r>
            <a:r>
              <a:rPr lang="en-GB" sz="1800" dirty="0">
                <a:effectLst/>
                <a:latin typeface="Nunito Sans" panose="00000500000000000000" pitchFamily="2" charset="0"/>
                <a:ea typeface="Calibri" panose="020F0502020204030204" pitchFamily="34" charset="0"/>
              </a:rPr>
              <a:t>included in the scope of the rule. </a:t>
            </a:r>
          </a:p>
          <a:p>
            <a:endParaRPr lang="en-GB" dirty="0">
              <a:latin typeface="Nunito Sans" panose="00000500000000000000" pitchFamily="2" charset="0"/>
              <a:ea typeface="Calibri" panose="020F0502020204030204" pitchFamily="34" charset="0"/>
            </a:endParaRPr>
          </a:p>
          <a:p>
            <a:r>
              <a:rPr lang="en-GB" sz="1800" dirty="0">
                <a:effectLst/>
                <a:latin typeface="Nunito Sans" panose="00000500000000000000" pitchFamily="2" charset="0"/>
                <a:ea typeface="Calibri" panose="020F0502020204030204" pitchFamily="34" charset="0"/>
              </a:rPr>
              <a:t>Therefore, if the client confirms it is risk free, you can change the asset type to “Margin Risk Free”</a:t>
            </a:r>
          </a:p>
          <a:p>
            <a:r>
              <a:rPr lang="en-GB" sz="1800" dirty="0">
                <a:effectLst/>
                <a:latin typeface="Nunito Sans" panose="00000500000000000000" pitchFamily="2" charset="0"/>
                <a:ea typeface="Calibri" panose="020F0502020204030204" pitchFamily="34" charset="0"/>
              </a:rPr>
              <a:t> </a:t>
            </a:r>
          </a:p>
          <a:p>
            <a:r>
              <a:rPr lang="en-GB" sz="1800" dirty="0">
                <a:effectLst/>
                <a:latin typeface="Nunito Sans" panose="00000500000000000000" pitchFamily="2" charset="0"/>
                <a:ea typeface="Calibri" panose="020F0502020204030204" pitchFamily="34" charset="0"/>
              </a:rPr>
              <a:t>If the client confirms that the original asset type is always risk free, then that can be excluded from the rule.</a:t>
            </a:r>
            <a:endParaRPr lang="en-US"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11037408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6"/>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validate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963851"/>
            <a:ext cx="10603065" cy="3693319"/>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Rule Validation Example:</a:t>
            </a: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GB" sz="1800" dirty="0">
              <a:latin typeface="Nunito Sans" panose="00000500000000000000" pitchFamily="2" charset="0"/>
              <a:ea typeface="Calibri" charset="0"/>
              <a:cs typeface="Calibri" charset="0"/>
            </a:endParaRPr>
          </a:p>
          <a:p>
            <a:pPr marL="0" lvl="1">
              <a:defRPr/>
            </a:pPr>
            <a:endParaRPr lang="en-GB" sz="1800" dirty="0">
              <a:latin typeface="Nunito Sans" panose="00000500000000000000" pitchFamily="2" charset="0"/>
              <a:ea typeface="Calibri" charset="0"/>
              <a:cs typeface="Calibri" charset="0"/>
            </a:endParaRPr>
          </a:p>
          <a:p>
            <a:pPr marL="0" lvl="1">
              <a:defRPr/>
            </a:pPr>
            <a:r>
              <a:rPr lang="en-GB" sz="1800" dirty="0">
                <a:latin typeface="Nunito Sans" panose="00000500000000000000" pitchFamily="2" charset="0"/>
                <a:ea typeface="Calibri" charset="0"/>
                <a:cs typeface="Calibri" charset="0"/>
              </a:rPr>
              <a:t>The above table provides adequate information in order to validate this rule. </a:t>
            </a:r>
          </a:p>
          <a:p>
            <a:pPr marL="0" lvl="1">
              <a:defRPr/>
            </a:pPr>
            <a:endParaRPr lang="en-GB" sz="1800" dirty="0">
              <a:latin typeface="Nunito Sans" panose="00000500000000000000" pitchFamily="2" charset="0"/>
              <a:ea typeface="Calibri" charset="0"/>
              <a:cs typeface="Calibri" charset="0"/>
            </a:endParaRPr>
          </a:p>
          <a:p>
            <a:pPr marL="0" lvl="1">
              <a:defRPr/>
            </a:pPr>
            <a:r>
              <a:rPr lang="en-GB" sz="1800" dirty="0">
                <a:latin typeface="Nunito Sans" panose="00000500000000000000" pitchFamily="2" charset="0"/>
                <a:ea typeface="Calibri" charset="0"/>
                <a:cs typeface="Calibri" charset="0"/>
              </a:rPr>
              <a:t>As </a:t>
            </a:r>
            <a:r>
              <a:rPr lang="en-GB" dirty="0">
                <a:latin typeface="Nunito Sans" panose="00000500000000000000" pitchFamily="2" charset="0"/>
                <a:ea typeface="Calibri" charset="0"/>
                <a:cs typeface="Calibri" charset="0"/>
              </a:rPr>
              <a:t>all derivative assets have JP Morgan as a counterparty and the aggregation of the unrealised gain/loss (show in </a:t>
            </a:r>
            <a:r>
              <a:rPr lang="en-GB" dirty="0" err="1">
                <a:latin typeface="Nunito Sans" panose="00000500000000000000" pitchFamily="2" charset="0"/>
                <a:ea typeface="Calibri" charset="0"/>
                <a:cs typeface="Calibri" charset="0"/>
              </a:rPr>
              <a:t>MVBase</a:t>
            </a:r>
            <a:r>
              <a:rPr lang="en-GB" dirty="0">
                <a:latin typeface="Nunito Sans" panose="00000500000000000000" pitchFamily="2" charset="0"/>
                <a:ea typeface="Calibri" charset="0"/>
                <a:cs typeface="Calibri" charset="0"/>
              </a:rPr>
              <a:t> column) is greater than 10% then it would correctly be a breach. </a:t>
            </a:r>
            <a:endParaRPr lang="en-US" sz="1800" dirty="0">
              <a:latin typeface="Nunito Sans" panose="00000500000000000000" pitchFamily="2" charset="0"/>
              <a:ea typeface="Calibri" charset="0"/>
              <a:cs typeface="Calibri" charset="0"/>
            </a:endParaRPr>
          </a:p>
        </p:txBody>
      </p:sp>
      <p:graphicFrame>
        <p:nvGraphicFramePr>
          <p:cNvPr id="2" name="Table 1">
            <a:extLst>
              <a:ext uri="{FF2B5EF4-FFF2-40B4-BE49-F238E27FC236}">
                <a16:creationId xmlns:a16="http://schemas.microsoft.com/office/drawing/2014/main" id="{220924E8-A4BF-487E-8A55-9E1CEF5B98D3}"/>
              </a:ext>
            </a:extLst>
          </p:cNvPr>
          <p:cNvGraphicFramePr>
            <a:graphicFrameLocks noGrp="1"/>
          </p:cNvGraphicFramePr>
          <p:nvPr>
            <p:extLst>
              <p:ext uri="{D42A27DB-BD31-4B8C-83A1-F6EECF244321}">
                <p14:modId xmlns:p14="http://schemas.microsoft.com/office/powerpoint/2010/main" val="1588826398"/>
              </p:ext>
            </p:extLst>
          </p:nvPr>
        </p:nvGraphicFramePr>
        <p:xfrm>
          <a:off x="536643" y="1510033"/>
          <a:ext cx="10515599" cy="1843183"/>
        </p:xfrm>
        <a:graphic>
          <a:graphicData uri="http://schemas.openxmlformats.org/drawingml/2006/table">
            <a:tbl>
              <a:tblPr/>
              <a:tblGrid>
                <a:gridCol w="1252420">
                  <a:extLst>
                    <a:ext uri="{9D8B030D-6E8A-4147-A177-3AD203B41FA5}">
                      <a16:colId xmlns:a16="http://schemas.microsoft.com/office/drawing/2014/main" val="2576449714"/>
                    </a:ext>
                  </a:extLst>
                </a:gridCol>
                <a:gridCol w="4265316">
                  <a:extLst>
                    <a:ext uri="{9D8B030D-6E8A-4147-A177-3AD203B41FA5}">
                      <a16:colId xmlns:a16="http://schemas.microsoft.com/office/drawing/2014/main" val="3756188625"/>
                    </a:ext>
                  </a:extLst>
                </a:gridCol>
                <a:gridCol w="779809">
                  <a:extLst>
                    <a:ext uri="{9D8B030D-6E8A-4147-A177-3AD203B41FA5}">
                      <a16:colId xmlns:a16="http://schemas.microsoft.com/office/drawing/2014/main" val="3807435389"/>
                    </a:ext>
                  </a:extLst>
                </a:gridCol>
                <a:gridCol w="685286">
                  <a:extLst>
                    <a:ext uri="{9D8B030D-6E8A-4147-A177-3AD203B41FA5}">
                      <a16:colId xmlns:a16="http://schemas.microsoft.com/office/drawing/2014/main" val="3572786843"/>
                    </a:ext>
                  </a:extLst>
                </a:gridCol>
                <a:gridCol w="519872">
                  <a:extLst>
                    <a:ext uri="{9D8B030D-6E8A-4147-A177-3AD203B41FA5}">
                      <a16:colId xmlns:a16="http://schemas.microsoft.com/office/drawing/2014/main" val="3436594544"/>
                    </a:ext>
                  </a:extLst>
                </a:gridCol>
                <a:gridCol w="897961">
                  <a:extLst>
                    <a:ext uri="{9D8B030D-6E8A-4147-A177-3AD203B41FA5}">
                      <a16:colId xmlns:a16="http://schemas.microsoft.com/office/drawing/2014/main" val="395763655"/>
                    </a:ext>
                  </a:extLst>
                </a:gridCol>
                <a:gridCol w="791624">
                  <a:extLst>
                    <a:ext uri="{9D8B030D-6E8A-4147-A177-3AD203B41FA5}">
                      <a16:colId xmlns:a16="http://schemas.microsoft.com/office/drawing/2014/main" val="92973116"/>
                    </a:ext>
                  </a:extLst>
                </a:gridCol>
                <a:gridCol w="1323311">
                  <a:extLst>
                    <a:ext uri="{9D8B030D-6E8A-4147-A177-3AD203B41FA5}">
                      <a16:colId xmlns:a16="http://schemas.microsoft.com/office/drawing/2014/main" val="27082950"/>
                    </a:ext>
                  </a:extLst>
                </a:gridCol>
              </a:tblGrid>
              <a:tr h="311923">
                <a:tc>
                  <a:txBody>
                    <a:bodyPr/>
                    <a:lstStyle/>
                    <a:p>
                      <a:pPr algn="l" rtl="0" fontAlgn="b"/>
                      <a:r>
                        <a:rPr lang="en-GB" sz="1000" b="1" i="0" u="none" strike="noStrike">
                          <a:solidFill>
                            <a:srgbClr val="FFFFFF"/>
                          </a:solidFill>
                          <a:effectLst/>
                          <a:latin typeface="Calibri" panose="020F0502020204030204" pitchFamily="34" charset="0"/>
                        </a:rPr>
                        <a:t>Security Code</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rtl="0" fontAlgn="b"/>
                      <a:r>
                        <a:rPr lang="en-GB" sz="1000" b="1" i="0" u="none" strike="noStrike">
                          <a:solidFill>
                            <a:srgbClr val="FFFFFF"/>
                          </a:solidFill>
                          <a:effectLst/>
                          <a:latin typeface="Calibri" panose="020F0502020204030204" pitchFamily="34" charset="0"/>
                        </a:rPr>
                        <a:t>Security Name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rtl="0" fontAlgn="b"/>
                      <a:r>
                        <a:rPr lang="en-GB" sz="1000" b="1" i="0" u="none" strike="noStrike">
                          <a:solidFill>
                            <a:srgbClr val="FFFFFF"/>
                          </a:solidFill>
                          <a:effectLst/>
                          <a:latin typeface="Calibri" panose="020F0502020204030204" pitchFamily="34" charset="0"/>
                        </a:rPr>
                        <a:t>Asset Type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rtl="0" fontAlgn="b"/>
                      <a:r>
                        <a:rPr lang="en-GB" sz="1000" b="1" i="0" u="none" strike="noStrike">
                          <a:solidFill>
                            <a:srgbClr val="FFFFFF"/>
                          </a:solidFill>
                          <a:effectLst/>
                          <a:latin typeface="Calibri" panose="020F0502020204030204" pitchFamily="34" charset="0"/>
                        </a:rPr>
                        <a:t>MV Base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rtl="0" fontAlgn="b"/>
                      <a:r>
                        <a:rPr lang="en-GB" sz="1000" b="1" i="0" u="none" strike="noStrike">
                          <a:solidFill>
                            <a:srgbClr val="FFFFFF"/>
                          </a:solidFill>
                          <a:effectLst/>
                          <a:latin typeface="Calibri" panose="020F0502020204030204" pitchFamily="34" charset="0"/>
                        </a:rPr>
                        <a:t>%</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rtl="0" fontAlgn="b"/>
                      <a:r>
                        <a:rPr lang="en-GB" sz="1000" b="1" i="0" u="none" strike="noStrike">
                          <a:solidFill>
                            <a:srgbClr val="FFFFFF"/>
                          </a:solidFill>
                          <a:effectLst/>
                          <a:latin typeface="Calibri" panose="020F0502020204030204" pitchFamily="34" charset="0"/>
                        </a:rPr>
                        <a:t>Scheme NAV</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000" b="1" i="0" u="none" strike="noStrike">
                          <a:solidFill>
                            <a:srgbClr val="FFFFFF"/>
                          </a:solidFill>
                          <a:effectLst/>
                          <a:latin typeface="Calibri" panose="020F0502020204030204" pitchFamily="34" charset="0"/>
                        </a:rPr>
                        <a:t>Counterparty Name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GB" sz="1000" b="1" i="0" u="none" strike="noStrike">
                          <a:solidFill>
                            <a:srgbClr val="FFFFFF"/>
                          </a:solidFill>
                          <a:effectLst/>
                          <a:latin typeface="Calibri" panose="020F0502020204030204" pitchFamily="34" charset="0"/>
                        </a:rPr>
                        <a:t>Counterparty Acceptable OTC Limit</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3317531440"/>
                  </a:ext>
                </a:extLst>
              </a:tr>
              <a:tr h="170140">
                <a:tc>
                  <a:txBody>
                    <a:bodyPr/>
                    <a:lstStyle/>
                    <a:p>
                      <a:pPr algn="l" fontAlgn="b"/>
                      <a:r>
                        <a:rPr lang="en-GB" sz="1000" b="0" i="0" u="none" strike="noStrike">
                          <a:solidFill>
                            <a:srgbClr val="000000"/>
                          </a:solidFill>
                          <a:effectLst/>
                          <a:latin typeface="Calibri" panose="020F0502020204030204" pitchFamily="34" charset="0"/>
                        </a:rPr>
                        <a:t>FXUSDGBP20201009-B</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FXUSDGBP20201009-B-S</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Hedge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                  -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            -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     1,000,000.00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JP Morgan</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GB" sz="1000" b="0" i="0" u="none" strike="noStrike">
                          <a:solidFill>
                            <a:srgbClr val="000000"/>
                          </a:solidFill>
                          <a:effectLst/>
                          <a:latin typeface="Calibri" panose="020F0502020204030204" pitchFamily="34" charset="0"/>
                        </a:rPr>
                        <a:t>10%</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703218661"/>
                  </a:ext>
                </a:extLst>
              </a:tr>
              <a:tr h="170140">
                <a:tc>
                  <a:txBody>
                    <a:bodyPr/>
                    <a:lstStyle/>
                    <a:p>
                      <a:pPr algn="l" fontAlgn="b"/>
                      <a:r>
                        <a:rPr lang="en-GB" sz="1000" b="0" i="0" u="none" strike="noStrike">
                          <a:solidFill>
                            <a:srgbClr val="000000"/>
                          </a:solidFill>
                          <a:effectLst/>
                          <a:latin typeface="Calibri" panose="020F0502020204030204" pitchFamily="34" charset="0"/>
                        </a:rPr>
                        <a:t>FXGBPUSD20201218-B</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000" b="0" i="0" u="none" strike="noStrike">
                          <a:solidFill>
                            <a:srgbClr val="000000"/>
                          </a:solidFill>
                          <a:effectLst/>
                          <a:latin typeface="Calibri" panose="020F0502020204030204" pitchFamily="34" charset="0"/>
                        </a:rPr>
                        <a:t>FXGBPUSD20201218-B-S</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000" b="0" i="0" u="none" strike="noStrike">
                          <a:solidFill>
                            <a:srgbClr val="000000"/>
                          </a:solidFill>
                          <a:effectLst/>
                          <a:latin typeface="Calibri" panose="020F0502020204030204" pitchFamily="34" charset="0"/>
                        </a:rPr>
                        <a:t>Hedge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000" b="0" i="0" u="none" strike="noStrike">
                          <a:solidFill>
                            <a:srgbClr val="000000"/>
                          </a:solidFill>
                          <a:effectLst/>
                          <a:latin typeface="Calibri" panose="020F0502020204030204" pitchFamily="34" charset="0"/>
                        </a:rPr>
                        <a:t>                  -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000" b="0" i="0" u="none" strike="noStrike">
                          <a:solidFill>
                            <a:srgbClr val="000000"/>
                          </a:solidFill>
                          <a:effectLst/>
                          <a:latin typeface="Calibri" panose="020F0502020204030204" pitchFamily="34" charset="0"/>
                        </a:rPr>
                        <a:t>            -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000" b="0" i="0" u="none" strike="noStrike">
                          <a:solidFill>
                            <a:srgbClr val="000000"/>
                          </a:solidFill>
                          <a:effectLst/>
                          <a:latin typeface="Calibri" panose="020F0502020204030204" pitchFamily="34" charset="0"/>
                        </a:rPr>
                        <a:t>     1,000,000.00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000" b="0" i="0" u="none" strike="noStrike">
                          <a:solidFill>
                            <a:srgbClr val="000000"/>
                          </a:solidFill>
                          <a:effectLst/>
                          <a:latin typeface="Calibri" panose="020F0502020204030204" pitchFamily="34" charset="0"/>
                        </a:rPr>
                        <a:t>JP Morgan</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000" b="0" i="0" u="none" strike="noStrike">
                          <a:solidFill>
                            <a:srgbClr val="000000"/>
                          </a:solidFill>
                          <a:effectLst/>
                          <a:latin typeface="Calibri" panose="020F0502020204030204" pitchFamily="34" charset="0"/>
                        </a:rPr>
                        <a:t>10%</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3894969"/>
                  </a:ext>
                </a:extLst>
              </a:tr>
              <a:tr h="170140">
                <a:tc>
                  <a:txBody>
                    <a:bodyPr/>
                    <a:lstStyle/>
                    <a:p>
                      <a:pPr algn="l" fontAlgn="b"/>
                      <a:r>
                        <a:rPr lang="en-GB" sz="1000" b="0" i="0" u="none" strike="noStrike">
                          <a:solidFill>
                            <a:srgbClr val="000000"/>
                          </a:solidFill>
                          <a:effectLst/>
                          <a:latin typeface="Calibri" panose="020F0502020204030204" pitchFamily="34" charset="0"/>
                        </a:rPr>
                        <a:t>FXGBPUSD20201009-B</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FXGBPUSD20201009-B-S</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Hedge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                  -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            -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     1,000,000.00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JP Morgan</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GB" sz="1000" b="0" i="0" u="none" strike="noStrike">
                          <a:solidFill>
                            <a:srgbClr val="000000"/>
                          </a:solidFill>
                          <a:effectLst/>
                          <a:latin typeface="Calibri" panose="020F0502020204030204" pitchFamily="34" charset="0"/>
                        </a:rPr>
                        <a:t>10%</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512488003"/>
                  </a:ext>
                </a:extLst>
              </a:tr>
              <a:tr h="170140">
                <a:tc>
                  <a:txBody>
                    <a:bodyPr/>
                    <a:lstStyle/>
                    <a:p>
                      <a:pPr algn="l" fontAlgn="b"/>
                      <a:r>
                        <a:rPr lang="en-GB" sz="1000" b="0" i="0" u="none" strike="noStrike">
                          <a:solidFill>
                            <a:srgbClr val="000000"/>
                          </a:solidFill>
                          <a:effectLst/>
                          <a:latin typeface="Calibri" panose="020F0502020204030204" pitchFamily="34" charset="0"/>
                        </a:rPr>
                        <a:t>FXGBPUSD20201009-I</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000" b="0" i="0" u="none" strike="noStrike">
                          <a:solidFill>
                            <a:srgbClr val="000000"/>
                          </a:solidFill>
                          <a:effectLst/>
                          <a:latin typeface="Calibri" panose="020F0502020204030204" pitchFamily="34" charset="0"/>
                        </a:rPr>
                        <a:t>FX: Buy 3565675.38 GBP Sell 4500000.00 USD @ 0.79237200 Sett: 09/10/2020</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000" b="0" i="0" u="none" strike="noStrike">
                          <a:solidFill>
                            <a:srgbClr val="000000"/>
                          </a:solidFill>
                          <a:effectLst/>
                          <a:latin typeface="Calibri" panose="020F0502020204030204" pitchFamily="34" charset="0"/>
                        </a:rPr>
                        <a:t>HedgeHedge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000" b="0" i="0" u="none" strike="noStrike">
                          <a:solidFill>
                            <a:srgbClr val="000000"/>
                          </a:solidFill>
                          <a:effectLst/>
                          <a:latin typeface="Calibri" panose="020F0502020204030204" pitchFamily="34" charset="0"/>
                        </a:rPr>
                        <a:t>   92,244.88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000" b="0" i="0" u="none" strike="noStrike">
                          <a:solidFill>
                            <a:srgbClr val="000000"/>
                          </a:solidFill>
                          <a:effectLst/>
                          <a:latin typeface="Calibri" panose="020F0502020204030204" pitchFamily="34" charset="0"/>
                        </a:rPr>
                        <a:t>       9.22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000" b="0" i="0" u="none" strike="noStrike">
                          <a:solidFill>
                            <a:srgbClr val="000000"/>
                          </a:solidFill>
                          <a:effectLst/>
                          <a:latin typeface="Calibri" panose="020F0502020204030204" pitchFamily="34" charset="0"/>
                        </a:rPr>
                        <a:t>     1,000,000.00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000" b="0" i="0" u="none" strike="noStrike">
                          <a:solidFill>
                            <a:srgbClr val="000000"/>
                          </a:solidFill>
                          <a:effectLst/>
                          <a:latin typeface="Calibri" panose="020F0502020204030204" pitchFamily="34" charset="0"/>
                        </a:rPr>
                        <a:t>JP Morgan</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000" b="0" i="0" u="none" strike="noStrike">
                          <a:solidFill>
                            <a:srgbClr val="000000"/>
                          </a:solidFill>
                          <a:effectLst/>
                          <a:latin typeface="Calibri" panose="020F0502020204030204" pitchFamily="34" charset="0"/>
                        </a:rPr>
                        <a:t>10%</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8830453"/>
                  </a:ext>
                </a:extLst>
              </a:tr>
              <a:tr h="170140">
                <a:tc>
                  <a:txBody>
                    <a:bodyPr/>
                    <a:lstStyle/>
                    <a:p>
                      <a:pPr algn="l" fontAlgn="b"/>
                      <a:r>
                        <a:rPr lang="en-GB" sz="1000" b="0" i="0" u="none" strike="noStrike">
                          <a:solidFill>
                            <a:srgbClr val="000000"/>
                          </a:solidFill>
                          <a:effectLst/>
                          <a:latin typeface="Calibri" panose="020F0502020204030204" pitchFamily="34" charset="0"/>
                        </a:rPr>
                        <a:t>FXGBPUSD20201218-I</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FX: Buy 3655350.86 GBP Sell 4710000.00 USD @ 0.776082985 Sett: 18/12/2020</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HedgeHedge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   21,251.66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       2.13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     1,000,000.00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JP Morgan</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GB" sz="1000" b="0" i="0" u="none" strike="noStrike">
                          <a:solidFill>
                            <a:srgbClr val="000000"/>
                          </a:solidFill>
                          <a:effectLst/>
                          <a:latin typeface="Calibri" panose="020F0502020204030204" pitchFamily="34" charset="0"/>
                        </a:rPr>
                        <a:t>10%</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597763232"/>
                  </a:ext>
                </a:extLst>
              </a:tr>
              <a:tr h="170140">
                <a:tc>
                  <a:txBody>
                    <a:bodyPr/>
                    <a:lstStyle/>
                    <a:p>
                      <a:pPr algn="l" fontAlgn="b"/>
                      <a:r>
                        <a:rPr lang="en-GB" sz="1000" b="0" i="0" u="none" strike="noStrike">
                          <a:solidFill>
                            <a:srgbClr val="000000"/>
                          </a:solidFill>
                          <a:effectLst/>
                          <a:latin typeface="Calibri" panose="020F0502020204030204" pitchFamily="34" charset="0"/>
                        </a:rPr>
                        <a:t>FXUSDGBP20201009-I</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000" b="0" i="0" u="none" strike="noStrike">
                          <a:solidFill>
                            <a:srgbClr val="000000"/>
                          </a:solidFill>
                          <a:effectLst/>
                          <a:latin typeface="Calibri" panose="020F0502020204030204" pitchFamily="34" charset="0"/>
                        </a:rPr>
                        <a:t>FX: Buy  570000.00 USD Sell  437860.32 GBP @ 1.30178500 Sett: 09/10/2020</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000" b="0" i="0" u="none" strike="noStrike">
                          <a:solidFill>
                            <a:srgbClr val="000000"/>
                          </a:solidFill>
                          <a:effectLst/>
                          <a:latin typeface="Calibri" panose="020F0502020204030204" pitchFamily="34" charset="0"/>
                        </a:rPr>
                        <a:t>HedgeHedge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000" b="0" i="0" u="none" strike="noStrike">
                          <a:solidFill>
                            <a:srgbClr val="000000"/>
                          </a:solidFill>
                          <a:effectLst/>
                          <a:latin typeface="Calibri" panose="020F0502020204030204" pitchFamily="34" charset="0"/>
                        </a:rPr>
                        <a:t>     2,105.90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000" b="0" i="0" u="none" strike="noStrike">
                          <a:solidFill>
                            <a:srgbClr val="000000"/>
                          </a:solidFill>
                          <a:effectLst/>
                          <a:latin typeface="Calibri" panose="020F0502020204030204" pitchFamily="34" charset="0"/>
                        </a:rPr>
                        <a:t>       0.21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000" b="0" i="0" u="none" strike="noStrike">
                          <a:solidFill>
                            <a:srgbClr val="000000"/>
                          </a:solidFill>
                          <a:effectLst/>
                          <a:latin typeface="Calibri" panose="020F0502020204030204" pitchFamily="34" charset="0"/>
                        </a:rPr>
                        <a:t>     1,000,000.00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000" b="0" i="0" u="none" strike="noStrike">
                          <a:solidFill>
                            <a:srgbClr val="000000"/>
                          </a:solidFill>
                          <a:effectLst/>
                          <a:latin typeface="Calibri" panose="020F0502020204030204" pitchFamily="34" charset="0"/>
                        </a:rPr>
                        <a:t>JP Morgan</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000" b="0" i="0" u="none" strike="noStrike">
                          <a:solidFill>
                            <a:srgbClr val="000000"/>
                          </a:solidFill>
                          <a:effectLst/>
                          <a:latin typeface="Calibri" panose="020F0502020204030204" pitchFamily="34" charset="0"/>
                        </a:rPr>
                        <a:t>10%</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0627692"/>
                  </a:ext>
                </a:extLst>
              </a:tr>
              <a:tr h="170140">
                <a:tc>
                  <a:txBody>
                    <a:bodyPr/>
                    <a:lstStyle/>
                    <a:p>
                      <a:pPr algn="l" fontAlgn="b"/>
                      <a:r>
                        <a:rPr lang="en-GB" sz="1000" b="0" i="0" u="none" strike="noStrike">
                          <a:solidFill>
                            <a:srgbClr val="000000"/>
                          </a:solidFill>
                          <a:effectLst/>
                          <a:latin typeface="Calibri" panose="020F0502020204030204" pitchFamily="34" charset="0"/>
                        </a:rPr>
                        <a:t>10504</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000" b="0" i="0" u="none" strike="noStrike">
                          <a:solidFill>
                            <a:srgbClr val="000000"/>
                          </a:solidFill>
                          <a:effectLst/>
                          <a:latin typeface="Calibri" panose="020F0502020204030204" pitchFamily="34" charset="0"/>
                        </a:rPr>
                        <a:t>S&amp;P 500 16-Oct-2020 Put @ 2800</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Option</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         154.95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       0.02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     1,000,000.00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JP Morgan</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GB" sz="1000" b="0" i="0" u="none" strike="noStrike">
                          <a:solidFill>
                            <a:srgbClr val="000000"/>
                          </a:solidFill>
                          <a:effectLst/>
                          <a:latin typeface="Calibri" panose="020F0502020204030204" pitchFamily="34" charset="0"/>
                        </a:rPr>
                        <a:t>10%</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759602253"/>
                  </a:ext>
                </a:extLst>
              </a:tr>
              <a:tr h="170140">
                <a:tc>
                  <a:txBody>
                    <a:bodyPr/>
                    <a:lstStyle/>
                    <a:p>
                      <a:pPr algn="l" fontAlgn="b"/>
                      <a:r>
                        <a:rPr lang="en-GB" sz="1000" b="0" i="0" u="none" strike="noStrike">
                          <a:solidFill>
                            <a:srgbClr val="000000"/>
                          </a:solidFill>
                          <a:effectLst/>
                          <a:latin typeface="Calibri" panose="020F0502020204030204" pitchFamily="34" charset="0"/>
                        </a:rPr>
                        <a:t>10432</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panose="020F0502020204030204" pitchFamily="34" charset="0"/>
                        </a:rPr>
                        <a:t>S&amp;P 500 30-Nov-2020 Put @ 3375</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GB" sz="1000" b="0" i="0" u="none" strike="noStrike">
                          <a:solidFill>
                            <a:srgbClr val="000000"/>
                          </a:solidFill>
                          <a:effectLst/>
                          <a:latin typeface="Calibri" panose="020F0502020204030204" pitchFamily="34" charset="0"/>
                        </a:rPr>
                        <a:t>Option</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GB" sz="1000" b="0" i="0" u="none" strike="noStrike">
                          <a:solidFill>
                            <a:srgbClr val="000000"/>
                          </a:solidFill>
                          <a:effectLst/>
                          <a:latin typeface="Calibri" panose="020F0502020204030204" pitchFamily="34" charset="0"/>
                        </a:rPr>
                        <a:t>   66,743.76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GB" sz="1000" b="0" i="0" u="none" strike="noStrike">
                          <a:solidFill>
                            <a:srgbClr val="000000"/>
                          </a:solidFill>
                          <a:effectLst/>
                          <a:latin typeface="Calibri" panose="020F0502020204030204" pitchFamily="34" charset="0"/>
                        </a:rPr>
                        <a:t>       6.67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GB" sz="1000" b="0" i="0" u="none" strike="noStrike">
                          <a:solidFill>
                            <a:srgbClr val="000000"/>
                          </a:solidFill>
                          <a:effectLst/>
                          <a:latin typeface="Calibri" panose="020F0502020204030204" pitchFamily="34" charset="0"/>
                        </a:rPr>
                        <a:t>     1,000,000.00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GB" sz="1000" b="0" i="0" u="none" strike="noStrike">
                          <a:solidFill>
                            <a:srgbClr val="000000"/>
                          </a:solidFill>
                          <a:effectLst/>
                          <a:latin typeface="Calibri" panose="020F0502020204030204" pitchFamily="34" charset="0"/>
                        </a:rPr>
                        <a:t>JP Morgan</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GB" sz="1000" b="0" i="0" u="none" strike="noStrike">
                          <a:solidFill>
                            <a:srgbClr val="000000"/>
                          </a:solidFill>
                          <a:effectLst/>
                          <a:latin typeface="Calibri" panose="020F0502020204030204" pitchFamily="34" charset="0"/>
                        </a:rPr>
                        <a:t>10%</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513350727"/>
                  </a:ext>
                </a:extLst>
              </a:tr>
              <a:tr h="170140">
                <a:tc>
                  <a:txBody>
                    <a:bodyPr/>
                    <a:lstStyle/>
                    <a:p>
                      <a:pPr algn="l" fontAlgn="b"/>
                      <a:r>
                        <a:rPr lang="en-GB" sz="1000" b="1" i="0" u="none" strike="noStrike">
                          <a:solidFill>
                            <a:srgbClr val="000000"/>
                          </a:solidFill>
                          <a:effectLst/>
                          <a:latin typeface="Calibri" panose="020F0502020204030204" pitchFamily="34" charset="0"/>
                        </a:rPr>
                        <a:t>Total</a:t>
                      </a:r>
                    </a:p>
                  </a:txBody>
                  <a:tcPr marL="0" marR="0" marT="0" marB="0" anchor="b">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000" b="1"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000" b="1"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000" b="1"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000" b="1" i="0" u="none" strike="noStrike">
                          <a:solidFill>
                            <a:srgbClr val="000000"/>
                          </a:solidFill>
                          <a:effectLst/>
                          <a:latin typeface="Calibri" panose="020F0502020204030204" pitchFamily="34" charset="0"/>
                        </a:rPr>
                        <a:t>     18.25 </a:t>
                      </a: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000" b="1"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000" b="1"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000" b="1" i="0" u="none" strike="noStrike" dirty="0">
                        <a:solidFill>
                          <a:srgbClr val="000000"/>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5833586"/>
                  </a:ext>
                </a:extLst>
              </a:tr>
            </a:tbl>
          </a:graphicData>
        </a:graphic>
      </p:graphicFrame>
    </p:spTree>
    <p:extLst>
      <p:ext uri="{BB962C8B-B14F-4D97-AF65-F5344CB8AC3E}">
        <p14:creationId xmlns:p14="http://schemas.microsoft.com/office/powerpoint/2010/main" val="3378747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2566123"/>
            <a:ext cx="56468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view this in a report?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3027788"/>
            <a:ext cx="7335254" cy="923330"/>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On </a:t>
            </a:r>
            <a:r>
              <a:rPr kumimoji="0" lang="en-US" sz="18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FundWare</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you can go to </a:t>
            </a:r>
            <a:r>
              <a:rPr kumimoji="0" lang="en-US" sz="1800" b="1"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Reporting -&gt; Holding Reports - &gt; Holding Report</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and select one of a wide range of reports (e.g. Holding Export Report) to extract.</a:t>
            </a:r>
          </a:p>
        </p:txBody>
      </p:sp>
    </p:spTree>
    <p:extLst>
      <p:ext uri="{BB962C8B-B14F-4D97-AF65-F5344CB8AC3E}">
        <p14:creationId xmlns:p14="http://schemas.microsoft.com/office/powerpoint/2010/main" val="27070972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559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0CC66740-D5A8-4BFC-B2BA-C20E2DD49A8B}" vid="{1B7FFCF4-088D-4A33-8428-D27B2D62C08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C6250F375667C46A87736AADEF8BC40" ma:contentTypeVersion="11" ma:contentTypeDescription="Create a new document." ma:contentTypeScope="" ma:versionID="b00c2f9982faec03c9fbee76d8d84b66">
  <xsd:schema xmlns:xsd="http://www.w3.org/2001/XMLSchema" xmlns:xs="http://www.w3.org/2001/XMLSchema" xmlns:p="http://schemas.microsoft.com/office/2006/metadata/properties" xmlns:ns2="89f12534-e8b5-4d10-b845-f47e4ca09c9b" xmlns:ns3="4bf76ef2-d5d7-4dbd-9bef-450e13b45512" targetNamespace="http://schemas.microsoft.com/office/2006/metadata/properties" ma:root="true" ma:fieldsID="53cefc5c4ebc35034f334885a6126ca0" ns2:_="" ns3:_="">
    <xsd:import namespace="89f12534-e8b5-4d10-b845-f47e4ca09c9b"/>
    <xsd:import namespace="4bf76ef2-d5d7-4dbd-9bef-450e13b4551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f12534-e8b5-4d10-b845-f47e4ca09c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f76ef2-d5d7-4dbd-9bef-450e13b4551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0DC6713-AB70-44EC-A8C3-104F80E7C6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f12534-e8b5-4d10-b845-f47e4ca09c9b"/>
    <ds:schemaRef ds:uri="4bf76ef2-d5d7-4dbd-9bef-450e13b455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0D6BCB1-FC3E-4E77-9112-4BDCD9865240}">
  <ds:schemaRefs>
    <ds:schemaRef ds:uri="http://schemas.microsoft.com/sharepoint/v3/contenttype/forms"/>
  </ds:schemaRefs>
</ds:datastoreItem>
</file>

<file path=customXml/itemProps3.xml><?xml version="1.0" encoding="utf-8"?>
<ds:datastoreItem xmlns:ds="http://schemas.openxmlformats.org/officeDocument/2006/customXml" ds:itemID="{8C895237-F706-478C-843A-87393F562B59}">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PowerPoint Template</Template>
  <TotalTime>0</TotalTime>
  <Words>1264</Words>
  <Application>Microsoft Office PowerPoint</Application>
  <PresentationFormat>Widescreen</PresentationFormat>
  <Paragraphs>180</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Nunito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Watson</dc:creator>
  <cp:lastModifiedBy>Rosie McKerr</cp:lastModifiedBy>
  <cp:revision>26</cp:revision>
  <dcterms:created xsi:type="dcterms:W3CDTF">2020-08-26T09:52:40Z</dcterms:created>
  <dcterms:modified xsi:type="dcterms:W3CDTF">2021-05-26T07:24:26Z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0x010100FC6250F375667C46A87736AADEF8BC40</vt:lpwstr>
  </property>
</Properties>
</file>