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9" r:id="rId7"/>
    <p:sldId id="270" r:id="rId8"/>
    <p:sldId id="272" r:id="rId9"/>
    <p:sldId id="274" r:id="rId10"/>
    <p:sldId id="275" r:id="rId11"/>
    <p:sldId id="277" r:id="rId12"/>
    <p:sldId id="276" r:id="rId13"/>
    <p:sldId id="271" r:id="rId14"/>
    <p:sldId id="278" r:id="rId15"/>
    <p:sldId id="26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127"/>
    <a:srgbClr val="31D4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AFB7BD-A2AE-46D6-8CEF-A64C65ADDC38}" v="3" dt="2021-05-20T06:44:07.2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4" autoAdjust="0"/>
    <p:restoredTop sz="92247" autoAdjust="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McKerr" userId="84563696-7ce9-496d-a79d-236896a89af9" providerId="ADAL" clId="{1CAFB7BD-A2AE-46D6-8CEF-A64C65ADDC38}"/>
    <pc:docChg chg="custSel addSld delSld modSld">
      <pc:chgData name="Rosie McKerr" userId="84563696-7ce9-496d-a79d-236896a89af9" providerId="ADAL" clId="{1CAFB7BD-A2AE-46D6-8CEF-A64C65ADDC38}" dt="2021-05-26T07:24:38.453" v="64" actId="478"/>
      <pc:docMkLst>
        <pc:docMk/>
      </pc:docMkLst>
      <pc:sldChg chg="delSp mod">
        <pc:chgData name="Rosie McKerr" userId="84563696-7ce9-496d-a79d-236896a89af9" providerId="ADAL" clId="{1CAFB7BD-A2AE-46D6-8CEF-A64C65ADDC38}" dt="2021-05-26T07:24:38.453" v="64" actId="478"/>
        <pc:sldMkLst>
          <pc:docMk/>
          <pc:sldMk cId="2028802919" sldId="257"/>
        </pc:sldMkLst>
        <pc:spChg chg="del">
          <ac:chgData name="Rosie McKerr" userId="84563696-7ce9-496d-a79d-236896a89af9" providerId="ADAL" clId="{1CAFB7BD-A2AE-46D6-8CEF-A64C65ADDC38}" dt="2021-05-26T07:24:37.302" v="63" actId="478"/>
          <ac:spMkLst>
            <pc:docMk/>
            <pc:sldMk cId="2028802919" sldId="257"/>
            <ac:spMk id="2" creationId="{9E4156D5-1008-49A9-8E25-B2DEFFECC379}"/>
          </ac:spMkLst>
        </pc:spChg>
        <pc:spChg chg="del">
          <ac:chgData name="Rosie McKerr" userId="84563696-7ce9-496d-a79d-236896a89af9" providerId="ADAL" clId="{1CAFB7BD-A2AE-46D6-8CEF-A64C65ADDC38}" dt="2021-05-26T07:24:38.453" v="64" actId="478"/>
          <ac:spMkLst>
            <pc:docMk/>
            <pc:sldMk cId="2028802919" sldId="257"/>
            <ac:spMk id="3" creationId="{712AC3E6-C95A-4E08-9D70-956741AFBA4C}"/>
          </ac:spMkLst>
        </pc:spChg>
        <pc:spChg chg="del">
          <ac:chgData name="Rosie McKerr" userId="84563696-7ce9-496d-a79d-236896a89af9" providerId="ADAL" clId="{1CAFB7BD-A2AE-46D6-8CEF-A64C65ADDC38}" dt="2021-05-20T06:32:28.305" v="50" actId="478"/>
          <ac:spMkLst>
            <pc:docMk/>
            <pc:sldMk cId="2028802919" sldId="257"/>
            <ac:spMk id="5" creationId="{B0A65CAF-369E-42F1-8735-50684B6EF0BD}"/>
          </ac:spMkLst>
        </pc:spChg>
        <pc:spChg chg="del">
          <ac:chgData name="Rosie McKerr" userId="84563696-7ce9-496d-a79d-236896a89af9" providerId="ADAL" clId="{1CAFB7BD-A2AE-46D6-8CEF-A64C65ADDC38}" dt="2021-05-20T06:32:10.237" v="45" actId="21"/>
          <ac:spMkLst>
            <pc:docMk/>
            <pc:sldMk cId="2028802919" sldId="257"/>
            <ac:spMk id="11" creationId="{3EF38329-DAF3-4F79-8F64-E03078283788}"/>
          </ac:spMkLst>
        </pc:spChg>
      </pc:sldChg>
      <pc:sldChg chg="addSp modSp mod">
        <pc:chgData name="Rosie McKerr" userId="84563696-7ce9-496d-a79d-236896a89af9" providerId="ADAL" clId="{1CAFB7BD-A2AE-46D6-8CEF-A64C65ADDC38}" dt="2021-05-20T06:32:23.765" v="49" actId="1076"/>
        <pc:sldMkLst>
          <pc:docMk/>
          <pc:sldMk cId="2604996182" sldId="269"/>
        </pc:sldMkLst>
        <pc:spChg chg="mod">
          <ac:chgData name="Rosie McKerr" userId="84563696-7ce9-496d-a79d-236896a89af9" providerId="ADAL" clId="{1CAFB7BD-A2AE-46D6-8CEF-A64C65ADDC38}" dt="2021-05-20T06:32:05.357" v="44" actId="1076"/>
          <ac:spMkLst>
            <pc:docMk/>
            <pc:sldMk cId="2604996182" sldId="269"/>
            <ac:spMk id="2" creationId="{9E4156D5-1008-49A9-8E25-B2DEFFECC379}"/>
          </ac:spMkLst>
        </pc:spChg>
        <pc:spChg chg="mod">
          <ac:chgData name="Rosie McKerr" userId="84563696-7ce9-496d-a79d-236896a89af9" providerId="ADAL" clId="{1CAFB7BD-A2AE-46D6-8CEF-A64C65ADDC38}" dt="2021-05-20T06:32:02.128" v="43" actId="1076"/>
          <ac:spMkLst>
            <pc:docMk/>
            <pc:sldMk cId="2604996182" sldId="269"/>
            <ac:spMk id="3" creationId="{712AC3E6-C95A-4E08-9D70-956741AFBA4C}"/>
          </ac:spMkLst>
        </pc:spChg>
        <pc:spChg chg="add mod">
          <ac:chgData name="Rosie McKerr" userId="84563696-7ce9-496d-a79d-236896a89af9" providerId="ADAL" clId="{1CAFB7BD-A2AE-46D6-8CEF-A64C65ADDC38}" dt="2021-05-20T06:32:23.765" v="49" actId="1076"/>
          <ac:spMkLst>
            <pc:docMk/>
            <pc:sldMk cId="2604996182" sldId="269"/>
            <ac:spMk id="6" creationId="{1EF9D7BE-1C6A-4F2B-A707-068EABBB2D47}"/>
          </ac:spMkLst>
        </pc:spChg>
        <pc:spChg chg="add mod">
          <ac:chgData name="Rosie McKerr" userId="84563696-7ce9-496d-a79d-236896a89af9" providerId="ADAL" clId="{1CAFB7BD-A2AE-46D6-8CEF-A64C65ADDC38}" dt="2021-05-20T06:32:21.708" v="48" actId="1076"/>
          <ac:spMkLst>
            <pc:docMk/>
            <pc:sldMk cId="2604996182" sldId="269"/>
            <ac:spMk id="9" creationId="{587A467C-9366-47DF-A8F1-4B2132EE15DE}"/>
          </ac:spMkLst>
        </pc:spChg>
      </pc:sldChg>
      <pc:sldChg chg="modSp mod">
        <pc:chgData name="Rosie McKerr" userId="84563696-7ce9-496d-a79d-236896a89af9" providerId="ADAL" clId="{1CAFB7BD-A2AE-46D6-8CEF-A64C65ADDC38}" dt="2021-05-20T06:33:18.557" v="53" actId="20577"/>
        <pc:sldMkLst>
          <pc:docMk/>
          <pc:sldMk cId="3402579336" sldId="270"/>
        </pc:sldMkLst>
        <pc:spChg chg="mod">
          <ac:chgData name="Rosie McKerr" userId="84563696-7ce9-496d-a79d-236896a89af9" providerId="ADAL" clId="{1CAFB7BD-A2AE-46D6-8CEF-A64C65ADDC38}" dt="2021-05-20T06:33:18.557" v="53" actId="20577"/>
          <ac:spMkLst>
            <pc:docMk/>
            <pc:sldMk cId="3402579336" sldId="270"/>
            <ac:spMk id="8" creationId="{EED82F1B-FCD6-41A3-9D56-472F9193B965}"/>
          </ac:spMkLst>
        </pc:spChg>
      </pc:sldChg>
      <pc:sldChg chg="delSp modSp mod">
        <pc:chgData name="Rosie McKerr" userId="84563696-7ce9-496d-a79d-236896a89af9" providerId="ADAL" clId="{1CAFB7BD-A2AE-46D6-8CEF-A64C65ADDC38}" dt="2021-05-20T06:44:21.613" v="61" actId="1076"/>
        <pc:sldMkLst>
          <pc:docMk/>
          <pc:sldMk cId="3378747604" sldId="271"/>
        </pc:sldMkLst>
        <pc:spChg chg="del">
          <ac:chgData name="Rosie McKerr" userId="84563696-7ce9-496d-a79d-236896a89af9" providerId="ADAL" clId="{1CAFB7BD-A2AE-46D6-8CEF-A64C65ADDC38}" dt="2021-05-20T06:44:13.683" v="58" actId="478"/>
          <ac:spMkLst>
            <pc:docMk/>
            <pc:sldMk cId="3378747604" sldId="271"/>
            <ac:spMk id="3" creationId="{A826B085-56B7-4A24-BFA6-6FE1196A533E}"/>
          </ac:spMkLst>
        </pc:spChg>
        <pc:spChg chg="del">
          <ac:chgData name="Rosie McKerr" userId="84563696-7ce9-496d-a79d-236896a89af9" providerId="ADAL" clId="{1CAFB7BD-A2AE-46D6-8CEF-A64C65ADDC38}" dt="2021-05-20T06:44:12.441" v="57" actId="478"/>
          <ac:spMkLst>
            <pc:docMk/>
            <pc:sldMk cId="3378747604" sldId="271"/>
            <ac:spMk id="4" creationId="{850DCBEB-7DFB-4AB7-8202-0BF8E297251D}"/>
          </ac:spMkLst>
        </pc:spChg>
        <pc:spChg chg="mod">
          <ac:chgData name="Rosie McKerr" userId="84563696-7ce9-496d-a79d-236896a89af9" providerId="ADAL" clId="{1CAFB7BD-A2AE-46D6-8CEF-A64C65ADDC38}" dt="2021-05-20T06:44:21.613" v="61" actId="1076"/>
          <ac:spMkLst>
            <pc:docMk/>
            <pc:sldMk cId="3378747604" sldId="271"/>
            <ac:spMk id="7" creationId="{D9A2C0B1-5F58-4B52-96AF-FD49066D348F}"/>
          </ac:spMkLst>
        </pc:spChg>
        <pc:spChg chg="mod">
          <ac:chgData name="Rosie McKerr" userId="84563696-7ce9-496d-a79d-236896a89af9" providerId="ADAL" clId="{1CAFB7BD-A2AE-46D6-8CEF-A64C65ADDC38}" dt="2021-05-20T06:44:18.358" v="60" actId="14100"/>
          <ac:spMkLst>
            <pc:docMk/>
            <pc:sldMk cId="3378747604" sldId="271"/>
            <ac:spMk id="8" creationId="{EED82F1B-FCD6-41A3-9D56-472F9193B965}"/>
          </ac:spMkLst>
        </pc:spChg>
      </pc:sldChg>
      <pc:sldChg chg="del">
        <pc:chgData name="Rosie McKerr" userId="84563696-7ce9-496d-a79d-236896a89af9" providerId="ADAL" clId="{1CAFB7BD-A2AE-46D6-8CEF-A64C65ADDC38}" dt="2021-05-20T06:34:22.678" v="54" actId="2696"/>
        <pc:sldMkLst>
          <pc:docMk/>
          <pc:sldMk cId="2527660893" sldId="273"/>
        </pc:sldMkLst>
      </pc:sldChg>
      <pc:sldChg chg="modSp mod">
        <pc:chgData name="Rosie McKerr" userId="84563696-7ce9-496d-a79d-236896a89af9" providerId="ADAL" clId="{1CAFB7BD-A2AE-46D6-8CEF-A64C65ADDC38}" dt="2021-05-20T06:35:34.262" v="55" actId="20577"/>
        <pc:sldMkLst>
          <pc:docMk/>
          <pc:sldMk cId="2012144604" sldId="275"/>
        </pc:sldMkLst>
        <pc:spChg chg="mod">
          <ac:chgData name="Rosie McKerr" userId="84563696-7ce9-496d-a79d-236896a89af9" providerId="ADAL" clId="{1CAFB7BD-A2AE-46D6-8CEF-A64C65ADDC38}" dt="2021-05-20T06:35:34.262" v="55" actId="20577"/>
          <ac:spMkLst>
            <pc:docMk/>
            <pc:sldMk cId="2012144604" sldId="275"/>
            <ac:spMk id="8" creationId="{EED82F1B-FCD6-41A3-9D56-472F9193B965}"/>
          </ac:spMkLst>
        </pc:spChg>
      </pc:sldChg>
      <pc:sldChg chg="modSp add mod">
        <pc:chgData name="Rosie McKerr" userId="84563696-7ce9-496d-a79d-236896a89af9" providerId="ADAL" clId="{1CAFB7BD-A2AE-46D6-8CEF-A64C65ADDC38}" dt="2021-05-20T06:54:46.557" v="62"/>
        <pc:sldMkLst>
          <pc:docMk/>
          <pc:sldMk cId="2707097203" sldId="278"/>
        </pc:sldMkLst>
        <pc:spChg chg="mod">
          <ac:chgData name="Rosie McKerr" userId="84563696-7ce9-496d-a79d-236896a89af9" providerId="ADAL" clId="{1CAFB7BD-A2AE-46D6-8CEF-A64C65ADDC38}" dt="2021-05-20T06:54:46.557" v="62"/>
          <ac:spMkLst>
            <pc:docMk/>
            <pc:sldMk cId="2707097203" sldId="278"/>
            <ac:spMk id="8" creationId="{EED82F1B-FCD6-41A3-9D56-472F9193B96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99E19-8ADF-41E9-8BAB-095F2C9270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3F38DC-CB73-414B-9EE0-70D323F66F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8FBC58-8857-4849-9A7F-C156248243B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80EF3901-A3CC-4C78-9F73-EF7E20873F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668446-7F19-4AA3-820C-C5DD58E3A196}"/>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866053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EF5E-B3E3-4F51-8B95-4F4791F044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C6DCCD-13D4-4C39-AEAB-D6DD97DD39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24E561-B2A6-45D5-92F4-29475C081B0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4CDFFA31-2A1F-4E4E-9793-F32B0110CE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EE9879-DBFF-46A9-B493-335D839900BF}"/>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23999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48C7D-DA80-4FAF-95D0-6EA908CD62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59DDD95-2F37-4E6F-8456-16FFF1C5FD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119C27-9F94-4D2F-91A0-3021A733742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73A9A014-E412-4BC5-905C-013466CE1A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5B33E5-060E-4A2F-910F-E67578CE10F2}"/>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48091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DA03-F358-47D4-8066-E04AB77044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CBE505A-C6D6-49CF-A44C-1DC22CD2B4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4B73BE1-D3A0-424B-99F5-BD2ED692F9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52B413-E23A-4194-93E1-570B17DE5A6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78E78E70-C24B-4EEE-97FC-BFEE2884DD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5A18F7-5E3D-456E-929E-5D4E9B99BD0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47161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790AD-FAB3-4E35-A56A-6575495AD1D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A88CC8-1226-4689-94B1-8CD4A2AA99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0EAC02-C8A4-426D-99EA-E76AE3451C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01E1D60-A793-418C-AC0A-7056C0CDD5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523854-8D24-4662-B1F8-14886C300C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5B588C-3C51-4F39-947E-4C796FC2C87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8" name="Footer Placeholder 7">
            <a:extLst>
              <a:ext uri="{FF2B5EF4-FFF2-40B4-BE49-F238E27FC236}">
                <a16:creationId xmlns:a16="http://schemas.microsoft.com/office/drawing/2014/main" id="{5E0F4F52-BDDB-4031-885C-931C2744A40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2B20A7-B44B-4C99-9C57-6159CBAD4C7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038638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69F6-D14E-4012-AAE4-4F19083F5E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85F0E95-5598-4748-BB6E-726DD1B2C21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4" name="Footer Placeholder 3">
            <a:extLst>
              <a:ext uri="{FF2B5EF4-FFF2-40B4-BE49-F238E27FC236}">
                <a16:creationId xmlns:a16="http://schemas.microsoft.com/office/drawing/2014/main" id="{B43FACC1-43DA-4038-ABC5-9E23ED3A7E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1B4D6B3-F4DB-4668-9306-4A0EB4B60C4C}"/>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549964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14E0AB-5DBD-48F0-8E7F-64CBE5FE749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3" name="Footer Placeholder 2">
            <a:extLst>
              <a:ext uri="{FF2B5EF4-FFF2-40B4-BE49-F238E27FC236}">
                <a16:creationId xmlns:a16="http://schemas.microsoft.com/office/drawing/2014/main" id="{F18E790B-E698-445F-B0FC-4EDAB7D91C8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1889E8-DBD6-45FF-B983-2EF63E53EF6E}"/>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4243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D81F-400C-40FB-AD9C-BDA6C0C839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5CA844B-A7D8-4AE5-8A23-898C731AFA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D78FFF9-C63C-4503-8FC5-21CD7B5C6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561DAB-39C6-4232-B936-BC1C53BCF603}"/>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2A78EFBE-72C4-46F5-9EE1-4CABB00FFE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55E76-C778-4064-9964-2469B5FD043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371174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1417-7479-4D8C-BDE4-F3AE320DE5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245F82-EF0B-4C3B-9E1F-D3930AA789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54EEBA13-6CBE-431B-A509-BFEADFB685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7165D1-535C-4321-B7FA-AA2395C61C85}"/>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FD70356E-9514-4651-8B29-BA64CC20D0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6470C2-855A-40E9-9E04-CBE2527145A8}"/>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683847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8F800-BA98-4D93-A76B-F622420FA1A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5586B4-A57F-4E96-AB9D-5DCA1DEDBA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BB1120-AA20-4B98-9C3D-C2491985449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2152907-6784-4FE0-A3DE-B690CD4814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B198C3-CA2C-4481-AAFF-075525325F2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20778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0975ED-0129-4E97-BA46-F122417A0C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BE9BC7-2165-49B5-880D-BF9AA9282F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094C21-FE3E-48A1-928F-4C1E284FFDC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209326-546E-4BB3-B68B-47105C9BB2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9EF8D0-E1F0-4E2A-827E-FCD5AA858BE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919184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EC3A6D-DECE-4D68-BD4F-DDFAE0B64E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4E60F4-AA16-496A-813C-39C2273B9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46B540-F1E0-4082-BC0B-B34C35E059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D92720-3DBB-4BCC-B8E4-672F946348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1A0E61-3E54-4B23-9215-8E62CC63C1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E1BFBA-AE29-4691-AD3F-155ABE627ED4}" type="slidenum">
              <a:rPr lang="en-GB" smtClean="0"/>
              <a:t>‹#›</a:t>
            </a:fld>
            <a:endParaRPr lang="en-GB"/>
          </a:p>
        </p:txBody>
      </p:sp>
    </p:spTree>
    <p:extLst>
      <p:ext uri="{BB962C8B-B14F-4D97-AF65-F5344CB8AC3E}">
        <p14:creationId xmlns:p14="http://schemas.microsoft.com/office/powerpoint/2010/main" val="2070024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F2E8947-BFAE-483D-87DA-F7B7186B7D7E}"/>
              </a:ext>
            </a:extLst>
          </p:cNvPr>
          <p:cNvSpPr txBox="1"/>
          <p:nvPr/>
        </p:nvSpPr>
        <p:spPr>
          <a:xfrm>
            <a:off x="570111" y="2767280"/>
            <a:ext cx="7739388" cy="1323439"/>
          </a:xfrm>
          <a:prstGeom prst="rect">
            <a:avLst/>
          </a:prstGeom>
          <a:noFill/>
        </p:spPr>
        <p:txBody>
          <a:bodyPr wrap="square" rtlCol="0">
            <a:spAutoFit/>
          </a:bodyPr>
          <a:lstStyle/>
          <a:p>
            <a:r>
              <a:rPr lang="en-US" sz="4000" dirty="0">
                <a:solidFill>
                  <a:srgbClr val="31D4CF"/>
                </a:solidFill>
                <a:latin typeface="Nunito Sans" panose="00000500000000000000" pitchFamily="2" charset="0"/>
              </a:rPr>
              <a:t>UCITS28 – </a:t>
            </a:r>
            <a:r>
              <a:rPr lang="en-US" sz="4000" dirty="0">
                <a:solidFill>
                  <a:schemeClr val="bg1"/>
                </a:solidFill>
                <a:latin typeface="Nunito Sans" panose="00000500000000000000" pitchFamily="2" charset="0"/>
              </a:rPr>
              <a:t>Max 200% Total Global Exposure (incl. 100% FDI)</a:t>
            </a:r>
          </a:p>
        </p:txBody>
      </p:sp>
    </p:spTree>
    <p:extLst>
      <p:ext uri="{BB962C8B-B14F-4D97-AF65-F5344CB8AC3E}">
        <p14:creationId xmlns:p14="http://schemas.microsoft.com/office/powerpoint/2010/main" val="3012109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does the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963851"/>
            <a:ext cx="11588942" cy="2585323"/>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UCITS28 monitors </a:t>
            </a:r>
            <a:r>
              <a:rPr lang="en-US" sz="1800" b="1" dirty="0">
                <a:latin typeface="Nunito Sans" panose="00000500000000000000" pitchFamily="2" charset="0"/>
                <a:ea typeface="Calibri" charset="0"/>
                <a:cs typeface="Calibri" charset="0"/>
              </a:rPr>
              <a:t>COLL 5.3.3A</a:t>
            </a:r>
            <a:r>
              <a:rPr lang="en-US" sz="1800" dirty="0">
                <a:latin typeface="Nunito Sans" panose="00000500000000000000" pitchFamily="2" charset="0"/>
                <a:ea typeface="Calibri" charset="0"/>
                <a:cs typeface="Calibri" charset="0"/>
              </a:rPr>
              <a:t>. For any UCITS scheme, the exposure arising from derivatives must be </a:t>
            </a:r>
            <a:r>
              <a:rPr lang="en-US" sz="1800" b="1" dirty="0">
                <a:solidFill>
                  <a:srgbClr val="31D4CF"/>
                </a:solidFill>
                <a:latin typeface="Nunito Sans" panose="00000500000000000000" pitchFamily="2" charset="0"/>
                <a:ea typeface="Calibri" charset="0"/>
                <a:cs typeface="Calibri" charset="0"/>
              </a:rPr>
              <a:t>LESS</a:t>
            </a:r>
            <a:r>
              <a:rPr lang="en-US" sz="1800" dirty="0">
                <a:latin typeface="Nunito Sans" panose="00000500000000000000" pitchFamily="2" charset="0"/>
                <a:ea typeface="Calibri" charset="0"/>
                <a:cs typeface="Calibri" charset="0"/>
              </a:rPr>
              <a:t> than 100% of the NAV. Our interpretation is therefore that:</a:t>
            </a:r>
          </a:p>
          <a:p>
            <a:pPr marL="0" lvl="1">
              <a:defRPr/>
            </a:pPr>
            <a:endParaRPr lang="en-US" sz="1800"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	</a:t>
            </a:r>
            <a:r>
              <a:rPr lang="en-US" sz="1800" dirty="0">
                <a:latin typeface="Nunito Sans" panose="00000500000000000000" pitchFamily="2" charset="0"/>
                <a:ea typeface="Calibri" charset="0"/>
                <a:cs typeface="Calibri" charset="0"/>
              </a:rPr>
              <a:t>The exposure must be </a:t>
            </a:r>
            <a:r>
              <a:rPr lang="en-US" sz="1800" b="1" dirty="0">
                <a:solidFill>
                  <a:srgbClr val="31D4CF"/>
                </a:solidFill>
                <a:latin typeface="Nunito Sans" panose="00000500000000000000" pitchFamily="2" charset="0"/>
                <a:ea typeface="Calibri" charset="0"/>
                <a:cs typeface="Calibri" charset="0"/>
              </a:rPr>
              <a:t>LESS</a:t>
            </a:r>
            <a:r>
              <a:rPr lang="en-US" sz="1800" dirty="0">
                <a:latin typeface="Nunito Sans" panose="00000500000000000000" pitchFamily="2" charset="0"/>
                <a:ea typeface="Calibri" charset="0"/>
                <a:cs typeface="Calibri" charset="0"/>
              </a:rPr>
              <a:t> than </a:t>
            </a:r>
            <a:r>
              <a:rPr lang="en-US" sz="1800" b="1" dirty="0">
                <a:solidFill>
                  <a:srgbClr val="31D4CF"/>
                </a:solidFill>
                <a:latin typeface="Nunito Sans" panose="00000500000000000000" pitchFamily="2" charset="0"/>
                <a:ea typeface="Calibri" charset="0"/>
                <a:cs typeface="Calibri" charset="0"/>
              </a:rPr>
              <a:t>200%</a:t>
            </a:r>
            <a:r>
              <a:rPr lang="en-US" sz="1800" dirty="0">
                <a:latin typeface="Nunito Sans" panose="00000500000000000000" pitchFamily="2" charset="0"/>
                <a:ea typeface="Calibri" charset="0"/>
                <a:cs typeface="Calibri" charset="0"/>
              </a:rPr>
              <a:t> of the NAV</a:t>
            </a:r>
          </a:p>
          <a:p>
            <a:pPr marL="0" lvl="1">
              <a:defRPr/>
            </a:pPr>
            <a:r>
              <a:rPr lang="en-US" sz="1800" dirty="0">
                <a:latin typeface="Nunito Sans" panose="00000500000000000000" pitchFamily="2" charset="0"/>
                <a:ea typeface="Calibri" charset="0"/>
                <a:cs typeface="Calibri" charset="0"/>
              </a:rPr>
              <a:t>	i.e. </a:t>
            </a:r>
            <a:r>
              <a:rPr lang="en-US" sz="1800" b="1" dirty="0">
                <a:solidFill>
                  <a:srgbClr val="31D4CF"/>
                </a:solidFill>
                <a:latin typeface="Nunito Sans" panose="00000500000000000000" pitchFamily="2" charset="0"/>
                <a:ea typeface="Calibri" charset="0"/>
                <a:cs typeface="Calibri" charset="0"/>
              </a:rPr>
              <a:t>100% direct*</a:t>
            </a:r>
            <a:r>
              <a:rPr lang="en-US" sz="1800" dirty="0">
                <a:latin typeface="Nunito Sans" panose="00000500000000000000" pitchFamily="2" charset="0"/>
                <a:ea typeface="Calibri" charset="0"/>
                <a:cs typeface="Calibri" charset="0"/>
              </a:rPr>
              <a:t>+ </a:t>
            </a:r>
            <a:r>
              <a:rPr lang="en-US" sz="1800" b="1" dirty="0">
                <a:solidFill>
                  <a:srgbClr val="31D4CF"/>
                </a:solidFill>
                <a:latin typeface="Nunito Sans" panose="00000500000000000000" pitchFamily="2" charset="0"/>
                <a:ea typeface="Calibri" charset="0"/>
                <a:cs typeface="Calibri" charset="0"/>
              </a:rPr>
              <a:t>100% indirect </a:t>
            </a:r>
            <a:r>
              <a:rPr lang="en-US" sz="1800" dirty="0">
                <a:latin typeface="Nunito Sans" panose="00000500000000000000" pitchFamily="2" charset="0"/>
                <a:ea typeface="Calibri" charset="0"/>
                <a:cs typeface="Calibri" charset="0"/>
              </a:rPr>
              <a:t>exposure from derivatives</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solidFill>
                  <a:srgbClr val="31D4CF"/>
                </a:solidFill>
                <a:latin typeface="Nunito Sans" panose="00000500000000000000" pitchFamily="2" charset="0"/>
                <a:ea typeface="Calibri" charset="0"/>
                <a:cs typeface="Calibri" charset="0"/>
              </a:rPr>
              <a:t>*</a:t>
            </a:r>
            <a:r>
              <a:rPr lang="en-US" sz="1800" dirty="0">
                <a:latin typeface="Nunito Sans" panose="00000500000000000000" pitchFamily="2" charset="0"/>
                <a:ea typeface="Calibri" charset="0"/>
                <a:cs typeface="Calibri" charset="0"/>
              </a:rPr>
              <a:t> 100% direct meaning all bonds, equities and funds etc. which do not give incremental leverage but their exposure is equal to their market value</a:t>
            </a:r>
          </a:p>
          <a:p>
            <a:pPr marL="0" lvl="1">
              <a:defRPr/>
            </a:pPr>
            <a:endParaRPr lang="en-US" sz="18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2028802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US" sz="2400">
                <a:solidFill>
                  <a:srgbClr val="31D4CF"/>
                </a:solidFill>
                <a:latin typeface="Nunito Sans" panose="00000500000000000000" pitchFamily="2" charset="0"/>
              </a:rPr>
              <a:t>What fields does this rule monitor?</a:t>
            </a:r>
            <a:endParaRPr lang="en-US" sz="2400" dirty="0">
              <a:solidFill>
                <a:srgbClr val="31D4CF"/>
              </a:solidFill>
              <a:latin typeface="Nunito Sans" panose="00000500000000000000" pitchFamily="2" charset="0"/>
            </a:endParaRP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963851"/>
            <a:ext cx="7335254" cy="1477328"/>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This rule looks primarily </a:t>
            </a:r>
            <a:r>
              <a:rPr lang="en-US" dirty="0">
                <a:latin typeface="Nunito Sans" panose="00000500000000000000" pitchFamily="2" charset="0"/>
                <a:ea typeface="Calibri" charset="0"/>
                <a:cs typeface="Calibri" charset="0"/>
              </a:rPr>
              <a:t>at</a:t>
            </a:r>
            <a:r>
              <a:rPr lang="en-US" sz="1800" dirty="0">
                <a:latin typeface="Nunito Sans" panose="00000500000000000000" pitchFamily="2" charset="0"/>
                <a:ea typeface="Calibri" charset="0"/>
                <a:cs typeface="Calibri" charset="0"/>
              </a:rPr>
              <a:t> the following fields:</a:t>
            </a:r>
          </a:p>
          <a:p>
            <a:pPr marL="0" lvl="1">
              <a:defRPr/>
            </a:pPr>
            <a:endParaRPr lang="en-US" sz="1800"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Exposure</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Holdings NAV</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Correct </a:t>
            </a:r>
            <a:r>
              <a:rPr lang="en-US" dirty="0" err="1">
                <a:latin typeface="Nunito Sans" panose="00000500000000000000" pitchFamily="2" charset="0"/>
                <a:ea typeface="Calibri" charset="0"/>
                <a:cs typeface="Calibri" charset="0"/>
              </a:rPr>
              <a:t>MVBase</a:t>
            </a:r>
            <a:endParaRPr lang="en-US" sz="1800" dirty="0">
              <a:latin typeface="Nunito Sans" panose="00000500000000000000" pitchFamily="2" charset="0"/>
              <a:ea typeface="Calibri" charset="0"/>
              <a:cs typeface="Calibri" charset="0"/>
            </a:endParaRPr>
          </a:p>
        </p:txBody>
      </p:sp>
      <p:sp>
        <p:nvSpPr>
          <p:cNvPr id="2" name="TextBox 1">
            <a:extLst>
              <a:ext uri="{FF2B5EF4-FFF2-40B4-BE49-F238E27FC236}">
                <a16:creationId xmlns:a16="http://schemas.microsoft.com/office/drawing/2014/main" id="{9E4156D5-1008-49A9-8E25-B2DEFFECC379}"/>
              </a:ext>
            </a:extLst>
          </p:cNvPr>
          <p:cNvSpPr txBox="1"/>
          <p:nvPr/>
        </p:nvSpPr>
        <p:spPr>
          <a:xfrm>
            <a:off x="507901" y="3775194"/>
            <a:ext cx="9176084"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Why might this rule be flagging as a breach?</a:t>
            </a:r>
          </a:p>
        </p:txBody>
      </p:sp>
      <p:sp>
        <p:nvSpPr>
          <p:cNvPr id="3" name="TextBox 2">
            <a:extLst>
              <a:ext uri="{FF2B5EF4-FFF2-40B4-BE49-F238E27FC236}">
                <a16:creationId xmlns:a16="http://schemas.microsoft.com/office/drawing/2014/main" id="{712AC3E6-C95A-4E08-9D70-956741AFBA4C}"/>
              </a:ext>
            </a:extLst>
          </p:cNvPr>
          <p:cNvSpPr txBox="1"/>
          <p:nvPr/>
        </p:nvSpPr>
        <p:spPr>
          <a:xfrm>
            <a:off x="449178" y="4324489"/>
            <a:ext cx="10727810" cy="2031325"/>
          </a:xfrm>
          <a:prstGeom prst="rect">
            <a:avLst/>
          </a:prstGeom>
          <a:noFill/>
        </p:spPr>
        <p:txBody>
          <a:bodyPr wrap="square" rtlCol="0">
            <a:spAutoFit/>
          </a:bodyPr>
          <a:lstStyle/>
          <a:p>
            <a:pPr marL="342900" lvl="1" indent="-342900">
              <a:buFont typeface="+mj-lt"/>
              <a:buAutoNum type="arabicPeriod"/>
              <a:defRPr/>
            </a:pPr>
            <a:r>
              <a:rPr lang="en-US" dirty="0">
                <a:latin typeface="Nunito Sans" panose="00000500000000000000" pitchFamily="2" charset="0"/>
                <a:ea typeface="Calibri" charset="0"/>
                <a:cs typeface="Calibri" charset="0"/>
              </a:rPr>
              <a:t>Derivative assets may be set up incorrectly causing an erroneous spike in exposure.</a:t>
            </a:r>
          </a:p>
          <a:p>
            <a:pPr marL="342900" lvl="1" indent="-342900">
              <a:buFont typeface="+mj-lt"/>
              <a:buAutoNum type="arabicPeriod"/>
              <a:defRPr/>
            </a:pPr>
            <a:r>
              <a:rPr lang="en-US" dirty="0">
                <a:latin typeface="Nunito Sans" panose="00000500000000000000" pitchFamily="2" charset="0"/>
                <a:ea typeface="Calibri" charset="0"/>
                <a:cs typeface="Calibri" charset="0"/>
              </a:rPr>
              <a:t>Derivative Underlying prices may not be correct.</a:t>
            </a:r>
          </a:p>
          <a:p>
            <a:pPr marL="342900" lvl="1" indent="-342900">
              <a:buFont typeface="+mj-lt"/>
              <a:buAutoNum type="arabicPeriod"/>
              <a:defRPr/>
            </a:pPr>
            <a:r>
              <a:rPr lang="en-US" dirty="0">
                <a:latin typeface="Nunito Sans" panose="00000500000000000000" pitchFamily="2" charset="0"/>
                <a:ea typeface="Calibri" charset="0"/>
                <a:cs typeface="Calibri" charset="0"/>
              </a:rPr>
              <a:t>Derivative assets may not be netting correctly.</a:t>
            </a:r>
          </a:p>
          <a:p>
            <a:pPr marL="342900" lvl="1" indent="-342900">
              <a:buFont typeface="+mj-lt"/>
              <a:buAutoNum type="arabicPeriod"/>
              <a:defRPr/>
            </a:pPr>
            <a:r>
              <a:rPr lang="en-US" dirty="0">
                <a:latin typeface="Nunito Sans" panose="00000500000000000000" pitchFamily="2" charset="0"/>
                <a:ea typeface="Calibri" charset="0"/>
                <a:cs typeface="Calibri" charset="0"/>
              </a:rPr>
              <a:t>There may be an FX rollover causing the exposure from Forwards to spike temporarily.</a:t>
            </a:r>
          </a:p>
          <a:p>
            <a:pPr marL="342900" lvl="1" indent="-342900">
              <a:buFont typeface="+mj-lt"/>
              <a:buAutoNum type="arabicPeriod"/>
              <a:defRPr/>
            </a:pPr>
            <a:r>
              <a:rPr lang="en-US" dirty="0">
                <a:latin typeface="Nunito Sans" panose="00000500000000000000" pitchFamily="2" charset="0"/>
                <a:ea typeface="Calibri" charset="0"/>
                <a:cs typeface="Calibri" charset="0"/>
              </a:rPr>
              <a:t>Some derivative asset types may need to be classified as risk-free in certain instances (e.g. scheme currency FFX)</a:t>
            </a:r>
          </a:p>
          <a:p>
            <a:pPr marL="342900" lvl="1" indent="-342900">
              <a:buFont typeface="+mj-lt"/>
              <a:buAutoNum type="arabicPeriod"/>
              <a:defRPr/>
            </a:pPr>
            <a:r>
              <a:rPr lang="en-US" dirty="0">
                <a:latin typeface="Nunito Sans" panose="00000500000000000000" pitchFamily="2" charset="0"/>
                <a:ea typeface="Calibri" charset="0"/>
                <a:cs typeface="Calibri" charset="0"/>
              </a:rPr>
              <a:t>Not all asset types may be captured by the “All Assets” asset category.</a:t>
            </a:r>
          </a:p>
        </p:txBody>
      </p:sp>
      <p:sp>
        <p:nvSpPr>
          <p:cNvPr id="6" name="TextBox 5">
            <a:extLst>
              <a:ext uri="{FF2B5EF4-FFF2-40B4-BE49-F238E27FC236}">
                <a16:creationId xmlns:a16="http://schemas.microsoft.com/office/drawing/2014/main" id="{1EF9D7BE-1C6A-4F2B-A707-068EABBB2D47}"/>
              </a:ext>
            </a:extLst>
          </p:cNvPr>
          <p:cNvSpPr txBox="1"/>
          <p:nvPr/>
        </p:nvSpPr>
        <p:spPr>
          <a:xfrm>
            <a:off x="449178" y="2631293"/>
            <a:ext cx="6748575"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asset type groups does the rule monitor?</a:t>
            </a:r>
          </a:p>
        </p:txBody>
      </p:sp>
      <p:sp>
        <p:nvSpPr>
          <p:cNvPr id="9" name="TextBox 8">
            <a:extLst>
              <a:ext uri="{FF2B5EF4-FFF2-40B4-BE49-F238E27FC236}">
                <a16:creationId xmlns:a16="http://schemas.microsoft.com/office/drawing/2014/main" id="{587A467C-9366-47DF-A8F1-4B2132EE15DE}"/>
              </a:ext>
            </a:extLst>
          </p:cNvPr>
          <p:cNvSpPr txBox="1"/>
          <p:nvPr/>
        </p:nvSpPr>
        <p:spPr>
          <a:xfrm>
            <a:off x="449178" y="3172345"/>
            <a:ext cx="10902312" cy="369332"/>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The rule is applied to all assets.</a:t>
            </a:r>
          </a:p>
        </p:txBody>
      </p:sp>
    </p:spTree>
    <p:extLst>
      <p:ext uri="{BB962C8B-B14F-4D97-AF65-F5344CB8AC3E}">
        <p14:creationId xmlns:p14="http://schemas.microsoft.com/office/powerpoint/2010/main" val="2604996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371557"/>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clear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9" y="833222"/>
            <a:ext cx="11438023" cy="5632311"/>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First you must understand why this breach is occurring. There are a few reports that are helpful, but often a good place to start is by downloading a Detailed Commitment Exposure Report (please see last slide for details on where to find this report). Then you can review the incremental leverage column for any anomalies.</a:t>
            </a:r>
          </a:p>
          <a:p>
            <a:pPr marL="0" lvl="1">
              <a:defRPr/>
            </a:pPr>
            <a:endParaRPr lang="en-US"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Long equities, bonds and funds have no risk beyond their investment and so have no additional exposure (or “leverage”) beyond their market value. Therefore, for these types of assets, </a:t>
            </a:r>
            <a:r>
              <a:rPr lang="en-US" dirty="0">
                <a:solidFill>
                  <a:srgbClr val="31D4CF"/>
                </a:solidFill>
                <a:latin typeface="Nunito Sans" panose="00000500000000000000" pitchFamily="2" charset="0"/>
                <a:ea typeface="Calibri" charset="0"/>
                <a:cs typeface="Calibri" charset="0"/>
              </a:rPr>
              <a:t>market value </a:t>
            </a:r>
            <a:r>
              <a:rPr lang="en-US" dirty="0">
                <a:latin typeface="Nunito Sans" panose="00000500000000000000" pitchFamily="2" charset="0"/>
                <a:ea typeface="Calibri" charset="0"/>
                <a:cs typeface="Calibri" charset="0"/>
              </a:rPr>
              <a:t>= </a:t>
            </a:r>
            <a:r>
              <a:rPr lang="en-US" dirty="0">
                <a:solidFill>
                  <a:srgbClr val="31D4CF"/>
                </a:solidFill>
                <a:latin typeface="Nunito Sans" panose="00000500000000000000" pitchFamily="2" charset="0"/>
                <a:ea typeface="Calibri" charset="0"/>
                <a:cs typeface="Calibri" charset="0"/>
              </a:rPr>
              <a:t>exposure</a:t>
            </a:r>
            <a:r>
              <a:rPr lang="en-US" dirty="0">
                <a:latin typeface="Nunito Sans" panose="00000500000000000000" pitchFamily="2" charset="0"/>
                <a:ea typeface="Calibri" charset="0"/>
                <a:cs typeface="Calibri" charset="0"/>
              </a:rPr>
              <a:t>.</a:t>
            </a:r>
          </a:p>
          <a:p>
            <a:pPr marL="0" lvl="1">
              <a:defRPr/>
            </a:pPr>
            <a:endParaRPr lang="en-US"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Derivative exposure, on the other hand, is calculated using a different method. </a:t>
            </a:r>
          </a:p>
          <a:p>
            <a:pPr marL="0" lvl="1">
              <a:defRPr/>
            </a:pPr>
            <a:endParaRPr lang="en-US" dirty="0">
              <a:latin typeface="Nunito Sans" panose="00000500000000000000" pitchFamily="2" charset="0"/>
              <a:ea typeface="Calibri" charset="0"/>
              <a:cs typeface="Calibri" charset="0"/>
            </a:endParaRPr>
          </a:p>
          <a:p>
            <a:pPr marL="0" lvl="1">
              <a:defRPr/>
            </a:pPr>
            <a:r>
              <a:rPr lang="en-US" sz="1800" b="1" dirty="0">
                <a:latin typeface="Nunito Sans" panose="00000500000000000000" pitchFamily="2" charset="0"/>
                <a:ea typeface="Calibri" charset="0"/>
                <a:cs typeface="Calibri" charset="0"/>
              </a:rPr>
              <a:t>Review Derivative Setup</a:t>
            </a:r>
          </a:p>
          <a:p>
            <a:pPr marL="0" lvl="1">
              <a:defRPr/>
            </a:pPr>
            <a:r>
              <a:rPr lang="en-US" dirty="0">
                <a:latin typeface="Nunito Sans" panose="00000500000000000000" pitchFamily="2" charset="0"/>
                <a:ea typeface="Calibri" charset="0"/>
                <a:cs typeface="Calibri" charset="0"/>
              </a:rPr>
              <a:t>Download a ‘Rule 28 Derivatives Exposure Report’ in the Holding Reports section of FundWare, and filter for the relevant fund to review the derivative setups. </a:t>
            </a:r>
          </a:p>
          <a:p>
            <a:pPr marL="0" lvl="1">
              <a:defRPr/>
            </a:pPr>
            <a:endParaRPr lang="en-US" sz="1800"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There are 5 fields which contribute to the exposure value of a derivative. The calculation is as follows:</a:t>
            </a:r>
          </a:p>
          <a:p>
            <a:pPr marL="0" lvl="1">
              <a:defRPr/>
            </a:pPr>
            <a:endParaRPr lang="en-US" dirty="0">
              <a:latin typeface="Nunito Sans" panose="00000500000000000000" pitchFamily="2" charset="0"/>
              <a:ea typeface="Calibri" charset="0"/>
              <a:cs typeface="Calibri" charset="0"/>
            </a:endParaRPr>
          </a:p>
          <a:p>
            <a:pPr marL="0" lvl="1" algn="ctr">
              <a:defRPr/>
            </a:pPr>
            <a:r>
              <a:rPr lang="en-US" b="1" dirty="0">
                <a:latin typeface="Nunito Sans" panose="00000500000000000000" pitchFamily="2" charset="0"/>
                <a:ea typeface="Calibri" charset="0"/>
                <a:cs typeface="Calibri" charset="0"/>
              </a:rPr>
              <a:t>Derivative Exposure = (Quantity * Multiplier * Underlying Market Price * Delta) / Underlying FX Rate</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Incremental leverage is calculated as follows:</a:t>
            </a:r>
          </a:p>
          <a:p>
            <a:pPr marL="0" lvl="1" algn="ctr">
              <a:defRPr/>
            </a:pPr>
            <a:r>
              <a:rPr lang="en-US" sz="1800" b="1" dirty="0">
                <a:latin typeface="Nunito Sans" panose="00000500000000000000" pitchFamily="2" charset="0"/>
                <a:ea typeface="Calibri" charset="0"/>
                <a:cs typeface="Calibri" charset="0"/>
              </a:rPr>
              <a:t>Incremental Leverage = (Absolute Exposure – Correct </a:t>
            </a:r>
            <a:r>
              <a:rPr lang="en-US" sz="1800" b="1" dirty="0" err="1">
                <a:latin typeface="Nunito Sans" panose="00000500000000000000" pitchFamily="2" charset="0"/>
                <a:ea typeface="Calibri" charset="0"/>
                <a:cs typeface="Calibri" charset="0"/>
              </a:rPr>
              <a:t>MVBase</a:t>
            </a:r>
            <a:r>
              <a:rPr lang="en-US" sz="1800" b="1" dirty="0">
                <a:latin typeface="Nunito Sans" panose="00000500000000000000" pitchFamily="2" charset="0"/>
                <a:ea typeface="Calibri" charset="0"/>
                <a:cs typeface="Calibri" charset="0"/>
              </a:rPr>
              <a:t>) / Holdings NAV</a:t>
            </a:r>
          </a:p>
          <a:p>
            <a:pPr marL="0" lvl="1">
              <a:defRPr/>
            </a:pPr>
            <a:endParaRPr lang="en-US" sz="18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3402579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371557"/>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clear this breach? </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9" y="833222"/>
            <a:ext cx="11438023" cy="5632311"/>
          </a:xfrm>
          <a:prstGeom prst="rect">
            <a:avLst/>
          </a:prstGeom>
          <a:noFill/>
        </p:spPr>
        <p:txBody>
          <a:bodyPr wrap="square" rtlCol="0">
            <a:spAutoFit/>
          </a:bodyPr>
          <a:lstStyle/>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These factors that contribute to the derivative exposure calculation come from various data sources:</a:t>
            </a:r>
          </a:p>
          <a:p>
            <a:pPr marL="285750" lvl="1" indent="-285750">
              <a:buFont typeface="Arial" panose="020B0604020202020204" pitchFamily="34" charset="0"/>
              <a:buChar char="•"/>
              <a:defRPr/>
            </a:pPr>
            <a:r>
              <a:rPr lang="en-US" sz="1800" b="1" dirty="0">
                <a:solidFill>
                  <a:srgbClr val="202127"/>
                </a:solidFill>
                <a:latin typeface="Nunito Sans" panose="00000500000000000000" pitchFamily="2" charset="0"/>
                <a:ea typeface="Calibri" charset="0"/>
                <a:cs typeface="Calibri" charset="0"/>
              </a:rPr>
              <a:t>Quantity</a:t>
            </a:r>
            <a:r>
              <a:rPr lang="en-US" sz="1800" dirty="0">
                <a:solidFill>
                  <a:srgbClr val="202127"/>
                </a:solidFill>
                <a:latin typeface="Nunito Sans" panose="00000500000000000000" pitchFamily="2" charset="0"/>
                <a:ea typeface="Calibri" charset="0"/>
                <a:cs typeface="Calibri" charset="0"/>
              </a:rPr>
              <a:t> – </a:t>
            </a:r>
            <a:r>
              <a:rPr lang="en-US" dirty="0">
                <a:solidFill>
                  <a:srgbClr val="202127"/>
                </a:solidFill>
                <a:latin typeface="Nunito Sans" panose="00000500000000000000" pitchFamily="2" charset="0"/>
                <a:ea typeface="Calibri" charset="0"/>
                <a:cs typeface="Calibri" charset="0"/>
              </a:rPr>
              <a:t>Client Holdings file</a:t>
            </a:r>
          </a:p>
          <a:p>
            <a:pPr marL="285750" lvl="1" indent="-285750">
              <a:buFont typeface="Arial" panose="020B0604020202020204" pitchFamily="34" charset="0"/>
              <a:buChar char="•"/>
              <a:defRPr/>
            </a:pPr>
            <a:r>
              <a:rPr lang="en-US" b="1" dirty="0">
                <a:solidFill>
                  <a:srgbClr val="202127"/>
                </a:solidFill>
                <a:latin typeface="Nunito Sans" panose="00000500000000000000" pitchFamily="2" charset="0"/>
                <a:ea typeface="Calibri" charset="0"/>
                <a:cs typeface="Calibri" charset="0"/>
              </a:rPr>
              <a:t>Multiplier</a:t>
            </a:r>
            <a:r>
              <a:rPr lang="en-US" dirty="0">
                <a:solidFill>
                  <a:srgbClr val="202127"/>
                </a:solidFill>
                <a:latin typeface="Nunito Sans" panose="00000500000000000000" pitchFamily="2" charset="0"/>
                <a:ea typeface="Calibri" charset="0"/>
                <a:cs typeface="Calibri" charset="0"/>
              </a:rPr>
              <a:t> (aka Derivative Market Lot) – Derivative setup file</a:t>
            </a:r>
          </a:p>
          <a:p>
            <a:pPr marL="285750" lvl="1" indent="-285750">
              <a:buFont typeface="Arial" panose="020B0604020202020204" pitchFamily="34" charset="0"/>
              <a:buChar char="•"/>
              <a:defRPr/>
            </a:pPr>
            <a:r>
              <a:rPr lang="en-US" b="1" dirty="0">
                <a:solidFill>
                  <a:srgbClr val="202127"/>
                </a:solidFill>
                <a:latin typeface="Nunito Sans" panose="00000500000000000000" pitchFamily="2" charset="0"/>
                <a:ea typeface="Calibri" charset="0"/>
                <a:cs typeface="Calibri" charset="0"/>
              </a:rPr>
              <a:t>Underlying Market Price</a:t>
            </a:r>
            <a:r>
              <a:rPr lang="en-US" dirty="0">
                <a:solidFill>
                  <a:srgbClr val="202127"/>
                </a:solidFill>
                <a:latin typeface="Nunito Sans" panose="00000500000000000000" pitchFamily="2" charset="0"/>
                <a:ea typeface="Calibri" charset="0"/>
                <a:cs typeface="Calibri" charset="0"/>
              </a:rPr>
              <a:t> – derivative price file (e.g. </a:t>
            </a:r>
            <a:r>
              <a:rPr lang="en-US" dirty="0" err="1">
                <a:solidFill>
                  <a:srgbClr val="202127"/>
                </a:solidFill>
                <a:latin typeface="Nunito Sans" panose="00000500000000000000" pitchFamily="2" charset="0"/>
                <a:ea typeface="Calibri" charset="0"/>
                <a:cs typeface="Calibri" charset="0"/>
              </a:rPr>
              <a:t>DerivPF</a:t>
            </a:r>
            <a:r>
              <a:rPr lang="en-US" dirty="0">
                <a:solidFill>
                  <a:srgbClr val="202127"/>
                </a:solidFill>
                <a:latin typeface="Nunito Sans" panose="00000500000000000000" pitchFamily="2" charset="0"/>
                <a:ea typeface="Calibri" charset="0"/>
                <a:cs typeface="Calibri" charset="0"/>
              </a:rPr>
              <a:t>, </a:t>
            </a:r>
            <a:r>
              <a:rPr lang="en-US" dirty="0" err="1">
                <a:solidFill>
                  <a:srgbClr val="202127"/>
                </a:solidFill>
                <a:latin typeface="Nunito Sans" panose="00000500000000000000" pitchFamily="2" charset="0"/>
                <a:ea typeface="Calibri" charset="0"/>
                <a:cs typeface="Calibri" charset="0"/>
              </a:rPr>
              <a:t>DerivPF_indices</a:t>
            </a:r>
            <a:r>
              <a:rPr lang="en-US" dirty="0">
                <a:solidFill>
                  <a:srgbClr val="202127"/>
                </a:solidFill>
                <a:latin typeface="Nunito Sans" panose="00000500000000000000" pitchFamily="2" charset="0"/>
                <a:ea typeface="Calibri" charset="0"/>
                <a:cs typeface="Calibri" charset="0"/>
              </a:rPr>
              <a:t>, </a:t>
            </a:r>
            <a:r>
              <a:rPr lang="en-US" dirty="0" err="1">
                <a:solidFill>
                  <a:srgbClr val="202127"/>
                </a:solidFill>
                <a:latin typeface="Nunito Sans" panose="00000500000000000000" pitchFamily="2" charset="0"/>
                <a:ea typeface="Calibri" charset="0"/>
                <a:cs typeface="Calibri" charset="0"/>
              </a:rPr>
              <a:t>DerivPF_CFD</a:t>
            </a:r>
            <a:r>
              <a:rPr lang="en-US" dirty="0">
                <a:solidFill>
                  <a:srgbClr val="202127"/>
                </a:solidFill>
                <a:latin typeface="Nunito Sans" panose="00000500000000000000" pitchFamily="2" charset="0"/>
                <a:ea typeface="Calibri" charset="0"/>
                <a:cs typeface="Calibri" charset="0"/>
              </a:rPr>
              <a:t> etc.)</a:t>
            </a:r>
          </a:p>
          <a:p>
            <a:pPr marL="285750" lvl="1" indent="-285750">
              <a:buFont typeface="Arial" panose="020B0604020202020204" pitchFamily="34" charset="0"/>
              <a:buChar char="•"/>
              <a:defRPr/>
            </a:pPr>
            <a:r>
              <a:rPr lang="en-US" b="1" dirty="0">
                <a:solidFill>
                  <a:srgbClr val="202127"/>
                </a:solidFill>
                <a:latin typeface="Nunito Sans" panose="00000500000000000000" pitchFamily="2" charset="0"/>
                <a:ea typeface="Calibri" charset="0"/>
                <a:cs typeface="Calibri" charset="0"/>
              </a:rPr>
              <a:t>Delta</a:t>
            </a:r>
            <a:r>
              <a:rPr lang="en-US" dirty="0">
                <a:solidFill>
                  <a:srgbClr val="202127"/>
                </a:solidFill>
                <a:latin typeface="Nunito Sans" panose="00000500000000000000" pitchFamily="2" charset="0"/>
                <a:ea typeface="Calibri" charset="0"/>
                <a:cs typeface="Calibri" charset="0"/>
              </a:rPr>
              <a:t> – </a:t>
            </a:r>
            <a:r>
              <a:rPr lang="en-US" dirty="0" err="1">
                <a:solidFill>
                  <a:srgbClr val="202127"/>
                </a:solidFill>
                <a:latin typeface="Nunito Sans" panose="00000500000000000000" pitchFamily="2" charset="0"/>
                <a:ea typeface="Calibri" charset="0"/>
                <a:cs typeface="Calibri" charset="0"/>
              </a:rPr>
              <a:t>DerivGF</a:t>
            </a:r>
            <a:r>
              <a:rPr lang="en-US" dirty="0">
                <a:solidFill>
                  <a:srgbClr val="202127"/>
                </a:solidFill>
                <a:latin typeface="Nunito Sans" panose="00000500000000000000" pitchFamily="2" charset="0"/>
                <a:ea typeface="Calibri" charset="0"/>
                <a:cs typeface="Calibri" charset="0"/>
              </a:rPr>
              <a:t> file </a:t>
            </a:r>
          </a:p>
          <a:p>
            <a:pPr marL="285750" lvl="1" indent="-285750">
              <a:buFont typeface="Arial" panose="020B0604020202020204" pitchFamily="34" charset="0"/>
              <a:buChar char="•"/>
              <a:defRPr/>
            </a:pPr>
            <a:r>
              <a:rPr lang="en-US" b="1" dirty="0">
                <a:solidFill>
                  <a:srgbClr val="202127"/>
                </a:solidFill>
                <a:latin typeface="Nunito Sans" panose="00000500000000000000" pitchFamily="2" charset="0"/>
                <a:ea typeface="Calibri" charset="0"/>
                <a:cs typeface="Calibri" charset="0"/>
              </a:rPr>
              <a:t>Underlying FX Rate</a:t>
            </a:r>
            <a:r>
              <a:rPr lang="en-US" dirty="0">
                <a:solidFill>
                  <a:srgbClr val="202127"/>
                </a:solidFill>
                <a:latin typeface="Nunito Sans" panose="00000500000000000000" pitchFamily="2" charset="0"/>
                <a:ea typeface="Calibri" charset="0"/>
                <a:cs typeface="Calibri" charset="0"/>
              </a:rPr>
              <a:t> – Currency rates file</a:t>
            </a:r>
          </a:p>
          <a:p>
            <a:pPr marL="285750" lvl="1" indent="-285750">
              <a:buFont typeface="Arial" panose="020B0604020202020204" pitchFamily="34" charset="0"/>
              <a:buChar char="•"/>
              <a:defRPr/>
            </a:pPr>
            <a:endParaRPr lang="en-US" b="1" dirty="0">
              <a:solidFill>
                <a:srgbClr val="202127"/>
              </a:solidFill>
              <a:latin typeface="Nunito Sans" panose="00000500000000000000" pitchFamily="2" charset="0"/>
              <a:ea typeface="Calibri" charset="0"/>
              <a:cs typeface="Calibri" charset="0"/>
            </a:endParaRPr>
          </a:p>
          <a:p>
            <a:pPr marL="0" lvl="1">
              <a:defRPr/>
            </a:pPr>
            <a:r>
              <a:rPr lang="en-US" dirty="0">
                <a:solidFill>
                  <a:srgbClr val="202127"/>
                </a:solidFill>
                <a:latin typeface="Nunito Sans" panose="00000500000000000000" pitchFamily="2" charset="0"/>
                <a:ea typeface="Calibri" charset="0"/>
                <a:cs typeface="Calibri" charset="0"/>
              </a:rPr>
              <a:t>Each of these factors must be correct in order for the exposure calculation to be correct. Please consult the Derivative Setup Checklist document when reviewing the setup. </a:t>
            </a: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r>
              <a:rPr lang="en-US" dirty="0">
                <a:solidFill>
                  <a:srgbClr val="202127"/>
                </a:solidFill>
                <a:latin typeface="Nunito Sans" panose="00000500000000000000" pitchFamily="2" charset="0"/>
                <a:ea typeface="Calibri" charset="0"/>
                <a:cs typeface="Calibri" charset="0"/>
              </a:rPr>
              <a:t>Common issues:</a:t>
            </a:r>
          </a:p>
          <a:p>
            <a:pPr marL="285750" lvl="1" indent="-285750">
              <a:buFont typeface="Arial" panose="020B0604020202020204" pitchFamily="34" charset="0"/>
              <a:buChar char="•"/>
              <a:defRPr/>
            </a:pPr>
            <a:r>
              <a:rPr lang="en-US" dirty="0">
                <a:solidFill>
                  <a:srgbClr val="202127"/>
                </a:solidFill>
                <a:latin typeface="Nunito Sans" panose="00000500000000000000" pitchFamily="2" charset="0"/>
                <a:ea typeface="Calibri" charset="0"/>
                <a:cs typeface="Calibri" charset="0"/>
              </a:rPr>
              <a:t>Options require a delta figure. Without one the exposure can spike.</a:t>
            </a:r>
          </a:p>
          <a:p>
            <a:pPr marL="285750" lvl="1" indent="-285750">
              <a:buFont typeface="Arial" panose="020B0604020202020204" pitchFamily="34" charset="0"/>
              <a:buChar char="•"/>
              <a:defRPr/>
            </a:pPr>
            <a:r>
              <a:rPr lang="en-US" dirty="0">
                <a:solidFill>
                  <a:srgbClr val="202127"/>
                </a:solidFill>
                <a:latin typeface="Nunito Sans" panose="00000500000000000000" pitchFamily="2" charset="0"/>
                <a:ea typeface="Calibri" charset="0"/>
                <a:cs typeface="Calibri" charset="0"/>
              </a:rPr>
              <a:t>The Multiplier is incorrect. </a:t>
            </a:r>
          </a:p>
          <a:p>
            <a:pPr marL="285750" lvl="1" indent="-285750">
              <a:buFont typeface="Arial" panose="020B0604020202020204" pitchFamily="34" charset="0"/>
              <a:buChar char="•"/>
              <a:defRPr/>
            </a:pPr>
            <a:r>
              <a:rPr lang="en-US" dirty="0">
                <a:solidFill>
                  <a:srgbClr val="202127"/>
                </a:solidFill>
                <a:latin typeface="Nunito Sans" panose="00000500000000000000" pitchFamily="2" charset="0"/>
                <a:ea typeface="Calibri" charset="0"/>
                <a:cs typeface="Calibri" charset="0"/>
              </a:rPr>
              <a:t>The Underlying Market Price is incorrect.</a:t>
            </a:r>
          </a:p>
          <a:p>
            <a:pPr marL="0" lvl="1">
              <a:defRPr/>
            </a:pPr>
            <a:endParaRPr lang="en-US" dirty="0">
              <a:solidFill>
                <a:srgbClr val="202127"/>
              </a:solidFill>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endParaRPr lang="en-US" dirty="0">
              <a:solidFill>
                <a:srgbClr val="202127"/>
              </a:solidFill>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1145415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371557"/>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Netting</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9" y="833222"/>
            <a:ext cx="11438023" cy="3416320"/>
          </a:xfrm>
          <a:prstGeom prst="rect">
            <a:avLst/>
          </a:prstGeom>
          <a:noFill/>
        </p:spPr>
        <p:txBody>
          <a:bodyPr wrap="square" rtlCol="0">
            <a:spAutoFit/>
          </a:bodyPr>
          <a:lstStyle/>
          <a:p>
            <a:pPr marL="0" lvl="1">
              <a:defRPr/>
            </a:pPr>
            <a:r>
              <a:rPr lang="en-US" dirty="0">
                <a:solidFill>
                  <a:srgbClr val="202127"/>
                </a:solidFill>
                <a:latin typeface="Nunito Sans" panose="00000500000000000000" pitchFamily="2" charset="0"/>
                <a:ea typeface="Calibri" charset="0"/>
                <a:cs typeface="Calibri" charset="0"/>
              </a:rPr>
              <a:t>Netting is when a position in one security or currency is aggregated with other positions in the same or similar securities/currencies. The general goal of netting is to offset losses in position with gains in another.</a:t>
            </a: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r>
              <a:rPr lang="en-US" dirty="0">
                <a:solidFill>
                  <a:srgbClr val="202127"/>
                </a:solidFill>
                <a:latin typeface="Nunito Sans" panose="00000500000000000000" pitchFamily="2" charset="0"/>
                <a:ea typeface="Calibri" charset="0"/>
                <a:cs typeface="Calibri" charset="0"/>
              </a:rPr>
              <a:t>Some types of Exposure, such as commitment exposure, require the netting of long and short positions before the exposure can be calculated. </a:t>
            </a: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r>
              <a:rPr lang="en-US" b="1" dirty="0">
                <a:solidFill>
                  <a:srgbClr val="202127"/>
                </a:solidFill>
                <a:latin typeface="Nunito Sans" panose="00000500000000000000" pitchFamily="2" charset="0"/>
                <a:ea typeface="Calibri" charset="0"/>
                <a:cs typeface="Calibri" charset="0"/>
              </a:rPr>
              <a:t>Example:</a:t>
            </a:r>
          </a:p>
          <a:p>
            <a:pPr marL="0" lvl="1">
              <a:defRPr/>
            </a:pPr>
            <a:r>
              <a:rPr lang="en-US" dirty="0">
                <a:solidFill>
                  <a:srgbClr val="202127"/>
                </a:solidFill>
                <a:latin typeface="Nunito Sans" panose="00000500000000000000" pitchFamily="2" charset="0"/>
                <a:ea typeface="Calibri" charset="0"/>
                <a:cs typeface="Calibri" charset="0"/>
              </a:rPr>
              <a:t>As you can see from the below table there is a large difference between the gross exposure of these cash lines compared to when the long and short positions are netted for commitment exposure.</a:t>
            </a: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r>
              <a:rPr lang="en-US" dirty="0">
                <a:solidFill>
                  <a:srgbClr val="202127"/>
                </a:solidFill>
                <a:latin typeface="Nunito Sans" panose="00000500000000000000" pitchFamily="2" charset="0"/>
                <a:ea typeface="Calibri" charset="0"/>
                <a:cs typeface="Calibri" charset="0"/>
              </a:rPr>
              <a:t>These cash lines can be netted together because they are all JPY cash positions that share the same UL ID value. Instruments will only net if they have the same UL ID value. </a:t>
            </a:r>
          </a:p>
        </p:txBody>
      </p:sp>
      <p:pic>
        <p:nvPicPr>
          <p:cNvPr id="3" name="Picture 2">
            <a:extLst>
              <a:ext uri="{FF2B5EF4-FFF2-40B4-BE49-F238E27FC236}">
                <a16:creationId xmlns:a16="http://schemas.microsoft.com/office/drawing/2014/main" id="{48909915-34C0-467F-8ABA-B468C3D73532}"/>
              </a:ext>
            </a:extLst>
          </p:cNvPr>
          <p:cNvPicPr>
            <a:picLocks noChangeAspect="1"/>
          </p:cNvPicPr>
          <p:nvPr/>
        </p:nvPicPr>
        <p:blipFill>
          <a:blip r:embed="rId2"/>
          <a:stretch>
            <a:fillRect/>
          </a:stretch>
        </p:blipFill>
        <p:spPr>
          <a:xfrm>
            <a:off x="1202681" y="4785038"/>
            <a:ext cx="9786637" cy="1353115"/>
          </a:xfrm>
          <a:prstGeom prst="rect">
            <a:avLst/>
          </a:prstGeom>
        </p:spPr>
      </p:pic>
    </p:spTree>
    <p:extLst>
      <p:ext uri="{BB962C8B-B14F-4D97-AF65-F5344CB8AC3E}">
        <p14:creationId xmlns:p14="http://schemas.microsoft.com/office/powerpoint/2010/main" val="3302793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371557"/>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Hedging</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9" y="833222"/>
            <a:ext cx="11438023" cy="5632311"/>
          </a:xfrm>
          <a:prstGeom prst="rect">
            <a:avLst/>
          </a:prstGeom>
          <a:noFill/>
        </p:spPr>
        <p:txBody>
          <a:bodyPr wrap="square" rtlCol="0">
            <a:spAutoFit/>
          </a:bodyPr>
          <a:lstStyle/>
          <a:p>
            <a:pPr marL="0" lvl="1">
              <a:defRPr/>
            </a:pPr>
            <a:r>
              <a:rPr lang="en-US" dirty="0">
                <a:solidFill>
                  <a:srgbClr val="202127"/>
                </a:solidFill>
                <a:latin typeface="Nunito Sans" panose="00000500000000000000" pitchFamily="2" charset="0"/>
                <a:ea typeface="Calibri" charset="0"/>
                <a:cs typeface="Calibri" charset="0"/>
              </a:rPr>
              <a:t>One way to understand hedging is to think of it as insurance. When investment managers decide to hedge, they are essentially insuring themselves against a negative event. This does not prevent the negative event from happening but what it does do is reduce the impact of this event. </a:t>
            </a: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r>
              <a:rPr lang="en-US" dirty="0">
                <a:solidFill>
                  <a:srgbClr val="202127"/>
                </a:solidFill>
                <a:latin typeface="Nunito Sans" panose="00000500000000000000" pitchFamily="2" charset="0"/>
                <a:ea typeface="Calibri" charset="0"/>
                <a:cs typeface="Calibri" charset="0"/>
              </a:rPr>
              <a:t>There are different ways to hedge risk but perhaps the most common is through the use of currency forwards.  </a:t>
            </a: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r>
              <a:rPr lang="en-US" dirty="0">
                <a:solidFill>
                  <a:srgbClr val="202127"/>
                </a:solidFill>
                <a:latin typeface="Nunito Sans" panose="00000500000000000000" pitchFamily="2" charset="0"/>
                <a:ea typeface="Calibri" charset="0"/>
                <a:cs typeface="Calibri" charset="0"/>
              </a:rPr>
              <a:t>If hedging was not accounted for, you would likely have an exaggerated exposure value. As you can see from the below table, the absolute exposure value used in the leverage calculation is 12.49M and not the exposure total for the Forwards (~30M). </a:t>
            </a: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r>
              <a:rPr lang="en-US" dirty="0">
                <a:solidFill>
                  <a:srgbClr val="202127"/>
                </a:solidFill>
                <a:latin typeface="Nunito Sans" panose="00000500000000000000" pitchFamily="2" charset="0"/>
                <a:ea typeface="Calibri" charset="0"/>
                <a:cs typeface="Calibri" charset="0"/>
              </a:rPr>
              <a:t>So, how is this 12.49M figure actually calculated?</a:t>
            </a: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endParaRPr lang="en-US" dirty="0">
              <a:solidFill>
                <a:srgbClr val="202127"/>
              </a:solidFill>
              <a:latin typeface="Nunito Sans" panose="00000500000000000000" pitchFamily="2" charset="0"/>
              <a:ea typeface="Calibri" charset="0"/>
              <a:cs typeface="Calibri" charset="0"/>
            </a:endParaRPr>
          </a:p>
        </p:txBody>
      </p:sp>
      <p:pic>
        <p:nvPicPr>
          <p:cNvPr id="2" name="Picture 1">
            <a:extLst>
              <a:ext uri="{FF2B5EF4-FFF2-40B4-BE49-F238E27FC236}">
                <a16:creationId xmlns:a16="http://schemas.microsoft.com/office/drawing/2014/main" id="{3924519C-44A8-497B-9281-559B59C3FAC7}"/>
              </a:ext>
            </a:extLst>
          </p:cNvPr>
          <p:cNvPicPr>
            <a:picLocks noChangeAspect="1"/>
          </p:cNvPicPr>
          <p:nvPr/>
        </p:nvPicPr>
        <p:blipFill>
          <a:blip r:embed="rId2"/>
          <a:stretch>
            <a:fillRect/>
          </a:stretch>
        </p:blipFill>
        <p:spPr>
          <a:xfrm>
            <a:off x="775211" y="3609789"/>
            <a:ext cx="10641578" cy="1648838"/>
          </a:xfrm>
          <a:prstGeom prst="rect">
            <a:avLst/>
          </a:prstGeom>
        </p:spPr>
      </p:pic>
    </p:spTree>
    <p:extLst>
      <p:ext uri="{BB962C8B-B14F-4D97-AF65-F5344CB8AC3E}">
        <p14:creationId xmlns:p14="http://schemas.microsoft.com/office/powerpoint/2010/main" val="2012144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371557"/>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Hedging</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9" y="833222"/>
            <a:ext cx="11438023" cy="4801314"/>
          </a:xfrm>
          <a:prstGeom prst="rect">
            <a:avLst/>
          </a:prstGeom>
          <a:noFill/>
        </p:spPr>
        <p:txBody>
          <a:bodyPr wrap="square" rtlCol="0">
            <a:spAutoFit/>
          </a:bodyPr>
          <a:lstStyle/>
          <a:p>
            <a:pPr marL="0" lvl="1">
              <a:defRPr/>
            </a:pPr>
            <a:r>
              <a:rPr lang="en-US" dirty="0">
                <a:solidFill>
                  <a:srgbClr val="202127"/>
                </a:solidFill>
                <a:latin typeface="Nunito Sans" panose="00000500000000000000" pitchFamily="2" charset="0"/>
                <a:ea typeface="Calibri" charset="0"/>
                <a:cs typeface="Calibri" charset="0"/>
              </a:rPr>
              <a:t>To understand where this figure is coming from you can run a Currency Exposure Report on FundWare for a specific fund and date. (Holding Report -&gt; Currency Exposure Report). </a:t>
            </a: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r>
              <a:rPr lang="en-US" dirty="0">
                <a:solidFill>
                  <a:srgbClr val="202127"/>
                </a:solidFill>
                <a:latin typeface="Nunito Sans" panose="00000500000000000000" pitchFamily="2" charset="0"/>
                <a:ea typeface="Calibri" charset="0"/>
                <a:cs typeface="Calibri" charset="0"/>
              </a:rPr>
              <a:t>The below table is an excerpt showing the breakdown of the EUR currency on a scheme. As you can see, the approx. -28M in exposure from the Forwards is </a:t>
            </a:r>
            <a:r>
              <a:rPr lang="en-US" dirty="0" err="1">
                <a:solidFill>
                  <a:srgbClr val="202127"/>
                </a:solidFill>
                <a:latin typeface="Nunito Sans" panose="00000500000000000000" pitchFamily="2" charset="0"/>
                <a:ea typeface="Calibri" charset="0"/>
                <a:cs typeface="Calibri" charset="0"/>
              </a:rPr>
              <a:t>overhedging</a:t>
            </a:r>
            <a:r>
              <a:rPr lang="en-US" dirty="0">
                <a:solidFill>
                  <a:srgbClr val="202127"/>
                </a:solidFill>
                <a:latin typeface="Nunito Sans" panose="00000500000000000000" pitchFamily="2" charset="0"/>
                <a:ea typeface="Calibri" charset="0"/>
                <a:cs typeface="Calibri" charset="0"/>
              </a:rPr>
              <a:t> the rest of the EUR Holdings on this portfolio (15.5M) to produce a total of -12.49M. This value is then used as the exposure value instead of the EUR Forwards exposure total. </a:t>
            </a: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r>
              <a:rPr lang="en-US" dirty="0">
                <a:solidFill>
                  <a:srgbClr val="202127"/>
                </a:solidFill>
                <a:latin typeface="Nunito Sans" panose="00000500000000000000" pitchFamily="2" charset="0"/>
                <a:ea typeface="Calibri" charset="0"/>
                <a:cs typeface="Calibri" charset="0"/>
              </a:rPr>
              <a:t>By using the -12.49M figure, it produces an incremental leverage result of 22.8833%. If hedging was not applied the result would instead be 50.8223%. </a:t>
            </a:r>
          </a:p>
        </p:txBody>
      </p:sp>
      <p:pic>
        <p:nvPicPr>
          <p:cNvPr id="4" name="Picture 3">
            <a:extLst>
              <a:ext uri="{FF2B5EF4-FFF2-40B4-BE49-F238E27FC236}">
                <a16:creationId xmlns:a16="http://schemas.microsoft.com/office/drawing/2014/main" id="{6B11C8E8-B0B5-4B24-AF7B-6A0CB331977D}"/>
              </a:ext>
            </a:extLst>
          </p:cNvPr>
          <p:cNvPicPr>
            <a:picLocks noChangeAspect="1"/>
          </p:cNvPicPr>
          <p:nvPr/>
        </p:nvPicPr>
        <p:blipFill>
          <a:blip r:embed="rId2"/>
          <a:stretch>
            <a:fillRect/>
          </a:stretch>
        </p:blipFill>
        <p:spPr>
          <a:xfrm>
            <a:off x="4550530" y="2896260"/>
            <a:ext cx="3090940" cy="1828959"/>
          </a:xfrm>
          <a:prstGeom prst="rect">
            <a:avLst/>
          </a:prstGeom>
          <a:ln>
            <a:solidFill>
              <a:srgbClr val="202127"/>
            </a:solidFill>
          </a:ln>
        </p:spPr>
      </p:pic>
    </p:spTree>
    <p:extLst>
      <p:ext uri="{BB962C8B-B14F-4D97-AF65-F5344CB8AC3E}">
        <p14:creationId xmlns:p14="http://schemas.microsoft.com/office/powerpoint/2010/main" val="2546575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371557"/>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Risk-Free Assets</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9" y="833222"/>
            <a:ext cx="11438023" cy="4524315"/>
          </a:xfrm>
          <a:prstGeom prst="rect">
            <a:avLst/>
          </a:prstGeom>
          <a:noFill/>
        </p:spPr>
        <p:txBody>
          <a:bodyPr wrap="square" rtlCol="0">
            <a:spAutoFit/>
          </a:bodyPr>
          <a:lstStyle/>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r>
              <a:rPr lang="en-US" dirty="0">
                <a:solidFill>
                  <a:srgbClr val="202127"/>
                </a:solidFill>
                <a:latin typeface="Nunito Sans" panose="00000500000000000000" pitchFamily="2" charset="0"/>
                <a:ea typeface="Calibri" charset="0"/>
                <a:cs typeface="Calibri" charset="0"/>
              </a:rPr>
              <a:t>Depending on the type of exposure, there may also be risk-free assets. Risk free assets may have the effect of deleveraging the fund (reducing exposure).</a:t>
            </a: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r>
              <a:rPr lang="en-US" dirty="0">
                <a:solidFill>
                  <a:srgbClr val="202127"/>
                </a:solidFill>
                <a:latin typeface="Nunito Sans" panose="00000500000000000000" pitchFamily="2" charset="0"/>
                <a:ea typeface="Calibri" charset="0"/>
                <a:cs typeface="Calibri" charset="0"/>
              </a:rPr>
              <a:t>Risk-free assets have an exposure of 0. However, they can have a positive or negative incremental leverage.</a:t>
            </a: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r>
              <a:rPr lang="en-US" dirty="0">
                <a:solidFill>
                  <a:srgbClr val="202127"/>
                </a:solidFill>
                <a:latin typeface="Nunito Sans" panose="00000500000000000000" pitchFamily="2" charset="0"/>
                <a:ea typeface="Calibri" charset="0"/>
                <a:cs typeface="Calibri" charset="0"/>
              </a:rPr>
              <a:t>If the NAV value for a risk-free asset is positive, leverage from the asset will be negative.</a:t>
            </a:r>
          </a:p>
          <a:p>
            <a:pPr marL="0" lvl="1">
              <a:defRPr/>
            </a:pPr>
            <a:r>
              <a:rPr lang="en-US" dirty="0">
                <a:solidFill>
                  <a:srgbClr val="202127"/>
                </a:solidFill>
                <a:latin typeface="Nunito Sans" panose="00000500000000000000" pitchFamily="2" charset="0"/>
                <a:ea typeface="Calibri" charset="0"/>
                <a:cs typeface="Calibri" charset="0"/>
              </a:rPr>
              <a:t>If the NAV value for a risk-free asset is negative, leverage from the asset will be positive.</a:t>
            </a: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r>
              <a:rPr lang="en-US" dirty="0">
                <a:solidFill>
                  <a:srgbClr val="202127"/>
                </a:solidFill>
                <a:latin typeface="Nunito Sans" panose="00000500000000000000" pitchFamily="2" charset="0"/>
                <a:ea typeface="Calibri" charset="0"/>
                <a:cs typeface="Calibri" charset="0"/>
              </a:rPr>
              <a:t>Example risk-free assets:</a:t>
            </a:r>
          </a:p>
          <a:p>
            <a:pPr marL="285750" lvl="1" indent="-285750">
              <a:buFont typeface="Arial" panose="020B0604020202020204" pitchFamily="34" charset="0"/>
              <a:buChar char="•"/>
              <a:defRPr/>
            </a:pPr>
            <a:r>
              <a:rPr lang="en-US" dirty="0">
                <a:solidFill>
                  <a:srgbClr val="202127"/>
                </a:solidFill>
                <a:latin typeface="Nunito Sans" panose="00000500000000000000" pitchFamily="2" charset="0"/>
                <a:ea typeface="Calibri" charset="0"/>
                <a:cs typeface="Calibri" charset="0"/>
              </a:rPr>
              <a:t>Treasury Bills within 3 months to maturity</a:t>
            </a:r>
          </a:p>
          <a:p>
            <a:pPr marL="285750" lvl="1" indent="-285750">
              <a:buFont typeface="Arial" panose="020B0604020202020204" pitchFamily="34" charset="0"/>
              <a:buChar char="•"/>
              <a:defRPr/>
            </a:pPr>
            <a:r>
              <a:rPr lang="en-US" dirty="0">
                <a:solidFill>
                  <a:srgbClr val="202127"/>
                </a:solidFill>
                <a:latin typeface="Nunito Sans" panose="00000500000000000000" pitchFamily="2" charset="0"/>
                <a:ea typeface="Calibri" charset="0"/>
                <a:cs typeface="Calibri" charset="0"/>
              </a:rPr>
              <a:t>Cash and deposits which are base currency</a:t>
            </a:r>
          </a:p>
          <a:p>
            <a:pPr marL="285750" lvl="1" indent="-285750">
              <a:buFont typeface="Arial" panose="020B0604020202020204" pitchFamily="34" charset="0"/>
              <a:buChar char="•"/>
              <a:defRPr/>
            </a:pPr>
            <a:r>
              <a:rPr lang="en-US" dirty="0">
                <a:solidFill>
                  <a:srgbClr val="202127"/>
                </a:solidFill>
                <a:latin typeface="Nunito Sans" panose="00000500000000000000" pitchFamily="2" charset="0"/>
                <a:ea typeface="Calibri" charset="0"/>
                <a:cs typeface="Calibri" charset="0"/>
              </a:rPr>
              <a:t>Forwards in base currency</a:t>
            </a:r>
          </a:p>
          <a:p>
            <a:pPr marL="285750" lvl="1" indent="-285750">
              <a:buFont typeface="Arial" panose="020B0604020202020204" pitchFamily="34" charset="0"/>
              <a:buChar char="•"/>
              <a:defRPr/>
            </a:pPr>
            <a:r>
              <a:rPr lang="en-US" dirty="0">
                <a:solidFill>
                  <a:srgbClr val="202127"/>
                </a:solidFill>
                <a:latin typeface="Nunito Sans" panose="00000500000000000000" pitchFamily="2" charset="0"/>
                <a:ea typeface="Calibri" charset="0"/>
                <a:cs typeface="Calibri" charset="0"/>
              </a:rPr>
              <a:t>Pending items in base currency</a:t>
            </a:r>
          </a:p>
          <a:p>
            <a:pPr marL="285750" lvl="1" indent="-285750">
              <a:buFont typeface="Arial" panose="020B0604020202020204" pitchFamily="34" charset="0"/>
              <a:buChar char="•"/>
              <a:defRPr/>
            </a:pPr>
            <a:r>
              <a:rPr lang="en-US" dirty="0">
                <a:solidFill>
                  <a:srgbClr val="202127"/>
                </a:solidFill>
                <a:latin typeface="Nunito Sans" panose="00000500000000000000" pitchFamily="2" charset="0"/>
                <a:ea typeface="Calibri" charset="0"/>
                <a:cs typeface="Calibri" charset="0"/>
              </a:rPr>
              <a:t>Both CP Proxy and CP proxy offset asset types should be risk free (these will offset to give 0 incremental leverage in total)</a:t>
            </a:r>
          </a:p>
        </p:txBody>
      </p:sp>
    </p:spTree>
    <p:extLst>
      <p:ext uri="{BB962C8B-B14F-4D97-AF65-F5344CB8AC3E}">
        <p14:creationId xmlns:p14="http://schemas.microsoft.com/office/powerpoint/2010/main" val="3002116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1089415"/>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validate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9" y="1794361"/>
            <a:ext cx="7931423" cy="2585323"/>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The best way to view a breakdown of a fund’s global exposure is to view a detailed commitment exposure report for that scheme.</a:t>
            </a:r>
          </a:p>
          <a:p>
            <a:pPr marL="0" lvl="1">
              <a:defRPr/>
            </a:pPr>
            <a:endParaRPr lang="en-US"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It </a:t>
            </a:r>
            <a:r>
              <a:rPr lang="en-US" dirty="0">
                <a:latin typeface="Nunito Sans" panose="00000500000000000000" pitchFamily="2" charset="0"/>
                <a:ea typeface="Calibri" charset="0"/>
                <a:cs typeface="Calibri" charset="0"/>
              </a:rPr>
              <a:t>can be difficult showing the result of this breach in a holdings export report as it does not easily display the impact of changes from netting or hedging. However, the most common reason for the occurrence of this breach is the incorrect setup of derivatives. </a:t>
            </a:r>
          </a:p>
          <a:p>
            <a:pPr marL="0" lvl="1">
              <a:defRPr/>
            </a:pPr>
            <a:endParaRPr lang="en-US" sz="1800" dirty="0">
              <a:latin typeface="Nunito Sans" panose="00000500000000000000" pitchFamily="2" charset="0"/>
              <a:ea typeface="Calibri" charset="0"/>
              <a:cs typeface="Calibri" charset="0"/>
            </a:endParaRPr>
          </a:p>
          <a:p>
            <a:pPr marL="0" lvl="1">
              <a:defRPr/>
            </a:pPr>
            <a:endParaRPr lang="en-GB" sz="18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3378747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2566123"/>
            <a:ext cx="56468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view this in a report?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3027788"/>
            <a:ext cx="7335254" cy="923330"/>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On FundWare, you can go to </a:t>
            </a:r>
            <a:r>
              <a:rPr lang="en-US" sz="1800" b="1" i="1" dirty="0">
                <a:latin typeface="Nunito Sans" panose="00000500000000000000" pitchFamily="2" charset="0"/>
                <a:ea typeface="Calibri" charset="0"/>
                <a:cs typeface="Calibri" charset="0"/>
              </a:rPr>
              <a:t>Reporting -&gt; Risk Reporting - &gt; Portfolio Exposures </a:t>
            </a:r>
            <a:r>
              <a:rPr lang="en-US" sz="1800" dirty="0">
                <a:latin typeface="Nunito Sans" panose="00000500000000000000" pitchFamily="2" charset="0"/>
                <a:ea typeface="Calibri" charset="0"/>
                <a:cs typeface="Calibri" charset="0"/>
              </a:rPr>
              <a:t>and </a:t>
            </a:r>
            <a:r>
              <a:rPr lang="en-US" dirty="0">
                <a:latin typeface="Nunito Sans" panose="00000500000000000000" pitchFamily="2" charset="0"/>
                <a:ea typeface="Calibri" charset="0"/>
                <a:cs typeface="Calibri" charset="0"/>
              </a:rPr>
              <a:t>run a report to view the detailed commitment exposure report.</a:t>
            </a:r>
            <a:endParaRPr lang="en-US" sz="18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2707097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559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0CC66740-D5A8-4BFC-B2BA-C20E2DD49A8B}" vid="{1B7FFCF4-088D-4A33-8428-D27B2D62C08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C6250F375667C46A87736AADEF8BC40" ma:contentTypeVersion="11" ma:contentTypeDescription="Create a new document." ma:contentTypeScope="" ma:versionID="b00c2f9982faec03c9fbee76d8d84b66">
  <xsd:schema xmlns:xsd="http://www.w3.org/2001/XMLSchema" xmlns:xs="http://www.w3.org/2001/XMLSchema" xmlns:p="http://schemas.microsoft.com/office/2006/metadata/properties" xmlns:ns2="89f12534-e8b5-4d10-b845-f47e4ca09c9b" xmlns:ns3="4bf76ef2-d5d7-4dbd-9bef-450e13b45512" targetNamespace="http://schemas.microsoft.com/office/2006/metadata/properties" ma:root="true" ma:fieldsID="53cefc5c4ebc35034f334885a6126ca0" ns2:_="" ns3:_="">
    <xsd:import namespace="89f12534-e8b5-4d10-b845-f47e4ca09c9b"/>
    <xsd:import namespace="4bf76ef2-d5d7-4dbd-9bef-450e13b4551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f12534-e8b5-4d10-b845-f47e4ca09c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f76ef2-d5d7-4dbd-9bef-450e13b4551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75D9F1A-F6EE-407E-80CB-636F58AFEC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f12534-e8b5-4d10-b845-f47e4ca09c9b"/>
    <ds:schemaRef ds:uri="4bf76ef2-d5d7-4dbd-9bef-450e13b455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CD54912-AF51-4C25-9D1E-21FBED8BE2B2}">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0712F572-5E60-479D-88B7-6D3D85B5140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 Template</Template>
  <TotalTime>0</TotalTime>
  <Words>1238</Words>
  <Application>Microsoft Office PowerPoint</Application>
  <PresentationFormat>Widescreen</PresentationFormat>
  <Paragraphs>115</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Nunito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Watson</dc:creator>
  <cp:lastModifiedBy>Rosie McKerr</cp:lastModifiedBy>
  <cp:revision>38</cp:revision>
  <dcterms:created xsi:type="dcterms:W3CDTF">2020-08-26T09:52:40Z</dcterms:created>
  <dcterms:modified xsi:type="dcterms:W3CDTF">2021-05-26T07:24:39Z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0x010100FC6250F375667C46A87736AADEF8BC40</vt:lpwstr>
  </property>
</Properties>
</file>