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73" r:id="rId7"/>
    <p:sldId id="269" r:id="rId8"/>
    <p:sldId id="270" r:id="rId9"/>
    <p:sldId id="272" r:id="rId10"/>
    <p:sldId id="271" r:id="rId11"/>
    <p:sldId id="274" r:id="rId12"/>
    <p:sldId id="275" r:id="rId13"/>
    <p:sldId id="276" r:id="rId14"/>
    <p:sldId id="277" r:id="rId15"/>
    <p:sldId id="26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D4CF"/>
    <a:srgbClr val="20212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B57E54-4231-4B9E-ADDE-D434428E19C7}" v="1" dt="2021-05-26T07:35:50.61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04" autoAdjust="0"/>
    <p:restoredTop sz="92247" autoAdjust="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sie McKerr" userId="84563696-7ce9-496d-a79d-236896a89af9" providerId="ADAL" clId="{0DB57E54-4231-4B9E-ADDE-D434428E19C7}"/>
    <pc:docChg chg="undo custSel modSld">
      <pc:chgData name="Rosie McKerr" userId="84563696-7ce9-496d-a79d-236896a89af9" providerId="ADAL" clId="{0DB57E54-4231-4B9E-ADDE-D434428E19C7}" dt="2021-05-26T07:36:08.014" v="35" actId="14100"/>
      <pc:docMkLst>
        <pc:docMk/>
      </pc:docMkLst>
      <pc:sldChg chg="addSp delSp modSp mod">
        <pc:chgData name="Rosie McKerr" userId="84563696-7ce9-496d-a79d-236896a89af9" providerId="ADAL" clId="{0DB57E54-4231-4B9E-ADDE-D434428E19C7}" dt="2021-05-26T07:36:08.014" v="35" actId="14100"/>
        <pc:sldMkLst>
          <pc:docMk/>
          <pc:sldMk cId="2028802919" sldId="257"/>
        </pc:sldMkLst>
        <pc:spChg chg="del">
          <ac:chgData name="Rosie McKerr" userId="84563696-7ce9-496d-a79d-236896a89af9" providerId="ADAL" clId="{0DB57E54-4231-4B9E-ADDE-D434428E19C7}" dt="2021-05-26T07:25:04.477" v="4" actId="478"/>
          <ac:spMkLst>
            <pc:docMk/>
            <pc:sldMk cId="2028802919" sldId="257"/>
            <ac:spMk id="2" creationId="{9E4156D5-1008-49A9-8E25-B2DEFFECC379}"/>
          </ac:spMkLst>
        </pc:spChg>
        <pc:spChg chg="del">
          <ac:chgData name="Rosie McKerr" userId="84563696-7ce9-496d-a79d-236896a89af9" providerId="ADAL" clId="{0DB57E54-4231-4B9E-ADDE-D434428E19C7}" dt="2021-05-26T07:25:06.141" v="5" actId="478"/>
          <ac:spMkLst>
            <pc:docMk/>
            <pc:sldMk cId="2028802919" sldId="257"/>
            <ac:spMk id="3" creationId="{712AC3E6-C95A-4E08-9D70-956741AFBA4C}"/>
          </ac:spMkLst>
        </pc:spChg>
        <pc:spChg chg="add del mod">
          <ac:chgData name="Rosie McKerr" userId="84563696-7ce9-496d-a79d-236896a89af9" providerId="ADAL" clId="{0DB57E54-4231-4B9E-ADDE-D434428E19C7}" dt="2021-05-26T07:35:15.062" v="8" actId="478"/>
          <ac:spMkLst>
            <pc:docMk/>
            <pc:sldMk cId="2028802919" sldId="257"/>
            <ac:spMk id="5" creationId="{B0A65CAF-369E-42F1-8735-50684B6EF0BD}"/>
          </ac:spMkLst>
        </pc:spChg>
        <pc:spChg chg="add mod">
          <ac:chgData name="Rosie McKerr" userId="84563696-7ce9-496d-a79d-236896a89af9" providerId="ADAL" clId="{0DB57E54-4231-4B9E-ADDE-D434428E19C7}" dt="2021-05-26T07:36:08.014" v="35" actId="14100"/>
          <ac:spMkLst>
            <pc:docMk/>
            <pc:sldMk cId="2028802919" sldId="257"/>
            <ac:spMk id="6" creationId="{E4F6CB86-C703-4529-9AAE-9224F1C530EC}"/>
          </ac:spMkLst>
        </pc:spChg>
        <pc:spChg chg="mod">
          <ac:chgData name="Rosie McKerr" userId="84563696-7ce9-496d-a79d-236896a89af9" providerId="ADAL" clId="{0DB57E54-4231-4B9E-ADDE-D434428E19C7}" dt="2021-05-26T07:35:30.525" v="12" actId="1076"/>
          <ac:spMkLst>
            <pc:docMk/>
            <pc:sldMk cId="2028802919" sldId="257"/>
            <ac:spMk id="7" creationId="{D9A2C0B1-5F58-4B52-96AF-FD49066D348F}"/>
          </ac:spMkLst>
        </pc:spChg>
        <pc:spChg chg="mod">
          <ac:chgData name="Rosie McKerr" userId="84563696-7ce9-496d-a79d-236896a89af9" providerId="ADAL" clId="{0DB57E54-4231-4B9E-ADDE-D434428E19C7}" dt="2021-05-26T07:35:26.605" v="11" actId="1076"/>
          <ac:spMkLst>
            <pc:docMk/>
            <pc:sldMk cId="2028802919" sldId="257"/>
            <ac:spMk id="8" creationId="{EED82F1B-FCD6-41A3-9D56-472F9193B965}"/>
          </ac:spMkLst>
        </pc:spChg>
        <pc:spChg chg="add del mod">
          <ac:chgData name="Rosie McKerr" userId="84563696-7ce9-496d-a79d-236896a89af9" providerId="ADAL" clId="{0DB57E54-4231-4B9E-ADDE-D434428E19C7}" dt="2021-05-26T07:35:47.318" v="14" actId="1076"/>
          <ac:spMkLst>
            <pc:docMk/>
            <pc:sldMk cId="2028802919" sldId="257"/>
            <ac:spMk id="11" creationId="{3EF38329-DAF3-4F79-8F64-E03078283788}"/>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99E19-8ADF-41E9-8BAB-095F2C9270F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93F38DC-CB73-414B-9EE0-70D323F66F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58FBC58-8857-4849-9A7F-C156248243B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80EF3901-A3CC-4C78-9F73-EF7E20873F3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E668446-7F19-4AA3-820C-C5DD58E3A196}"/>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8660536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CEF5E-B3E3-4F51-8B95-4F4791F0441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CC6DCCD-13D4-4C39-AEAB-D6DD97DD39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924E561-B2A6-45D5-92F4-29475C081B0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4CDFFA31-2A1F-4E4E-9793-F32B0110CEA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EEE9879-DBFF-46A9-B493-335D839900BF}"/>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23999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48C7D-DA80-4FAF-95D0-6EA908CD62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59DDD95-2F37-4E6F-8456-16FFF1C5FD1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0119C27-9F94-4D2F-91A0-3021A7337422}"/>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73A9A014-E412-4BC5-905C-013466CE1AC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55B33E5-060E-4A2F-910F-E67578CE10F2}"/>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1480914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1DA03-F358-47D4-8066-E04AB77044A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CBE505A-C6D6-49CF-A44C-1DC22CD2B4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4B73BE1-D3A0-424B-99F5-BD2ED692F91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652B413-E23A-4194-93E1-570B17DE5A6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78E78E70-C24B-4EEE-97FC-BFEE2884DD1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F5A18F7-5E3D-456E-929E-5D4E9B99BD0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471618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790AD-FAB3-4E35-A56A-6575495AD1D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DA88CC8-1226-4689-94B1-8CD4A2AA99C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E0EAC02-C8A4-426D-99EA-E76AE3451CE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01E1D60-A793-418C-AC0A-7056C0CDD5B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2523854-8D24-4662-B1F8-14886C300CD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D5B588C-3C51-4F39-947E-4C796FC2C872}"/>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8" name="Footer Placeholder 7">
            <a:extLst>
              <a:ext uri="{FF2B5EF4-FFF2-40B4-BE49-F238E27FC236}">
                <a16:creationId xmlns:a16="http://schemas.microsoft.com/office/drawing/2014/main" id="{5E0F4F52-BDDB-4031-885C-931C2744A40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22B20A7-B44B-4C99-9C57-6159CBAD4C7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10386383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269F6-D14E-4012-AAE4-4F19083F5EE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85F0E95-5598-4748-BB6E-726DD1B2C214}"/>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4" name="Footer Placeholder 3">
            <a:extLst>
              <a:ext uri="{FF2B5EF4-FFF2-40B4-BE49-F238E27FC236}">
                <a16:creationId xmlns:a16="http://schemas.microsoft.com/office/drawing/2014/main" id="{B43FACC1-43DA-4038-ABC5-9E23ED3A7ED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1B4D6B3-F4DB-4668-9306-4A0EB4B60C4C}"/>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5499648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14E0AB-5DBD-48F0-8E7F-64CBE5FE749E}"/>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3" name="Footer Placeholder 2">
            <a:extLst>
              <a:ext uri="{FF2B5EF4-FFF2-40B4-BE49-F238E27FC236}">
                <a16:creationId xmlns:a16="http://schemas.microsoft.com/office/drawing/2014/main" id="{F18E790B-E698-445F-B0FC-4EDAB7D91C8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C1889E8-DBD6-45FF-B983-2EF63E53EF6E}"/>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842438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5D81F-400C-40FB-AD9C-BDA6C0C839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5CA844B-A7D8-4AE5-8A23-898C731AFAC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D78FFF9-C63C-4503-8FC5-21CD7B5C62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561DAB-39C6-4232-B936-BC1C53BCF603}"/>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2A78EFBE-72C4-46F5-9EE1-4CABB00FFE9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A155E76-C778-4064-9964-2469B5FD043D}"/>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371174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E1417-7479-4D8C-BDE4-F3AE320DE5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5245F82-EF0B-4C3B-9E1F-D3930AA789F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id="{54EEBA13-6CBE-431B-A509-BFEADFB685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E7165D1-535C-4321-B7FA-AA2395C61C85}"/>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FD70356E-9514-4651-8B29-BA64CC20D01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B6470C2-855A-40E9-9E04-CBE2527145A8}"/>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6838472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8F800-BA98-4D93-A76B-F622420FA1A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75586B4-A57F-4E96-AB9D-5DCA1DEDBA8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3BB1120-AA20-4B98-9C3D-C24919854494}"/>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2152907-6784-4FE0-A3DE-B690CD4814F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7B198C3-CA2C-4481-AAFF-075525325F2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8207783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E0975ED-0129-4E97-BA46-F122417A0C2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6BE9BC7-2165-49B5-880D-BF9AA9282FF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4094C21-FE3E-48A1-928F-4C1E284FFDCE}"/>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8209326-546E-4BB3-B68B-47105C9BB24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29EF8D0-E1F0-4E2A-827E-FCD5AA858BED}"/>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919184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EC3A6D-DECE-4D68-BD4F-DDFAE0B64E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54E60F4-AA16-496A-813C-39C2273B99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246B540-F1E0-4082-BC0B-B34C35E059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8D92720-3DBB-4BCC-B8E4-672F946348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71A0E61-3E54-4B23-9215-8E62CC63C1E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E1BFBA-AE29-4691-AD3F-155ABE627ED4}" type="slidenum">
              <a:rPr lang="en-GB" smtClean="0"/>
              <a:t>‹#›</a:t>
            </a:fld>
            <a:endParaRPr lang="en-GB"/>
          </a:p>
        </p:txBody>
      </p:sp>
    </p:spTree>
    <p:extLst>
      <p:ext uri="{BB962C8B-B14F-4D97-AF65-F5344CB8AC3E}">
        <p14:creationId xmlns:p14="http://schemas.microsoft.com/office/powerpoint/2010/main" val="20700243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CF2E8947-BFAE-483D-87DA-F7B7186B7D7E}"/>
              </a:ext>
            </a:extLst>
          </p:cNvPr>
          <p:cNvSpPr txBox="1"/>
          <p:nvPr/>
        </p:nvSpPr>
        <p:spPr>
          <a:xfrm>
            <a:off x="570111" y="2767280"/>
            <a:ext cx="7188971" cy="707886"/>
          </a:xfrm>
          <a:prstGeom prst="rect">
            <a:avLst/>
          </a:prstGeom>
          <a:noFill/>
        </p:spPr>
        <p:txBody>
          <a:bodyPr wrap="square" rtlCol="0">
            <a:spAutoFit/>
          </a:bodyPr>
          <a:lstStyle/>
          <a:p>
            <a:r>
              <a:rPr lang="en-US" sz="4000" dirty="0">
                <a:solidFill>
                  <a:srgbClr val="31D4CF"/>
                </a:solidFill>
                <a:latin typeface="Nunito Sans" panose="00000500000000000000" pitchFamily="2" charset="0"/>
              </a:rPr>
              <a:t>UCITS29 –</a:t>
            </a:r>
            <a:r>
              <a:rPr lang="en-US" sz="4000" dirty="0">
                <a:solidFill>
                  <a:schemeClr val="bg1"/>
                </a:solidFill>
                <a:latin typeface="Nunito Sans" panose="00000500000000000000" pitchFamily="2" charset="0"/>
              </a:rPr>
              <a:t> Liquid Cover</a:t>
            </a:r>
          </a:p>
        </p:txBody>
      </p:sp>
    </p:spTree>
    <p:extLst>
      <p:ext uri="{BB962C8B-B14F-4D97-AF65-F5344CB8AC3E}">
        <p14:creationId xmlns:p14="http://schemas.microsoft.com/office/powerpoint/2010/main" val="30121096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771782"/>
            <a:ext cx="5646821" cy="461665"/>
          </a:xfrm>
          <a:prstGeom prst="rect">
            <a:avLst/>
          </a:prstGeom>
          <a:noFill/>
        </p:spPr>
        <p:txBody>
          <a:bodyPr wrap="square" rtlCol="0">
            <a:spAutoFit/>
          </a:bodyPr>
          <a:lstStyle/>
          <a:p>
            <a:r>
              <a:rPr lang="en-GB" sz="2400" dirty="0">
                <a:solidFill>
                  <a:srgbClr val="31D4CF"/>
                </a:solidFill>
                <a:latin typeface="Nunito Sans" panose="00000500000000000000" pitchFamily="2" charset="0"/>
              </a:rPr>
              <a:t>What does the rule monitor?</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8" y="1349745"/>
            <a:ext cx="7335254" cy="923330"/>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UCITS29 monitors </a:t>
            </a:r>
            <a:r>
              <a:rPr lang="en-US" sz="1800" b="1" dirty="0">
                <a:latin typeface="Nunito Sans" panose="00000500000000000000" pitchFamily="2" charset="0"/>
                <a:ea typeface="Calibri" charset="0"/>
                <a:cs typeface="Calibri" charset="0"/>
              </a:rPr>
              <a:t>COLL 5.2.22 R </a:t>
            </a:r>
            <a:r>
              <a:rPr lang="en-US" sz="1800" dirty="0">
                <a:latin typeface="Nunito Sans" panose="00000500000000000000" pitchFamily="2" charset="0"/>
                <a:ea typeface="Calibri" charset="0"/>
                <a:cs typeface="Calibri" charset="0"/>
              </a:rPr>
              <a:t>and </a:t>
            </a:r>
            <a:r>
              <a:rPr lang="en-US" sz="1800" b="1" dirty="0">
                <a:latin typeface="Nunito Sans" panose="00000500000000000000" pitchFamily="2" charset="0"/>
                <a:ea typeface="Calibri" charset="0"/>
                <a:cs typeface="Calibri" charset="0"/>
              </a:rPr>
              <a:t>COLL 5.2.22 A</a:t>
            </a:r>
            <a:r>
              <a:rPr lang="en-US" sz="1800" dirty="0">
                <a:latin typeface="Nunito Sans" panose="00000500000000000000" pitchFamily="2" charset="0"/>
                <a:ea typeface="Calibri" charset="0"/>
                <a:cs typeface="Calibri" charset="0"/>
              </a:rPr>
              <a:t>. It monitors the cover required by derivative obligations and will flag if the cover available from liquid assets on the fund is insufficient.</a:t>
            </a:r>
          </a:p>
        </p:txBody>
      </p:sp>
      <p:sp>
        <p:nvSpPr>
          <p:cNvPr id="11" name="TextBox 10">
            <a:extLst>
              <a:ext uri="{FF2B5EF4-FFF2-40B4-BE49-F238E27FC236}">
                <a16:creationId xmlns:a16="http://schemas.microsoft.com/office/drawing/2014/main" id="{3EF38329-DAF3-4F79-8F64-E03078283788}"/>
              </a:ext>
            </a:extLst>
          </p:cNvPr>
          <p:cNvSpPr txBox="1"/>
          <p:nvPr/>
        </p:nvSpPr>
        <p:spPr>
          <a:xfrm>
            <a:off x="449178" y="3334083"/>
            <a:ext cx="7335254" cy="923330"/>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When determining the cover required the rule will focus on the obligations of derivative instruments. However, for the cover available it will consider all assets that are liquid.</a:t>
            </a:r>
          </a:p>
        </p:txBody>
      </p:sp>
      <p:sp>
        <p:nvSpPr>
          <p:cNvPr id="6" name="TextBox 5">
            <a:extLst>
              <a:ext uri="{FF2B5EF4-FFF2-40B4-BE49-F238E27FC236}">
                <a16:creationId xmlns:a16="http://schemas.microsoft.com/office/drawing/2014/main" id="{E4F6CB86-C703-4529-9AAE-9224F1C530EC}"/>
              </a:ext>
            </a:extLst>
          </p:cNvPr>
          <p:cNvSpPr txBox="1"/>
          <p:nvPr/>
        </p:nvSpPr>
        <p:spPr>
          <a:xfrm>
            <a:off x="449178" y="2572746"/>
            <a:ext cx="6866022" cy="461665"/>
          </a:xfrm>
          <a:prstGeom prst="rect">
            <a:avLst/>
          </a:prstGeom>
          <a:noFill/>
        </p:spPr>
        <p:txBody>
          <a:bodyPr wrap="square" rtlCol="0">
            <a:spAutoFit/>
          </a:bodyPr>
          <a:lstStyle/>
          <a:p>
            <a:r>
              <a:rPr lang="en-GB" sz="2400" dirty="0">
                <a:solidFill>
                  <a:srgbClr val="31D4CF"/>
                </a:solidFill>
                <a:latin typeface="Nunito Sans" panose="00000500000000000000" pitchFamily="2" charset="0"/>
              </a:rPr>
              <a:t>What asset type groups does the rule monitor?</a:t>
            </a:r>
          </a:p>
        </p:txBody>
      </p:sp>
    </p:spTree>
    <p:extLst>
      <p:ext uri="{BB962C8B-B14F-4D97-AF65-F5344CB8AC3E}">
        <p14:creationId xmlns:p14="http://schemas.microsoft.com/office/powerpoint/2010/main" val="20288029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502186"/>
            <a:ext cx="5646821"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Example</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7" y="963851"/>
            <a:ext cx="10344009" cy="5632311"/>
          </a:xfrm>
          <a:prstGeom prst="rect">
            <a:avLst/>
          </a:prstGeom>
          <a:noFill/>
        </p:spPr>
        <p:txBody>
          <a:bodyPr wrap="square" rtlCol="0">
            <a:spAutoFit/>
          </a:bodyPr>
          <a:lstStyle/>
          <a:p>
            <a:pPr marL="0" lvl="1">
              <a:defRPr/>
            </a:pPr>
            <a:endParaRPr lang="en-US" sz="1800" b="1" dirty="0">
              <a:solidFill>
                <a:srgbClr val="31D4CF"/>
              </a:solidFill>
              <a:latin typeface="Nunito Sans" panose="00000500000000000000" pitchFamily="2" charset="0"/>
              <a:ea typeface="Calibri" charset="0"/>
              <a:cs typeface="Calibri" charset="0"/>
            </a:endParaRPr>
          </a:p>
          <a:p>
            <a:pPr marL="0" lvl="1">
              <a:defRPr/>
            </a:pPr>
            <a:r>
              <a:rPr lang="en-US" b="1" dirty="0">
                <a:solidFill>
                  <a:srgbClr val="31D4CF"/>
                </a:solidFill>
                <a:latin typeface="Nunito Sans" panose="00000500000000000000" pitchFamily="2" charset="0"/>
                <a:ea typeface="Calibri" charset="0"/>
                <a:cs typeface="Calibri" charset="0"/>
              </a:rPr>
              <a:t>We have a</a:t>
            </a:r>
            <a:r>
              <a:rPr lang="en-US" sz="1800" b="1" dirty="0">
                <a:solidFill>
                  <a:srgbClr val="31D4CF"/>
                </a:solidFill>
                <a:latin typeface="Nunito Sans" panose="00000500000000000000" pitchFamily="2" charset="0"/>
                <a:ea typeface="Calibri" charset="0"/>
                <a:cs typeface="Calibri" charset="0"/>
              </a:rPr>
              <a:t> </a:t>
            </a:r>
            <a:r>
              <a:rPr lang="en-US" b="1" dirty="0">
                <a:solidFill>
                  <a:srgbClr val="31D4CF"/>
                </a:solidFill>
                <a:latin typeface="Nunito Sans" panose="00000500000000000000" pitchFamily="2" charset="0"/>
                <a:ea typeface="Calibri" charset="0"/>
                <a:cs typeface="Calibri" charset="0"/>
              </a:rPr>
              <a:t>F</a:t>
            </a:r>
            <a:r>
              <a:rPr lang="en-US" sz="1800" b="1" dirty="0">
                <a:solidFill>
                  <a:srgbClr val="31D4CF"/>
                </a:solidFill>
                <a:latin typeface="Nunito Sans" panose="00000500000000000000" pitchFamily="2" charset="0"/>
                <a:ea typeface="Calibri" charset="0"/>
                <a:cs typeface="Calibri" charset="0"/>
              </a:rPr>
              <a:t>uture to sell in 1000 XYZ shares at £10 in one month’s time. Current price is £11.</a:t>
            </a:r>
          </a:p>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A. The easiest way to meet the obligation is if we hold 1000 XYZ shares</a:t>
            </a:r>
          </a:p>
          <a:p>
            <a:pPr marL="342900" lvl="1" indent="-342900">
              <a:buAutoNum type="alphaUcPeriod"/>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B. Alternatively we can have enough cash to buy the 1000 XYZ shares which are required:</a:t>
            </a:r>
          </a:p>
          <a:p>
            <a:pPr marL="742950" lvl="2" indent="-285750">
              <a:buFont typeface="Arial" panose="020B0604020202020204" pitchFamily="34" charset="0"/>
              <a:buChar char="•"/>
              <a:defRPr/>
            </a:pPr>
            <a:r>
              <a:rPr lang="en-US" dirty="0">
                <a:latin typeface="Nunito Sans" panose="00000500000000000000" pitchFamily="2" charset="0"/>
                <a:ea typeface="Calibri" charset="0"/>
                <a:cs typeface="Calibri" charset="0"/>
              </a:rPr>
              <a:t>Have £11,000 to deliver XYZ shares under the terms of the contract</a:t>
            </a:r>
          </a:p>
          <a:p>
            <a:pPr marL="742950" lvl="2" indent="-285750">
              <a:buFont typeface="Arial" panose="020B0604020202020204" pitchFamily="34" charset="0"/>
              <a:buChar char="•"/>
              <a:defRPr/>
            </a:pPr>
            <a:r>
              <a:rPr lang="en-US" dirty="0">
                <a:latin typeface="Nunito Sans" panose="00000500000000000000" pitchFamily="2" charset="0"/>
                <a:ea typeface="Calibri" charset="0"/>
                <a:cs typeface="Calibri" charset="0"/>
              </a:rPr>
              <a:t>This only applies if XYZ is highly liquid i.e. the UCITS fund is sure we can go out to the market and buy the shares at this current price</a:t>
            </a:r>
          </a:p>
          <a:p>
            <a:pPr marL="742950" lvl="2" indent="-285750">
              <a:buFont typeface="Arial" panose="020B0604020202020204" pitchFamily="34" charset="0"/>
              <a:buChar char="•"/>
              <a:defRPr/>
            </a:pPr>
            <a:r>
              <a:rPr lang="en-US" dirty="0">
                <a:latin typeface="Nunito Sans" panose="00000500000000000000" pitchFamily="2" charset="0"/>
                <a:ea typeface="Calibri" charset="0"/>
                <a:cs typeface="Calibri" charset="0"/>
              </a:rPr>
              <a:t>A more realistic option is that the UCITS scheme will have sufficiently liquid assets which it can sell to raise the £11,000 to buy the 1000 XYZ shares</a:t>
            </a:r>
          </a:p>
          <a:p>
            <a:pPr marL="742950" lvl="2" indent="-285750">
              <a:buFont typeface="Arial" panose="020B0604020202020204" pitchFamily="34" charset="0"/>
              <a:buChar char="•"/>
              <a:defRPr/>
            </a:pPr>
            <a:r>
              <a:rPr lang="en-US" dirty="0">
                <a:latin typeface="Nunito Sans" panose="00000500000000000000" pitchFamily="2" charset="0"/>
                <a:ea typeface="Calibri" charset="0"/>
                <a:cs typeface="Calibri" charset="0"/>
              </a:rPr>
              <a:t>This assumes the transaction is </a:t>
            </a:r>
            <a:r>
              <a:rPr lang="en-US" b="1" dirty="0">
                <a:latin typeface="Nunito Sans" panose="00000500000000000000" pitchFamily="2" charset="0"/>
                <a:ea typeface="Calibri" charset="0"/>
                <a:cs typeface="Calibri" charset="0"/>
              </a:rPr>
              <a:t>physically settled</a:t>
            </a:r>
          </a:p>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In most cases, the transactions which UCITS have will be </a:t>
            </a:r>
            <a:r>
              <a:rPr lang="en-US" sz="1800" b="1" dirty="0">
                <a:latin typeface="Nunito Sans" panose="00000500000000000000" pitchFamily="2" charset="0"/>
                <a:ea typeface="Calibri" charset="0"/>
                <a:cs typeface="Calibri" charset="0"/>
              </a:rPr>
              <a:t>cash settled.</a:t>
            </a:r>
          </a:p>
          <a:p>
            <a:pPr marL="0" lvl="1">
              <a:defRPr/>
            </a:pPr>
            <a:endParaRPr lang="en-US" sz="1800" b="1"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C. If this transaction is cash settled, then the UCITS will need to raise the </a:t>
            </a:r>
            <a:r>
              <a:rPr lang="en-US" sz="1800" b="1" dirty="0" err="1">
                <a:latin typeface="Nunito Sans" panose="00000500000000000000" pitchFamily="2" charset="0"/>
                <a:ea typeface="Calibri" charset="0"/>
                <a:cs typeface="Calibri" charset="0"/>
              </a:rPr>
              <a:t>unrealised</a:t>
            </a:r>
            <a:r>
              <a:rPr lang="en-US" sz="1800" b="1" dirty="0">
                <a:latin typeface="Nunito Sans" panose="00000500000000000000" pitchFamily="2" charset="0"/>
                <a:ea typeface="Calibri" charset="0"/>
                <a:cs typeface="Calibri" charset="0"/>
              </a:rPr>
              <a:t> loss </a:t>
            </a:r>
            <a:r>
              <a:rPr lang="en-US" sz="1800" dirty="0">
                <a:latin typeface="Nunito Sans" panose="00000500000000000000" pitchFamily="2" charset="0"/>
                <a:ea typeface="Calibri" charset="0"/>
                <a:cs typeface="Calibri" charset="0"/>
              </a:rPr>
              <a:t>of the transaction to meet its obligation</a:t>
            </a: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I.e. in this case the </a:t>
            </a:r>
            <a:r>
              <a:rPr lang="en-US" sz="1800" b="1" dirty="0" err="1">
                <a:latin typeface="Nunito Sans" panose="00000500000000000000" pitchFamily="2" charset="0"/>
                <a:ea typeface="Calibri" charset="0"/>
                <a:cs typeface="Calibri" charset="0"/>
              </a:rPr>
              <a:t>unrealised</a:t>
            </a:r>
            <a:r>
              <a:rPr lang="en-US" sz="1800" b="1" dirty="0">
                <a:latin typeface="Nunito Sans" panose="00000500000000000000" pitchFamily="2" charset="0"/>
                <a:ea typeface="Calibri" charset="0"/>
                <a:cs typeface="Calibri" charset="0"/>
              </a:rPr>
              <a:t> loss is </a:t>
            </a:r>
            <a:r>
              <a:rPr lang="en-US" sz="1800" b="1" dirty="0">
                <a:solidFill>
                  <a:srgbClr val="31D4CF"/>
                </a:solidFill>
                <a:latin typeface="Nunito Sans" panose="00000500000000000000" pitchFamily="2" charset="0"/>
                <a:ea typeface="Calibri" charset="0"/>
                <a:cs typeface="Calibri" charset="0"/>
              </a:rPr>
              <a:t>£1000</a:t>
            </a:r>
          </a:p>
          <a:p>
            <a:pPr marL="285750" lvl="1" indent="-285750">
              <a:buFont typeface="Arial" panose="020B0604020202020204" pitchFamily="34" charset="0"/>
              <a:buChar char="•"/>
              <a:defRPr/>
            </a:pPr>
            <a:endParaRPr lang="en-US" sz="1800" dirty="0">
              <a:latin typeface="Nunito Sans" panose="00000500000000000000" pitchFamily="2" charset="0"/>
              <a:ea typeface="Calibri" charset="0"/>
              <a:cs typeface="Calibri" charset="0"/>
            </a:endParaRP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If there is an </a:t>
            </a:r>
            <a:r>
              <a:rPr lang="en-US" sz="1800" dirty="0" err="1">
                <a:latin typeface="Nunito Sans" panose="00000500000000000000" pitchFamily="2" charset="0"/>
                <a:ea typeface="Calibri" charset="0"/>
                <a:cs typeface="Calibri" charset="0"/>
              </a:rPr>
              <a:t>unrealised</a:t>
            </a:r>
            <a:r>
              <a:rPr lang="en-US" sz="1800" dirty="0">
                <a:latin typeface="Nunito Sans" panose="00000500000000000000" pitchFamily="2" charset="0"/>
                <a:ea typeface="Calibri" charset="0"/>
                <a:cs typeface="Calibri" charset="0"/>
              </a:rPr>
              <a:t> profit on the transaction then no cover is required.</a:t>
            </a:r>
          </a:p>
        </p:txBody>
      </p:sp>
    </p:spTree>
    <p:extLst>
      <p:ext uri="{BB962C8B-B14F-4D97-AF65-F5344CB8AC3E}">
        <p14:creationId xmlns:p14="http://schemas.microsoft.com/office/powerpoint/2010/main" val="17066770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502186"/>
            <a:ext cx="5646821" cy="461665"/>
          </a:xfrm>
          <a:prstGeom prst="rect">
            <a:avLst/>
          </a:prstGeom>
          <a:noFill/>
        </p:spPr>
        <p:txBody>
          <a:bodyPr wrap="square" rtlCol="0">
            <a:spAutoFit/>
          </a:bodyPr>
          <a:lstStyle/>
          <a:p>
            <a:r>
              <a:rPr lang="en-US" sz="2400">
                <a:solidFill>
                  <a:srgbClr val="31D4CF"/>
                </a:solidFill>
                <a:latin typeface="Nunito Sans" panose="00000500000000000000" pitchFamily="2" charset="0"/>
              </a:rPr>
              <a:t>What fields does this rule monitor?</a:t>
            </a:r>
            <a:endParaRPr lang="en-US" sz="2400" dirty="0">
              <a:solidFill>
                <a:srgbClr val="31D4CF"/>
              </a:solidFill>
              <a:latin typeface="Nunito Sans" panose="00000500000000000000" pitchFamily="2" charset="0"/>
            </a:endParaRPr>
          </a:p>
        </p:txBody>
      </p:sp>
      <p:sp>
        <p:nvSpPr>
          <p:cNvPr id="8" name="TextBox 7">
            <a:extLst>
              <a:ext uri="{FF2B5EF4-FFF2-40B4-BE49-F238E27FC236}">
                <a16:creationId xmlns:a16="http://schemas.microsoft.com/office/drawing/2014/main" id="{EED82F1B-FCD6-41A3-9D56-472F9193B965}"/>
              </a:ext>
            </a:extLst>
          </p:cNvPr>
          <p:cNvSpPr txBox="1"/>
          <p:nvPr/>
        </p:nvSpPr>
        <p:spPr>
          <a:xfrm>
            <a:off x="449178" y="963851"/>
            <a:ext cx="7335254" cy="2031325"/>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This rule looks primarily </a:t>
            </a:r>
            <a:r>
              <a:rPr lang="en-US" dirty="0">
                <a:latin typeface="Nunito Sans" panose="00000500000000000000" pitchFamily="2" charset="0"/>
                <a:ea typeface="Calibri" charset="0"/>
                <a:cs typeface="Calibri" charset="0"/>
              </a:rPr>
              <a:t>at</a:t>
            </a:r>
            <a:r>
              <a:rPr lang="en-US" sz="1800" dirty="0">
                <a:latin typeface="Nunito Sans" panose="00000500000000000000" pitchFamily="2" charset="0"/>
                <a:ea typeface="Calibri" charset="0"/>
                <a:cs typeface="Calibri" charset="0"/>
              </a:rPr>
              <a:t> the following fields:</a:t>
            </a:r>
          </a:p>
          <a:p>
            <a:pPr marL="0" lvl="1">
              <a:defRPr/>
            </a:pPr>
            <a:endParaRPr lang="en-US" sz="1800" dirty="0">
              <a:latin typeface="Nunito Sans" panose="00000500000000000000" pitchFamily="2" charset="0"/>
              <a:ea typeface="Calibri" charset="0"/>
              <a:cs typeface="Calibri" charset="0"/>
            </a:endParaRP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Rule Custom </a:t>
            </a:r>
            <a:r>
              <a:rPr lang="en-US" sz="1800" dirty="0" err="1">
                <a:latin typeface="Nunito Sans" panose="00000500000000000000" pitchFamily="2" charset="0"/>
                <a:ea typeface="Calibri" charset="0"/>
                <a:cs typeface="Calibri" charset="0"/>
              </a:rPr>
              <a:t>Attribute.Settlement</a:t>
            </a:r>
            <a:r>
              <a:rPr lang="en-US" sz="1800" dirty="0">
                <a:latin typeface="Nunito Sans" panose="00000500000000000000" pitchFamily="2" charset="0"/>
                <a:ea typeface="Calibri" charset="0"/>
                <a:cs typeface="Calibri" charset="0"/>
              </a:rPr>
              <a:t> Type </a:t>
            </a: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Cover Required</a:t>
            </a: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Cover Available</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Rule Custom </a:t>
            </a:r>
            <a:r>
              <a:rPr lang="en-US" dirty="0" err="1">
                <a:latin typeface="Nunito Sans" panose="00000500000000000000" pitchFamily="2" charset="0"/>
                <a:ea typeface="Calibri" charset="0"/>
                <a:cs typeface="Calibri" charset="0"/>
              </a:rPr>
              <a:t>Attribute.Liquidity</a:t>
            </a:r>
            <a:endParaRPr lang="en-US" dirty="0">
              <a:latin typeface="Nunito Sans" panose="00000500000000000000" pitchFamily="2" charset="0"/>
              <a:ea typeface="Calibri" charset="0"/>
              <a:cs typeface="Calibri" charset="0"/>
            </a:endParaRP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Market Value in Scheme Currency</a:t>
            </a:r>
          </a:p>
        </p:txBody>
      </p:sp>
      <p:sp>
        <p:nvSpPr>
          <p:cNvPr id="2" name="TextBox 1">
            <a:extLst>
              <a:ext uri="{FF2B5EF4-FFF2-40B4-BE49-F238E27FC236}">
                <a16:creationId xmlns:a16="http://schemas.microsoft.com/office/drawing/2014/main" id="{9E4156D5-1008-49A9-8E25-B2DEFFECC379}"/>
              </a:ext>
            </a:extLst>
          </p:cNvPr>
          <p:cNvSpPr txBox="1"/>
          <p:nvPr/>
        </p:nvSpPr>
        <p:spPr>
          <a:xfrm>
            <a:off x="449178" y="3456841"/>
            <a:ext cx="9176084"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Why might this rule be flagging as a breach?</a:t>
            </a:r>
          </a:p>
        </p:txBody>
      </p:sp>
      <p:sp>
        <p:nvSpPr>
          <p:cNvPr id="3" name="TextBox 2">
            <a:extLst>
              <a:ext uri="{FF2B5EF4-FFF2-40B4-BE49-F238E27FC236}">
                <a16:creationId xmlns:a16="http://schemas.microsoft.com/office/drawing/2014/main" id="{712AC3E6-C95A-4E08-9D70-956741AFBA4C}"/>
              </a:ext>
            </a:extLst>
          </p:cNvPr>
          <p:cNvSpPr txBox="1"/>
          <p:nvPr/>
        </p:nvSpPr>
        <p:spPr>
          <a:xfrm>
            <a:off x="449176" y="3937955"/>
            <a:ext cx="9176084" cy="2031325"/>
          </a:xfrm>
          <a:prstGeom prst="rect">
            <a:avLst/>
          </a:prstGeom>
          <a:noFill/>
        </p:spPr>
        <p:txBody>
          <a:bodyPr wrap="square" rtlCol="0">
            <a:spAutoFit/>
          </a:bodyPr>
          <a:lstStyle/>
          <a:p>
            <a:pPr marL="0" lvl="1">
              <a:defRPr/>
            </a:pPr>
            <a:endParaRPr lang="en-US" dirty="0">
              <a:latin typeface="Nunito Sans" panose="00000500000000000000" pitchFamily="2" charset="0"/>
              <a:ea typeface="Calibri" charset="0"/>
              <a:cs typeface="Calibri" charset="0"/>
            </a:endParaRPr>
          </a:p>
          <a:p>
            <a:pPr marL="342900" lvl="1" indent="-342900">
              <a:buFont typeface="+mj-lt"/>
              <a:buAutoNum type="arabicPeriod"/>
              <a:defRPr/>
            </a:pPr>
            <a:r>
              <a:rPr lang="en-US" dirty="0">
                <a:latin typeface="Nunito Sans" panose="00000500000000000000" pitchFamily="2" charset="0"/>
                <a:ea typeface="Calibri" charset="0"/>
                <a:cs typeface="Calibri" charset="0"/>
              </a:rPr>
              <a:t>The derivative could be incorrectly classified as being cash settled.</a:t>
            </a:r>
          </a:p>
          <a:p>
            <a:pPr marL="342900" lvl="1" indent="-342900">
              <a:buFont typeface="+mj-lt"/>
              <a:buAutoNum type="arabicPeriod"/>
              <a:defRPr/>
            </a:pPr>
            <a:endParaRPr lang="en-US" dirty="0">
              <a:latin typeface="Nunito Sans" panose="00000500000000000000" pitchFamily="2" charset="0"/>
              <a:ea typeface="Calibri" charset="0"/>
              <a:cs typeface="Calibri" charset="0"/>
            </a:endParaRPr>
          </a:p>
          <a:p>
            <a:pPr marL="342900" lvl="1" indent="-342900">
              <a:buFont typeface="+mj-lt"/>
              <a:buAutoNum type="arabicPeriod"/>
              <a:defRPr/>
            </a:pPr>
            <a:r>
              <a:rPr lang="en-US" dirty="0">
                <a:latin typeface="Nunito Sans" panose="00000500000000000000" pitchFamily="2" charset="0"/>
                <a:ea typeface="Calibri" charset="0"/>
                <a:cs typeface="Calibri" charset="0"/>
              </a:rPr>
              <a:t>The cover available value could be understated due to an issue with the liquidity classification of instruments. If an instrument is not considered to be Liquid or Highly Liquid it will not included in the Cover Available calculation. </a:t>
            </a:r>
          </a:p>
          <a:p>
            <a:pPr marL="0" lvl="1">
              <a:defRPr/>
            </a:pPr>
            <a:endParaRPr lang="en-US" dirty="0">
              <a:latin typeface="Nunito Sans" panose="00000500000000000000" pitchFamily="2" charset="0"/>
              <a:ea typeface="Calibri" charset="0"/>
              <a:cs typeface="Calibri" charset="0"/>
            </a:endParaRPr>
          </a:p>
        </p:txBody>
      </p:sp>
    </p:spTree>
    <p:extLst>
      <p:ext uri="{BB962C8B-B14F-4D97-AF65-F5344CB8AC3E}">
        <p14:creationId xmlns:p14="http://schemas.microsoft.com/office/powerpoint/2010/main" val="26049961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371557"/>
            <a:ext cx="5646821"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How can I clear this breach?</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6" y="833222"/>
            <a:ext cx="11438023" cy="5909310"/>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First you must understand why this breach is occurring and you can do this by downloading a Liquid Cover Report (please see last slide for details on where to find this report).</a:t>
            </a:r>
          </a:p>
          <a:p>
            <a:pPr marL="0" lvl="1">
              <a:defRPr/>
            </a:pPr>
            <a:endParaRPr lang="en-US" sz="1800" dirty="0">
              <a:latin typeface="Nunito Sans" panose="00000500000000000000" pitchFamily="2" charset="0"/>
              <a:ea typeface="Calibri" charset="0"/>
              <a:cs typeface="Calibri" charset="0"/>
            </a:endParaRPr>
          </a:p>
          <a:p>
            <a:pPr marL="0" lvl="1">
              <a:defRPr/>
            </a:pPr>
            <a:r>
              <a:rPr lang="en-US" sz="1800" b="1" dirty="0">
                <a:latin typeface="Nunito Sans" panose="00000500000000000000" pitchFamily="2" charset="0"/>
                <a:ea typeface="Calibri" charset="0"/>
                <a:cs typeface="Calibri" charset="0"/>
              </a:rPr>
              <a:t>COVER REQUIRED</a:t>
            </a:r>
          </a:p>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For the cover required you will want to establish the following:</a:t>
            </a:r>
          </a:p>
          <a:p>
            <a:pPr marL="0" lvl="1">
              <a:defRPr/>
            </a:pPr>
            <a:endParaRPr lang="en-US" sz="1800" dirty="0">
              <a:latin typeface="Nunito Sans" panose="00000500000000000000" pitchFamily="2" charset="0"/>
              <a:ea typeface="Calibri" charset="0"/>
              <a:cs typeface="Calibri" charset="0"/>
            </a:endParaRPr>
          </a:p>
          <a:p>
            <a:pPr marL="342900" lvl="1" indent="-342900">
              <a:buFont typeface="+mj-lt"/>
              <a:buAutoNum type="arabicPeriod"/>
              <a:defRPr/>
            </a:pPr>
            <a:r>
              <a:rPr lang="en-US" sz="1800" dirty="0">
                <a:latin typeface="Nunito Sans" panose="00000500000000000000" pitchFamily="2" charset="0"/>
                <a:ea typeface="Calibri" charset="0"/>
                <a:cs typeface="Calibri" charset="0"/>
              </a:rPr>
              <a:t>Which derivative instruments require cover? </a:t>
            </a:r>
          </a:p>
          <a:p>
            <a:pPr marL="342900" lvl="1" indent="-342900">
              <a:buFont typeface="+mj-lt"/>
              <a:buAutoNum type="arabicPeriod"/>
              <a:defRPr/>
            </a:pPr>
            <a:r>
              <a:rPr lang="en-US" sz="1800" dirty="0">
                <a:latin typeface="Nunito Sans" panose="00000500000000000000" pitchFamily="2" charset="0"/>
                <a:ea typeface="Calibri" charset="0"/>
                <a:cs typeface="Calibri" charset="0"/>
              </a:rPr>
              <a:t>Are they cash/physically settled?</a:t>
            </a:r>
          </a:p>
          <a:p>
            <a:pPr marL="342900" lvl="1" indent="-342900">
              <a:buFont typeface="+mj-lt"/>
              <a:buAutoNum type="arabicPeriod"/>
              <a:defRPr/>
            </a:pPr>
            <a:r>
              <a:rPr lang="en-US" sz="1800" dirty="0">
                <a:latin typeface="Nunito Sans" panose="00000500000000000000" pitchFamily="2" charset="0"/>
                <a:ea typeface="Calibri" charset="0"/>
                <a:cs typeface="Calibri" charset="0"/>
              </a:rPr>
              <a:t>Is the calculation looking at the </a:t>
            </a:r>
            <a:r>
              <a:rPr lang="en-US" sz="1800" dirty="0" err="1">
                <a:latin typeface="Nunito Sans" panose="00000500000000000000" pitchFamily="2" charset="0"/>
                <a:ea typeface="Calibri" charset="0"/>
                <a:cs typeface="Calibri" charset="0"/>
              </a:rPr>
              <a:t>unrealised</a:t>
            </a:r>
            <a:r>
              <a:rPr lang="en-US" sz="1800" dirty="0">
                <a:latin typeface="Nunito Sans" panose="00000500000000000000" pitchFamily="2" charset="0"/>
                <a:ea typeface="Calibri" charset="0"/>
                <a:cs typeface="Calibri" charset="0"/>
              </a:rPr>
              <a:t> gain/loss values, rather than market value? </a:t>
            </a:r>
          </a:p>
          <a:p>
            <a:pPr marL="342900" lvl="1" indent="-342900">
              <a:buFont typeface="+mj-lt"/>
              <a:buAutoNum type="arabicPeriod"/>
              <a:defRPr/>
            </a:pPr>
            <a:r>
              <a:rPr lang="en-US" sz="1800" dirty="0">
                <a:latin typeface="Nunito Sans" panose="00000500000000000000" pitchFamily="2" charset="0"/>
                <a:ea typeface="Calibri" charset="0"/>
                <a:cs typeface="Calibri" charset="0"/>
              </a:rPr>
              <a:t>What is the aggregated </a:t>
            </a:r>
            <a:r>
              <a:rPr lang="en-US" sz="1800" dirty="0" err="1">
                <a:latin typeface="Nunito Sans" panose="00000500000000000000" pitchFamily="2" charset="0"/>
                <a:ea typeface="Calibri" charset="0"/>
                <a:cs typeface="Calibri" charset="0"/>
              </a:rPr>
              <a:t>unrealised</a:t>
            </a:r>
            <a:r>
              <a:rPr lang="en-US" sz="1800" dirty="0">
                <a:latin typeface="Nunito Sans" panose="00000500000000000000" pitchFamily="2" charset="0"/>
                <a:ea typeface="Calibri" charset="0"/>
                <a:cs typeface="Calibri" charset="0"/>
              </a:rPr>
              <a:t> gain/loss from these derivatives?</a:t>
            </a:r>
          </a:p>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With the Liquid Cover Report you should:</a:t>
            </a: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Filter on where the “Cover Required” is not zero</a:t>
            </a: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Review the asset types and ensure they are derivatives</a:t>
            </a: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Review the Settlement Type and check that cash settled derivatives (e.g. FFX, CFDs, IRS, Index Derivatives) are properly marked as “C” for cash settled rather than “P” for physically settled.</a:t>
            </a:r>
          </a:p>
          <a:p>
            <a:pPr marL="285750" lvl="1" indent="-285750">
              <a:buFont typeface="Arial" panose="020B0604020202020204" pitchFamily="34" charset="0"/>
              <a:buChar char="•"/>
              <a:defRPr/>
            </a:pPr>
            <a:endParaRPr lang="en-US"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If the derivative is cash settled then the cover required is only the unrealized loss. Verify that the unrealized loss figure is correct. If there is no column for this in the holdings file then you can find it by subtracting Book Cost from the Market Value.</a:t>
            </a:r>
          </a:p>
        </p:txBody>
      </p:sp>
    </p:spTree>
    <p:extLst>
      <p:ext uri="{BB962C8B-B14F-4D97-AF65-F5344CB8AC3E}">
        <p14:creationId xmlns:p14="http://schemas.microsoft.com/office/powerpoint/2010/main" val="34025793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502186"/>
            <a:ext cx="5646821"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How can I clear this breach? (cont.)</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7" y="963851"/>
            <a:ext cx="10344009" cy="4801314"/>
          </a:xfrm>
          <a:prstGeom prst="rect">
            <a:avLst/>
          </a:prstGeom>
          <a:noFill/>
        </p:spPr>
        <p:txBody>
          <a:bodyPr wrap="square" rtlCol="0">
            <a:spAutoFit/>
          </a:bodyPr>
          <a:lstStyle/>
          <a:p>
            <a:pPr marL="0" lvl="1">
              <a:defRPr/>
            </a:pPr>
            <a:endParaRPr lang="en-US" sz="1800" dirty="0">
              <a:latin typeface="Nunito Sans" panose="00000500000000000000" pitchFamily="2" charset="0"/>
              <a:ea typeface="Calibri" charset="0"/>
              <a:cs typeface="Calibri" charset="0"/>
            </a:endParaRPr>
          </a:p>
          <a:p>
            <a:pPr marL="0" lvl="1">
              <a:defRPr/>
            </a:pPr>
            <a:r>
              <a:rPr lang="en-US" sz="1800" b="1" dirty="0">
                <a:latin typeface="Nunito Sans" panose="00000500000000000000" pitchFamily="2" charset="0"/>
                <a:ea typeface="Calibri" charset="0"/>
                <a:cs typeface="Calibri" charset="0"/>
              </a:rPr>
              <a:t>COVER AVAILABLE</a:t>
            </a:r>
          </a:p>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For the cover available you will want to establish the following:</a:t>
            </a:r>
          </a:p>
          <a:p>
            <a:pPr marL="0" lvl="1">
              <a:defRPr/>
            </a:pPr>
            <a:endParaRPr lang="en-US" sz="1800" dirty="0">
              <a:latin typeface="Nunito Sans" panose="00000500000000000000" pitchFamily="2" charset="0"/>
              <a:ea typeface="Calibri" charset="0"/>
              <a:cs typeface="Calibri" charset="0"/>
            </a:endParaRPr>
          </a:p>
          <a:p>
            <a:pPr marL="342900" lvl="1" indent="-342900">
              <a:buFont typeface="+mj-lt"/>
              <a:buAutoNum type="arabicPeriod"/>
              <a:defRPr/>
            </a:pPr>
            <a:r>
              <a:rPr lang="en-US" sz="1800" dirty="0">
                <a:latin typeface="Nunito Sans" panose="00000500000000000000" pitchFamily="2" charset="0"/>
                <a:ea typeface="Calibri" charset="0"/>
                <a:cs typeface="Calibri" charset="0"/>
              </a:rPr>
              <a:t>What assets are being excluded from the calculation?</a:t>
            </a:r>
          </a:p>
          <a:p>
            <a:pPr marL="342900" lvl="1" indent="-342900">
              <a:buFont typeface="+mj-lt"/>
              <a:buAutoNum type="arabicPeriod"/>
              <a:defRPr/>
            </a:pPr>
            <a:r>
              <a:rPr lang="en-US" sz="1800" dirty="0">
                <a:latin typeface="Nunito Sans" panose="00000500000000000000" pitchFamily="2" charset="0"/>
                <a:ea typeface="Calibri" charset="0"/>
                <a:cs typeface="Calibri" charset="0"/>
              </a:rPr>
              <a:t>Should any of the excluded assets be included?</a:t>
            </a:r>
          </a:p>
          <a:p>
            <a:pPr marL="0" lvl="1">
              <a:defRPr/>
            </a:pPr>
            <a:endParaRPr lang="en-US" sz="1800" dirty="0">
              <a:latin typeface="Nunito Sans" panose="00000500000000000000" pitchFamily="2" charset="0"/>
              <a:ea typeface="Calibri" charset="0"/>
              <a:cs typeface="Calibri" charset="0"/>
            </a:endParaRPr>
          </a:p>
          <a:p>
            <a:pPr marL="0" lvl="1">
              <a:defRPr/>
            </a:pPr>
            <a:r>
              <a:rPr lang="en-US" dirty="0">
                <a:latin typeface="Nunito Sans" panose="00000500000000000000" pitchFamily="2" charset="0"/>
                <a:ea typeface="Calibri" charset="0"/>
                <a:cs typeface="Calibri" charset="0"/>
              </a:rPr>
              <a:t>On FundWare this is set using the Rule Custom Attribute for Liquidity. Any assets considered to be Liquid or Highly Liquid will contribute to the Cover Available. Typically this would be assets such as:</a:t>
            </a:r>
          </a:p>
          <a:p>
            <a:pPr marL="742950" lvl="2" indent="-285750">
              <a:buFont typeface="Arial" panose="020B0604020202020204" pitchFamily="34" charset="0"/>
              <a:buChar char="•"/>
              <a:defRPr/>
            </a:pPr>
            <a:r>
              <a:rPr lang="en-US" dirty="0">
                <a:latin typeface="Nunito Sans" panose="00000500000000000000" pitchFamily="2" charset="0"/>
                <a:ea typeface="Calibri" charset="0"/>
                <a:cs typeface="Calibri" charset="0"/>
              </a:rPr>
              <a:t>Cash</a:t>
            </a:r>
          </a:p>
          <a:p>
            <a:pPr marL="742950" lvl="2" indent="-285750">
              <a:buFont typeface="Arial" panose="020B0604020202020204" pitchFamily="34" charset="0"/>
              <a:buChar char="•"/>
              <a:defRPr/>
            </a:pPr>
            <a:r>
              <a:rPr lang="en-US" dirty="0">
                <a:latin typeface="Nunito Sans" panose="00000500000000000000" pitchFamily="2" charset="0"/>
                <a:ea typeface="Calibri" charset="0"/>
                <a:cs typeface="Calibri" charset="0"/>
              </a:rPr>
              <a:t>Deposits</a:t>
            </a:r>
          </a:p>
          <a:p>
            <a:pPr marL="742950" lvl="2" indent="-285750">
              <a:buFont typeface="Arial" panose="020B0604020202020204" pitchFamily="34" charset="0"/>
              <a:buChar char="•"/>
              <a:defRPr/>
            </a:pPr>
            <a:r>
              <a:rPr lang="en-US" dirty="0">
                <a:latin typeface="Nunito Sans" panose="00000500000000000000" pitchFamily="2" charset="0"/>
                <a:ea typeface="Calibri" charset="0"/>
                <a:cs typeface="Calibri" charset="0"/>
              </a:rPr>
              <a:t>Government Bonds</a:t>
            </a:r>
          </a:p>
          <a:p>
            <a:pPr marL="742950" lvl="2"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Equities with FTS Days to Liquidate &lt; 1 day</a:t>
            </a:r>
            <a:endParaRPr lang="en-US" dirty="0">
              <a:latin typeface="Nunito Sans" panose="00000500000000000000" pitchFamily="2" charset="0"/>
              <a:ea typeface="Calibri" charset="0"/>
              <a:cs typeface="Calibri" charset="0"/>
            </a:endParaRPr>
          </a:p>
          <a:p>
            <a:pPr marL="457200" lvl="2">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If the cover required is greater than the cover that is available a breach will occur.</a:t>
            </a:r>
          </a:p>
          <a:p>
            <a:pPr marL="0" lvl="1">
              <a:defRPr/>
            </a:pPr>
            <a:endParaRPr lang="en-US" sz="1800" dirty="0">
              <a:latin typeface="Nunito Sans" panose="00000500000000000000" pitchFamily="2" charset="0"/>
              <a:ea typeface="Calibri" charset="0"/>
              <a:cs typeface="Calibri" charset="0"/>
            </a:endParaRPr>
          </a:p>
        </p:txBody>
      </p:sp>
    </p:spTree>
    <p:extLst>
      <p:ext uri="{BB962C8B-B14F-4D97-AF65-F5344CB8AC3E}">
        <p14:creationId xmlns:p14="http://schemas.microsoft.com/office/powerpoint/2010/main" val="42802719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7" y="218671"/>
            <a:ext cx="5646821"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How can I validate this breach?</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7" y="963851"/>
            <a:ext cx="10603065" cy="5355312"/>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Find the cover available:</a:t>
            </a:r>
          </a:p>
          <a:p>
            <a:pPr marL="0" lvl="1">
              <a:defRPr/>
            </a:pPr>
            <a:endParaRPr lang="en-US" dirty="0">
              <a:latin typeface="Nunito Sans" panose="00000500000000000000" pitchFamily="2" charset="0"/>
              <a:ea typeface="Calibri" charset="0"/>
              <a:cs typeface="Calibri" charset="0"/>
            </a:endParaRPr>
          </a:p>
          <a:p>
            <a:pPr marL="0" lvl="1">
              <a:defRPr/>
            </a:pPr>
            <a:endParaRPr lang="en-US" sz="1800" dirty="0">
              <a:latin typeface="Nunito Sans" panose="00000500000000000000" pitchFamily="2" charset="0"/>
              <a:ea typeface="Calibri" charset="0"/>
              <a:cs typeface="Calibri" charset="0"/>
            </a:endParaRPr>
          </a:p>
          <a:p>
            <a:pPr marL="0" lvl="1">
              <a:defRPr/>
            </a:pPr>
            <a:endParaRPr lang="en-US" dirty="0">
              <a:latin typeface="Nunito Sans" panose="00000500000000000000" pitchFamily="2" charset="0"/>
              <a:ea typeface="Calibri" charset="0"/>
              <a:cs typeface="Calibri" charset="0"/>
            </a:endParaRPr>
          </a:p>
          <a:p>
            <a:pPr marL="0" lvl="1">
              <a:defRPr/>
            </a:pPr>
            <a:endParaRPr lang="en-US" sz="1800" dirty="0">
              <a:latin typeface="Nunito Sans" panose="00000500000000000000" pitchFamily="2" charset="0"/>
              <a:ea typeface="Calibri" charset="0"/>
              <a:cs typeface="Calibri" charset="0"/>
            </a:endParaRPr>
          </a:p>
          <a:p>
            <a:pPr marL="0" lvl="1">
              <a:defRPr/>
            </a:pPr>
            <a:endParaRPr lang="en-US" dirty="0">
              <a:latin typeface="Nunito Sans" panose="00000500000000000000" pitchFamily="2" charset="0"/>
              <a:ea typeface="Calibri" charset="0"/>
              <a:cs typeface="Calibri" charset="0"/>
            </a:endParaRPr>
          </a:p>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This will be the liquid assets on the fund (e.g. cash, government bonds &lt; 90 days to maturity etc.)</a:t>
            </a:r>
          </a:p>
          <a:p>
            <a:pPr marL="0" lvl="1">
              <a:defRPr/>
            </a:pPr>
            <a:endParaRPr lang="en-US"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Find the Cover required and compare against the Cover available:</a:t>
            </a:r>
          </a:p>
          <a:p>
            <a:pPr marL="0" lvl="1">
              <a:defRPr/>
            </a:pPr>
            <a:endParaRPr lang="en-US" dirty="0">
              <a:latin typeface="Nunito Sans" panose="00000500000000000000" pitchFamily="2" charset="0"/>
              <a:ea typeface="Calibri" charset="0"/>
              <a:cs typeface="Calibri" charset="0"/>
            </a:endParaRPr>
          </a:p>
          <a:p>
            <a:pPr marL="0" lvl="1">
              <a:defRPr/>
            </a:pPr>
            <a:endParaRPr lang="en-US" sz="1800" dirty="0">
              <a:latin typeface="Nunito Sans" panose="00000500000000000000" pitchFamily="2" charset="0"/>
              <a:ea typeface="Calibri" charset="0"/>
              <a:cs typeface="Calibri" charset="0"/>
            </a:endParaRPr>
          </a:p>
          <a:p>
            <a:pPr marL="0" lvl="1">
              <a:defRPr/>
            </a:pPr>
            <a:endParaRPr lang="en-US" dirty="0">
              <a:latin typeface="Nunito Sans" panose="00000500000000000000" pitchFamily="2" charset="0"/>
              <a:ea typeface="Calibri" charset="0"/>
              <a:cs typeface="Calibri" charset="0"/>
            </a:endParaRPr>
          </a:p>
          <a:p>
            <a:pPr marL="0" lvl="1">
              <a:defRPr/>
            </a:pPr>
            <a:endParaRPr lang="en-US" sz="1800" dirty="0">
              <a:latin typeface="Nunito Sans" panose="00000500000000000000" pitchFamily="2" charset="0"/>
              <a:ea typeface="Calibri" charset="0"/>
              <a:cs typeface="Calibri" charset="0"/>
            </a:endParaRPr>
          </a:p>
          <a:p>
            <a:pPr marL="0" lvl="1">
              <a:defRPr/>
            </a:pPr>
            <a:endParaRPr lang="en-US" dirty="0">
              <a:latin typeface="Nunito Sans" panose="00000500000000000000" pitchFamily="2" charset="0"/>
              <a:ea typeface="Calibri" charset="0"/>
              <a:cs typeface="Calibri" charset="0"/>
            </a:endParaRPr>
          </a:p>
          <a:p>
            <a:pPr marL="0" lvl="1">
              <a:defRPr/>
            </a:pPr>
            <a:endParaRPr lang="en-GB" sz="1800" dirty="0">
              <a:latin typeface="Nunito Sans" panose="00000500000000000000" pitchFamily="2" charset="0"/>
              <a:ea typeface="Calibri" charset="0"/>
              <a:cs typeface="Calibri" charset="0"/>
            </a:endParaRPr>
          </a:p>
          <a:p>
            <a:pPr marL="0" lvl="1">
              <a:defRPr/>
            </a:pPr>
            <a:r>
              <a:rPr lang="en-GB" sz="1800" dirty="0">
                <a:latin typeface="Nunito Sans" panose="00000500000000000000" pitchFamily="2" charset="0"/>
                <a:ea typeface="Calibri" charset="0"/>
                <a:cs typeface="Calibri" charset="0"/>
              </a:rPr>
              <a:t>The above table provides adequate information in order to validate this rule. </a:t>
            </a:r>
          </a:p>
          <a:p>
            <a:pPr marL="0" lvl="1">
              <a:defRPr/>
            </a:pPr>
            <a:endParaRPr lang="en-GB" sz="1800" dirty="0">
              <a:latin typeface="Nunito Sans" panose="00000500000000000000" pitchFamily="2" charset="0"/>
              <a:ea typeface="Calibri" charset="0"/>
              <a:cs typeface="Calibri" charset="0"/>
            </a:endParaRPr>
          </a:p>
          <a:p>
            <a:pPr marL="0" lvl="1">
              <a:defRPr/>
            </a:pPr>
            <a:r>
              <a:rPr lang="en-GB" sz="1800" dirty="0">
                <a:latin typeface="Nunito Sans" panose="00000500000000000000" pitchFamily="2" charset="0"/>
                <a:ea typeface="Calibri" charset="0"/>
                <a:cs typeface="Calibri" charset="0"/>
              </a:rPr>
              <a:t>As the cover required for the derivatives exceeds the cover available then it is correct that this is a breach.</a:t>
            </a:r>
            <a:endParaRPr lang="en-US" sz="1800" dirty="0">
              <a:latin typeface="Nunito Sans" panose="00000500000000000000" pitchFamily="2" charset="0"/>
              <a:ea typeface="Calibri" charset="0"/>
              <a:cs typeface="Calibri" charset="0"/>
            </a:endParaRPr>
          </a:p>
        </p:txBody>
      </p:sp>
      <p:graphicFrame>
        <p:nvGraphicFramePr>
          <p:cNvPr id="6" name="Table 5">
            <a:extLst>
              <a:ext uri="{FF2B5EF4-FFF2-40B4-BE49-F238E27FC236}">
                <a16:creationId xmlns:a16="http://schemas.microsoft.com/office/drawing/2014/main" id="{F0DAF4E3-36E8-406D-9D2F-AA68D364335B}"/>
              </a:ext>
            </a:extLst>
          </p:cNvPr>
          <p:cNvGraphicFramePr>
            <a:graphicFrameLocks noGrp="1"/>
          </p:cNvGraphicFramePr>
          <p:nvPr>
            <p:extLst>
              <p:ext uri="{D42A27DB-BD31-4B8C-83A1-F6EECF244321}">
                <p14:modId xmlns:p14="http://schemas.microsoft.com/office/powerpoint/2010/main" val="2328291584"/>
              </p:ext>
            </p:extLst>
          </p:nvPr>
        </p:nvGraphicFramePr>
        <p:xfrm>
          <a:off x="488699" y="3780006"/>
          <a:ext cx="10603065" cy="1351890"/>
        </p:xfrm>
        <a:graphic>
          <a:graphicData uri="http://schemas.openxmlformats.org/drawingml/2006/table">
            <a:tbl>
              <a:tblPr/>
              <a:tblGrid>
                <a:gridCol w="2297331">
                  <a:extLst>
                    <a:ext uri="{9D8B030D-6E8A-4147-A177-3AD203B41FA5}">
                      <a16:colId xmlns:a16="http://schemas.microsoft.com/office/drawing/2014/main" val="2727351649"/>
                    </a:ext>
                  </a:extLst>
                </a:gridCol>
                <a:gridCol w="2686110">
                  <a:extLst>
                    <a:ext uri="{9D8B030D-6E8A-4147-A177-3AD203B41FA5}">
                      <a16:colId xmlns:a16="http://schemas.microsoft.com/office/drawing/2014/main" val="541121319"/>
                    </a:ext>
                  </a:extLst>
                </a:gridCol>
                <a:gridCol w="1254696">
                  <a:extLst>
                    <a:ext uri="{9D8B030D-6E8A-4147-A177-3AD203B41FA5}">
                      <a16:colId xmlns:a16="http://schemas.microsoft.com/office/drawing/2014/main" val="919037035"/>
                    </a:ext>
                  </a:extLst>
                </a:gridCol>
                <a:gridCol w="1714162">
                  <a:extLst>
                    <a:ext uri="{9D8B030D-6E8A-4147-A177-3AD203B41FA5}">
                      <a16:colId xmlns:a16="http://schemas.microsoft.com/office/drawing/2014/main" val="728957022"/>
                    </a:ext>
                  </a:extLst>
                </a:gridCol>
                <a:gridCol w="1714162">
                  <a:extLst>
                    <a:ext uri="{9D8B030D-6E8A-4147-A177-3AD203B41FA5}">
                      <a16:colId xmlns:a16="http://schemas.microsoft.com/office/drawing/2014/main" val="1538915969"/>
                    </a:ext>
                  </a:extLst>
                </a:gridCol>
                <a:gridCol w="936604">
                  <a:extLst>
                    <a:ext uri="{9D8B030D-6E8A-4147-A177-3AD203B41FA5}">
                      <a16:colId xmlns:a16="http://schemas.microsoft.com/office/drawing/2014/main" val="2698609377"/>
                    </a:ext>
                  </a:extLst>
                </a:gridCol>
              </a:tblGrid>
              <a:tr h="225315">
                <a:tc>
                  <a:txBody>
                    <a:bodyPr/>
                    <a:lstStyle/>
                    <a:p>
                      <a:pPr algn="l" fontAlgn="b"/>
                      <a:r>
                        <a:rPr lang="en-GB" sz="1200" b="1" i="0" u="none" strike="noStrike">
                          <a:solidFill>
                            <a:srgbClr val="FFFFFF"/>
                          </a:solidFill>
                          <a:effectLst/>
                          <a:latin typeface="Tahoma" panose="020B0604030504040204" pitchFamily="34" charset="0"/>
                        </a:rPr>
                        <a:t>Asset Type</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GB" sz="1200" b="1" i="0" u="none" strike="noStrike" dirty="0">
                          <a:solidFill>
                            <a:srgbClr val="FFFFFF"/>
                          </a:solidFill>
                          <a:effectLst/>
                          <a:latin typeface="Tahoma" panose="020B0604030504040204" pitchFamily="34" charset="0"/>
                        </a:rPr>
                        <a:t>Instrument Security Code</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GB" sz="1200" b="1" i="0" u="none" strike="noStrike">
                          <a:solidFill>
                            <a:srgbClr val="FFFFFF"/>
                          </a:solidFill>
                          <a:effectLst/>
                          <a:latin typeface="Tahoma" panose="020B0604030504040204" pitchFamily="34" charset="0"/>
                        </a:rPr>
                        <a:t>MVBase</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GB" sz="1200" b="1" i="0" u="none" strike="noStrike">
                          <a:solidFill>
                            <a:srgbClr val="FFFFFF"/>
                          </a:solidFill>
                          <a:effectLst/>
                          <a:latin typeface="Tahoma" panose="020B0604030504040204" pitchFamily="34" charset="0"/>
                        </a:rPr>
                        <a:t>Cover Required</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GB" sz="1200" b="1" i="0" u="none" strike="noStrike">
                          <a:solidFill>
                            <a:srgbClr val="FFFFFF"/>
                          </a:solidFill>
                          <a:effectLst/>
                          <a:latin typeface="Tahoma" panose="020B0604030504040204" pitchFamily="34" charset="0"/>
                        </a:rPr>
                        <a:t>Cover Available</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GB" sz="1200" b="1" i="0" u="none" strike="noStrike">
                          <a:solidFill>
                            <a:srgbClr val="FFFFFF"/>
                          </a:solidFill>
                          <a:effectLst/>
                          <a:latin typeface="Tahoma" panose="020B0604030504040204" pitchFamily="34" charset="0"/>
                        </a:rPr>
                        <a:t>%</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3469926661"/>
                  </a:ext>
                </a:extLst>
              </a:tr>
              <a:tr h="225315">
                <a:tc>
                  <a:txBody>
                    <a:bodyPr/>
                    <a:lstStyle/>
                    <a:p>
                      <a:pPr algn="l" fontAlgn="b"/>
                      <a:r>
                        <a:rPr lang="en-GB" sz="1200" b="0" i="0" u="none" strike="noStrike" dirty="0">
                          <a:solidFill>
                            <a:srgbClr val="000000"/>
                          </a:solidFill>
                          <a:effectLst/>
                          <a:latin typeface="Tahoma" panose="020B0604030504040204" pitchFamily="34" charset="0"/>
                        </a:rPr>
                        <a:t>Currency Contract PAY</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200" b="0" i="0" u="none" strike="noStrike">
                          <a:solidFill>
                            <a:srgbClr val="000000"/>
                          </a:solidFill>
                          <a:effectLst/>
                          <a:latin typeface="Tahoma" panose="020B0604030504040204" pitchFamily="34" charset="0"/>
                        </a:rPr>
                        <a:t>PAYUSD</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200" b="0" i="0" u="none" strike="noStrike">
                          <a:solidFill>
                            <a:srgbClr val="000000"/>
                          </a:solidFill>
                          <a:effectLst/>
                          <a:latin typeface="Tahoma" panose="020B0604030504040204" pitchFamily="34" charset="0"/>
                        </a:rPr>
                        <a:t>    202,670.05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200" b="0" i="0" u="none" strike="noStrike">
                          <a:solidFill>
                            <a:srgbClr val="000000"/>
                          </a:solidFill>
                          <a:effectLst/>
                          <a:latin typeface="Tahoma" panose="020B0604030504040204" pitchFamily="34" charset="0"/>
                        </a:rPr>
                        <a:t>             202,670.05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200" b="0" i="0" u="none" strike="noStrike">
                          <a:solidFill>
                            <a:srgbClr val="000000"/>
                          </a:solidFill>
                          <a:effectLst/>
                          <a:latin typeface="Tahoma" panose="020B0604030504040204" pitchFamily="34" charset="0"/>
                        </a:rPr>
                        <a:t>                          -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GB" sz="1200" b="0" i="0" u="none" strike="noStrike">
                          <a:solidFill>
                            <a:srgbClr val="000000"/>
                          </a:solidFill>
                          <a:effectLst/>
                          <a:latin typeface="Tahoma" panose="020B0604030504040204" pitchFamily="34" charset="0"/>
                        </a:rPr>
                        <a:t>12.67%</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869244782"/>
                  </a:ext>
                </a:extLst>
              </a:tr>
              <a:tr h="225315">
                <a:tc>
                  <a:txBody>
                    <a:bodyPr/>
                    <a:lstStyle/>
                    <a:p>
                      <a:pPr algn="l" fontAlgn="b"/>
                      <a:r>
                        <a:rPr lang="en-GB" sz="1200" b="0" i="0" u="none" strike="noStrike">
                          <a:solidFill>
                            <a:srgbClr val="000000"/>
                          </a:solidFill>
                          <a:effectLst/>
                          <a:latin typeface="Tahoma" panose="020B0604030504040204" pitchFamily="34" charset="0"/>
                        </a:rPr>
                        <a:t>Currency Contract RECEIVE</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200" b="0" i="0" u="none" strike="noStrike">
                          <a:solidFill>
                            <a:srgbClr val="000000"/>
                          </a:solidFill>
                          <a:effectLst/>
                          <a:latin typeface="Tahoma" panose="020B0604030504040204" pitchFamily="34" charset="0"/>
                        </a:rPr>
                        <a:t>RECEIVEUSD</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200" b="0" i="0" u="none" strike="noStrike">
                          <a:solidFill>
                            <a:srgbClr val="000000"/>
                          </a:solidFill>
                          <a:effectLst/>
                          <a:latin typeface="Tahoma" panose="020B0604030504040204" pitchFamily="34" charset="0"/>
                        </a:rPr>
                        <a:t>  1,205,470.36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200" b="0" i="0" u="none" strike="noStrike">
                          <a:solidFill>
                            <a:srgbClr val="000000"/>
                          </a:solidFill>
                          <a:effectLst/>
                          <a:latin typeface="Tahoma" panose="020B0604030504040204" pitchFamily="34" charset="0"/>
                        </a:rPr>
                        <a:t>          1,205,470.36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200" b="0" i="0" u="none" strike="noStrike">
                          <a:solidFill>
                            <a:srgbClr val="000000"/>
                          </a:solidFill>
                          <a:effectLst/>
                          <a:latin typeface="Tahoma" panose="020B0604030504040204" pitchFamily="34" charset="0"/>
                        </a:rPr>
                        <a:t>                          -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200" b="0" i="0" u="none" strike="noStrike">
                          <a:solidFill>
                            <a:srgbClr val="000000"/>
                          </a:solidFill>
                          <a:effectLst/>
                          <a:latin typeface="Tahoma" panose="020B0604030504040204" pitchFamily="34" charset="0"/>
                        </a:rPr>
                        <a:t>75.34%</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01201221"/>
                  </a:ext>
                </a:extLst>
              </a:tr>
              <a:tr h="225315">
                <a:tc>
                  <a:txBody>
                    <a:bodyPr/>
                    <a:lstStyle/>
                    <a:p>
                      <a:pPr algn="l" fontAlgn="b"/>
                      <a:r>
                        <a:rPr lang="en-GB" sz="1200" b="0" i="0" u="none" strike="noStrike">
                          <a:solidFill>
                            <a:srgbClr val="000000"/>
                          </a:solidFill>
                          <a:effectLst/>
                          <a:latin typeface="Tahoma" panose="020B0604030504040204" pitchFamily="34" charset="0"/>
                        </a:rPr>
                        <a:t>Currency Contract RECEIVE</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200" b="0" i="0" u="none" strike="noStrike">
                          <a:solidFill>
                            <a:srgbClr val="000000"/>
                          </a:solidFill>
                          <a:effectLst/>
                          <a:latin typeface="Tahoma" panose="020B0604030504040204" pitchFamily="34" charset="0"/>
                        </a:rPr>
                        <a:t>RECEIVEEUR</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200" b="0" i="0" u="none" strike="noStrike">
                          <a:solidFill>
                            <a:srgbClr val="000000"/>
                          </a:solidFill>
                          <a:effectLst/>
                          <a:latin typeface="Tahoma" panose="020B0604030504040204" pitchFamily="34" charset="0"/>
                        </a:rPr>
                        <a:t>    168,850.05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200" b="0" i="0" u="none" strike="noStrike">
                          <a:solidFill>
                            <a:srgbClr val="000000"/>
                          </a:solidFill>
                          <a:effectLst/>
                          <a:latin typeface="Tahoma" panose="020B0604030504040204" pitchFamily="34" charset="0"/>
                        </a:rPr>
                        <a:t>             168,850.05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200" b="0" i="0" u="none" strike="noStrike">
                          <a:solidFill>
                            <a:srgbClr val="000000"/>
                          </a:solidFill>
                          <a:effectLst/>
                          <a:latin typeface="Tahoma" panose="020B0604030504040204" pitchFamily="34" charset="0"/>
                        </a:rPr>
                        <a:t>                          -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GB" sz="1200" b="0" i="0" u="none" strike="noStrike">
                          <a:solidFill>
                            <a:srgbClr val="000000"/>
                          </a:solidFill>
                          <a:effectLst/>
                          <a:latin typeface="Tahoma" panose="020B0604030504040204" pitchFamily="34" charset="0"/>
                        </a:rPr>
                        <a:t>10.55%</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184516846"/>
                  </a:ext>
                </a:extLst>
              </a:tr>
              <a:tr h="225315">
                <a:tc>
                  <a:txBody>
                    <a:bodyPr/>
                    <a:lstStyle/>
                    <a:p>
                      <a:pPr algn="l" fontAlgn="b"/>
                      <a:r>
                        <a:rPr lang="en-GB" sz="1200" b="0" i="0" u="none" strike="noStrike">
                          <a:solidFill>
                            <a:srgbClr val="000000"/>
                          </a:solidFill>
                          <a:effectLst/>
                          <a:latin typeface="Tahoma" panose="020B0604030504040204" pitchFamily="34" charset="0"/>
                        </a:rPr>
                        <a:t>Currency Contract PAY</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n-GB" sz="1200" b="0" i="0" u="none" strike="noStrike">
                          <a:solidFill>
                            <a:srgbClr val="000000"/>
                          </a:solidFill>
                          <a:effectLst/>
                          <a:latin typeface="Tahoma" panose="020B0604030504040204" pitchFamily="34" charset="0"/>
                        </a:rPr>
                        <a:t>PAYEUR</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n-GB" sz="1200" b="0" i="0" u="none" strike="noStrike">
                          <a:solidFill>
                            <a:srgbClr val="000000"/>
                          </a:solidFill>
                          <a:effectLst/>
                          <a:latin typeface="Tahoma" panose="020B0604030504040204" pitchFamily="34" charset="0"/>
                        </a:rPr>
                        <a:t>      75,960.48 </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n-GB" sz="1200" b="0" i="0" u="none" strike="noStrike" dirty="0">
                          <a:solidFill>
                            <a:srgbClr val="000000"/>
                          </a:solidFill>
                          <a:effectLst/>
                          <a:latin typeface="Tahoma" panose="020B0604030504040204" pitchFamily="34" charset="0"/>
                        </a:rPr>
                        <a:t>               75,960.48 </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n-GB" sz="1200" b="0" i="0" u="none" strike="noStrike">
                          <a:solidFill>
                            <a:srgbClr val="000000"/>
                          </a:solidFill>
                          <a:effectLst/>
                          <a:latin typeface="Tahoma" panose="020B0604030504040204" pitchFamily="34" charset="0"/>
                        </a:rPr>
                        <a:t>                          -   </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r" fontAlgn="b"/>
                      <a:r>
                        <a:rPr lang="en-GB" sz="1200" b="0" i="0" u="none" strike="noStrike">
                          <a:solidFill>
                            <a:srgbClr val="000000"/>
                          </a:solidFill>
                          <a:effectLst/>
                          <a:latin typeface="Tahoma" panose="020B0604030504040204" pitchFamily="34" charset="0"/>
                        </a:rPr>
                        <a:t>4.75%</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3663429210"/>
                  </a:ext>
                </a:extLst>
              </a:tr>
              <a:tr h="225315">
                <a:tc>
                  <a:txBody>
                    <a:bodyPr/>
                    <a:lstStyle/>
                    <a:p>
                      <a:pPr algn="l" fontAlgn="b"/>
                      <a:r>
                        <a:rPr lang="en-GB" sz="1200" b="1" i="0" u="none" strike="noStrike" dirty="0">
                          <a:solidFill>
                            <a:srgbClr val="000000"/>
                          </a:solidFill>
                          <a:effectLst/>
                          <a:latin typeface="Tahoma" panose="020B0604030504040204" pitchFamily="34" charset="0"/>
                        </a:rPr>
                        <a:t>Total</a:t>
                      </a:r>
                    </a:p>
                  </a:txBody>
                  <a:tcPr marL="0" marR="0" marT="0" marB="0" anchor="b">
                    <a:lnL w="6350" cap="flat" cmpd="sng" algn="ctr">
                      <a:solidFill>
                        <a:srgbClr val="000000"/>
                      </a:solidFill>
                      <a:prstDash val="solid"/>
                      <a:round/>
                      <a:headEnd type="none" w="med" len="med"/>
                      <a:tailEnd type="none" w="med" len="med"/>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GB" sz="1200" b="1" i="0" u="none" strike="noStrike">
                        <a:solidFill>
                          <a:srgbClr val="000000"/>
                        </a:solidFill>
                        <a:effectLst/>
                        <a:latin typeface="Tahoma" panose="020B060403050404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GB" sz="1200" b="1" i="0" u="none" strike="noStrike">
                        <a:solidFill>
                          <a:srgbClr val="000000"/>
                        </a:solidFill>
                        <a:effectLst/>
                        <a:latin typeface="Tahoma" panose="020B060403050404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dirty="0">
                          <a:solidFill>
                            <a:srgbClr val="000000"/>
                          </a:solidFill>
                          <a:effectLst/>
                          <a:latin typeface="Tahoma" panose="020B0604030504040204" pitchFamily="34" charset="0"/>
                        </a:rPr>
                        <a:t>1,652,950.94</a:t>
                      </a:r>
                      <a:endParaRPr lang="en-GB" sz="1200" b="1" i="0" u="none" strike="noStrike" dirty="0">
                        <a:solidFill>
                          <a:srgbClr val="000000"/>
                        </a:solidFill>
                        <a:effectLst/>
                        <a:latin typeface="Tahoma" panose="020B060403050404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200" b="1" i="0" u="none" strike="noStrike">
                          <a:solidFill>
                            <a:srgbClr val="000000"/>
                          </a:solidFill>
                          <a:effectLst/>
                          <a:latin typeface="Tahoma" panose="020B0604030504040204" pitchFamily="34" charset="0"/>
                        </a:rPr>
                        <a:t>  1,600,000.00  </a:t>
                      </a:r>
                    </a:p>
                  </a:txBody>
                  <a:tcPr marL="0" marR="0" marT="0"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200" b="1" i="0" u="none" strike="noStrike" dirty="0">
                          <a:solidFill>
                            <a:srgbClr val="000000"/>
                          </a:solidFill>
                          <a:effectLst/>
                          <a:latin typeface="Tahoma" panose="020B0604030504040204" pitchFamily="34" charset="0"/>
                        </a:rPr>
                        <a:t>103.31%</a:t>
                      </a:r>
                    </a:p>
                  </a:txBody>
                  <a:tcPr marL="0" marR="0" marT="0" marB="0" anchor="b">
                    <a:lnL>
                      <a:noFill/>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44928571"/>
                  </a:ext>
                </a:extLst>
              </a:tr>
            </a:tbl>
          </a:graphicData>
        </a:graphic>
      </p:graphicFrame>
      <p:graphicFrame>
        <p:nvGraphicFramePr>
          <p:cNvPr id="2" name="Table 1">
            <a:extLst>
              <a:ext uri="{FF2B5EF4-FFF2-40B4-BE49-F238E27FC236}">
                <a16:creationId xmlns:a16="http://schemas.microsoft.com/office/drawing/2014/main" id="{0F5EA9DF-A28B-498E-BEC6-5984870D36F1}"/>
              </a:ext>
            </a:extLst>
          </p:cNvPr>
          <p:cNvGraphicFramePr>
            <a:graphicFrameLocks noGrp="1"/>
          </p:cNvGraphicFramePr>
          <p:nvPr>
            <p:extLst>
              <p:ext uri="{D42A27DB-BD31-4B8C-83A1-F6EECF244321}">
                <p14:modId xmlns:p14="http://schemas.microsoft.com/office/powerpoint/2010/main" val="3527299557"/>
              </p:ext>
            </p:extLst>
          </p:nvPr>
        </p:nvGraphicFramePr>
        <p:xfrm>
          <a:off x="528222" y="1326767"/>
          <a:ext cx="10603064" cy="1424544"/>
        </p:xfrm>
        <a:graphic>
          <a:graphicData uri="http://schemas.openxmlformats.org/drawingml/2006/table">
            <a:tbl>
              <a:tblPr/>
              <a:tblGrid>
                <a:gridCol w="2294144">
                  <a:extLst>
                    <a:ext uri="{9D8B030D-6E8A-4147-A177-3AD203B41FA5}">
                      <a16:colId xmlns:a16="http://schemas.microsoft.com/office/drawing/2014/main" val="3338812858"/>
                    </a:ext>
                  </a:extLst>
                </a:gridCol>
                <a:gridCol w="2441205">
                  <a:extLst>
                    <a:ext uri="{9D8B030D-6E8A-4147-A177-3AD203B41FA5}">
                      <a16:colId xmlns:a16="http://schemas.microsoft.com/office/drawing/2014/main" val="3265294460"/>
                    </a:ext>
                  </a:extLst>
                </a:gridCol>
                <a:gridCol w="2411792">
                  <a:extLst>
                    <a:ext uri="{9D8B030D-6E8A-4147-A177-3AD203B41FA5}">
                      <a16:colId xmlns:a16="http://schemas.microsoft.com/office/drawing/2014/main" val="1228460412"/>
                    </a:ext>
                  </a:extLst>
                </a:gridCol>
                <a:gridCol w="1661784">
                  <a:extLst>
                    <a:ext uri="{9D8B030D-6E8A-4147-A177-3AD203B41FA5}">
                      <a16:colId xmlns:a16="http://schemas.microsoft.com/office/drawing/2014/main" val="3059913528"/>
                    </a:ext>
                  </a:extLst>
                </a:gridCol>
                <a:gridCol w="1794139">
                  <a:extLst>
                    <a:ext uri="{9D8B030D-6E8A-4147-A177-3AD203B41FA5}">
                      <a16:colId xmlns:a16="http://schemas.microsoft.com/office/drawing/2014/main" val="1840553632"/>
                    </a:ext>
                  </a:extLst>
                </a:gridCol>
              </a:tblGrid>
              <a:tr h="176611">
                <a:tc>
                  <a:txBody>
                    <a:bodyPr/>
                    <a:lstStyle/>
                    <a:p>
                      <a:pPr algn="l" rtl="0" fontAlgn="b"/>
                      <a:r>
                        <a:rPr lang="en-GB" sz="1400" b="1" i="0" u="none" strike="noStrike">
                          <a:solidFill>
                            <a:srgbClr val="FFFFFF"/>
                          </a:solidFill>
                          <a:effectLst/>
                          <a:latin typeface="Tahoma" panose="020B0604030504040204" pitchFamily="34" charset="0"/>
                        </a:rPr>
                        <a:t>Asset Type</a:t>
                      </a:r>
                    </a:p>
                  </a:txBody>
                  <a:tcPr marL="8824" marR="8824" marT="882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rtl="0" fontAlgn="b"/>
                      <a:r>
                        <a:rPr lang="en-GB" sz="1400" b="1" i="0" u="none" strike="noStrike">
                          <a:solidFill>
                            <a:srgbClr val="FFFFFF"/>
                          </a:solidFill>
                          <a:effectLst/>
                          <a:latin typeface="Tahoma" panose="020B0604030504040204" pitchFamily="34" charset="0"/>
                        </a:rPr>
                        <a:t>Instrument Security Code</a:t>
                      </a:r>
                    </a:p>
                  </a:txBody>
                  <a:tcPr marL="8824" marR="8824" marT="882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rtl="0" fontAlgn="b"/>
                      <a:r>
                        <a:rPr lang="en-GB" sz="1400" b="1" i="0" u="none" strike="noStrike">
                          <a:solidFill>
                            <a:srgbClr val="FFFFFF"/>
                          </a:solidFill>
                          <a:effectLst/>
                          <a:latin typeface="Tahoma" panose="020B0604030504040204" pitchFamily="34" charset="0"/>
                        </a:rPr>
                        <a:t>Description</a:t>
                      </a:r>
                    </a:p>
                  </a:txBody>
                  <a:tcPr marL="8824" marR="8824" marT="882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rtl="0" fontAlgn="b"/>
                      <a:r>
                        <a:rPr lang="en-GB" sz="1400" b="1" i="0" u="none" strike="noStrike">
                          <a:solidFill>
                            <a:srgbClr val="FFFFFF"/>
                          </a:solidFill>
                          <a:effectLst/>
                          <a:latin typeface="Tahoma" panose="020B0604030504040204" pitchFamily="34" charset="0"/>
                        </a:rPr>
                        <a:t>MVBase</a:t>
                      </a:r>
                    </a:p>
                  </a:txBody>
                  <a:tcPr marL="8824" marR="8824" marT="882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rtl="0" fontAlgn="b"/>
                      <a:r>
                        <a:rPr lang="en-GB" sz="1400" b="1" i="0" u="none" strike="noStrike">
                          <a:solidFill>
                            <a:srgbClr val="FFFFFF"/>
                          </a:solidFill>
                          <a:effectLst/>
                          <a:latin typeface="Tahoma" panose="020B0604030504040204" pitchFamily="34" charset="0"/>
                        </a:rPr>
                        <a:t>Cover Available</a:t>
                      </a:r>
                    </a:p>
                  </a:txBody>
                  <a:tcPr marL="8824" marR="8824" marT="882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1952816782"/>
                  </a:ext>
                </a:extLst>
              </a:tr>
              <a:tr h="176611">
                <a:tc>
                  <a:txBody>
                    <a:bodyPr/>
                    <a:lstStyle/>
                    <a:p>
                      <a:pPr algn="l" rtl="0" fontAlgn="b"/>
                      <a:r>
                        <a:rPr lang="en-GB" sz="1400" b="0" i="0" u="none" strike="noStrike">
                          <a:solidFill>
                            <a:srgbClr val="000000"/>
                          </a:solidFill>
                          <a:effectLst/>
                          <a:latin typeface="Tahoma" panose="020B0604030504040204" pitchFamily="34" charset="0"/>
                        </a:rPr>
                        <a:t>Cash</a:t>
                      </a:r>
                    </a:p>
                  </a:txBody>
                  <a:tcPr marL="8824" marR="8824" marT="882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rtl="0" fontAlgn="b"/>
                      <a:r>
                        <a:rPr lang="en-GB" sz="1400" b="0" i="0" u="none" strike="noStrike">
                          <a:solidFill>
                            <a:srgbClr val="000000"/>
                          </a:solidFill>
                          <a:effectLst/>
                          <a:latin typeface="Tahoma" panose="020B0604030504040204" pitchFamily="34" charset="0"/>
                        </a:rPr>
                        <a:t>Cash-USD-JPM</a:t>
                      </a:r>
                    </a:p>
                  </a:txBody>
                  <a:tcPr marL="8824" marR="8824" marT="882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rtl="0" fontAlgn="b"/>
                      <a:r>
                        <a:rPr lang="en-GB" sz="1400" b="0" i="0" u="none" strike="noStrike" dirty="0">
                          <a:solidFill>
                            <a:srgbClr val="000000"/>
                          </a:solidFill>
                          <a:effectLst/>
                          <a:latin typeface="Tahoma" panose="020B0604030504040204" pitchFamily="34" charset="0"/>
                        </a:rPr>
                        <a:t>Cash-USD-JPM</a:t>
                      </a:r>
                    </a:p>
                  </a:txBody>
                  <a:tcPr marL="8824" marR="8824" marT="882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rtl="0" fontAlgn="b"/>
                      <a:r>
                        <a:rPr lang="en-GB" sz="1400" b="0" i="0" u="none" strike="noStrike">
                          <a:solidFill>
                            <a:srgbClr val="000000"/>
                          </a:solidFill>
                          <a:effectLst/>
                          <a:latin typeface="Tahoma" panose="020B0604030504040204" pitchFamily="34" charset="0"/>
                        </a:rPr>
                        <a:t>250,000.00</a:t>
                      </a:r>
                    </a:p>
                  </a:txBody>
                  <a:tcPr marL="8824" marR="8824" marT="882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rtl="0" fontAlgn="b"/>
                      <a:r>
                        <a:rPr lang="en-GB" sz="1400" b="0" i="0" u="none" strike="noStrike">
                          <a:solidFill>
                            <a:srgbClr val="000000"/>
                          </a:solidFill>
                          <a:effectLst/>
                          <a:latin typeface="Tahoma" panose="020B0604030504040204" pitchFamily="34" charset="0"/>
                        </a:rPr>
                        <a:t>250,000.00</a:t>
                      </a:r>
                    </a:p>
                  </a:txBody>
                  <a:tcPr marL="8824" marR="8824" marT="882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863922684"/>
                  </a:ext>
                </a:extLst>
              </a:tr>
              <a:tr h="176611">
                <a:tc>
                  <a:txBody>
                    <a:bodyPr/>
                    <a:lstStyle/>
                    <a:p>
                      <a:pPr algn="l" rtl="0" fontAlgn="b"/>
                      <a:r>
                        <a:rPr lang="en-GB" sz="1400" b="0" i="0" u="none" strike="noStrike">
                          <a:solidFill>
                            <a:srgbClr val="000000"/>
                          </a:solidFill>
                          <a:effectLst/>
                          <a:latin typeface="Tahoma" panose="020B0604030504040204" pitchFamily="34" charset="0"/>
                        </a:rPr>
                        <a:t>Cash</a:t>
                      </a:r>
                    </a:p>
                  </a:txBody>
                  <a:tcPr marL="8824" marR="8824" marT="882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en-GB" sz="1400" b="0" i="0" u="none" strike="noStrike">
                          <a:solidFill>
                            <a:srgbClr val="000000"/>
                          </a:solidFill>
                          <a:effectLst/>
                          <a:latin typeface="Tahoma" panose="020B0604030504040204" pitchFamily="34" charset="0"/>
                        </a:rPr>
                        <a:t>Cash-EUR-JPM</a:t>
                      </a:r>
                    </a:p>
                  </a:txBody>
                  <a:tcPr marL="8824" marR="8824" marT="882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en-GB" sz="1400" b="0" i="0" u="none" strike="noStrike">
                          <a:solidFill>
                            <a:srgbClr val="000000"/>
                          </a:solidFill>
                          <a:effectLst/>
                          <a:latin typeface="Tahoma" panose="020B0604030504040204" pitchFamily="34" charset="0"/>
                        </a:rPr>
                        <a:t>Cash-EUR-JPM</a:t>
                      </a:r>
                    </a:p>
                  </a:txBody>
                  <a:tcPr marL="8824" marR="8824" marT="882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en-GB" sz="1400" b="0" i="0" u="none" strike="noStrike">
                          <a:solidFill>
                            <a:srgbClr val="000000"/>
                          </a:solidFill>
                          <a:effectLst/>
                          <a:latin typeface="Tahoma" panose="020B0604030504040204" pitchFamily="34" charset="0"/>
                        </a:rPr>
                        <a:t>400,000.00</a:t>
                      </a:r>
                    </a:p>
                  </a:txBody>
                  <a:tcPr marL="8824" marR="8824" marT="882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en-GB" sz="1400" b="0" i="0" u="none" strike="noStrike">
                          <a:solidFill>
                            <a:srgbClr val="000000"/>
                          </a:solidFill>
                          <a:effectLst/>
                          <a:latin typeface="Tahoma" panose="020B0604030504040204" pitchFamily="34" charset="0"/>
                        </a:rPr>
                        <a:t>400,000.00</a:t>
                      </a:r>
                    </a:p>
                  </a:txBody>
                  <a:tcPr marL="8824" marR="8824" marT="882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52675429"/>
                  </a:ext>
                </a:extLst>
              </a:tr>
              <a:tr h="176611">
                <a:tc>
                  <a:txBody>
                    <a:bodyPr/>
                    <a:lstStyle/>
                    <a:p>
                      <a:pPr algn="l" rtl="0" fontAlgn="b"/>
                      <a:r>
                        <a:rPr lang="en-GB" sz="1400" b="0" i="0" u="none" strike="noStrike">
                          <a:solidFill>
                            <a:srgbClr val="000000"/>
                          </a:solidFill>
                          <a:effectLst/>
                          <a:latin typeface="Tahoma" panose="020B0604030504040204" pitchFamily="34" charset="0"/>
                        </a:rPr>
                        <a:t>Treasury Bill</a:t>
                      </a:r>
                    </a:p>
                  </a:txBody>
                  <a:tcPr marL="8824" marR="8824" marT="882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rtl="0" fontAlgn="b"/>
                      <a:r>
                        <a:rPr lang="en-GB" sz="1400" b="0" i="0" u="none" strike="noStrike">
                          <a:solidFill>
                            <a:srgbClr val="000000"/>
                          </a:solidFill>
                          <a:effectLst/>
                          <a:latin typeface="Tahoma" panose="020B0604030504040204" pitchFamily="34" charset="0"/>
                        </a:rPr>
                        <a:t>B00A123</a:t>
                      </a:r>
                    </a:p>
                  </a:txBody>
                  <a:tcPr marL="8824" marR="8824" marT="882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rtl="0" fontAlgn="b"/>
                      <a:r>
                        <a:rPr lang="en-GB" sz="1400" b="0" i="0" u="none" strike="noStrike">
                          <a:solidFill>
                            <a:srgbClr val="000000"/>
                          </a:solidFill>
                          <a:effectLst/>
                          <a:latin typeface="Tahoma" panose="020B0604030504040204" pitchFamily="34" charset="0"/>
                        </a:rPr>
                        <a:t>UK(GOVT) T-BILL 20/10/20</a:t>
                      </a:r>
                    </a:p>
                  </a:txBody>
                  <a:tcPr marL="8824" marR="8824" marT="882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rtl="0" fontAlgn="b"/>
                      <a:r>
                        <a:rPr lang="en-GB" sz="1400" b="0" i="0" u="none" strike="noStrike">
                          <a:solidFill>
                            <a:srgbClr val="000000"/>
                          </a:solidFill>
                          <a:effectLst/>
                          <a:latin typeface="Tahoma" panose="020B0604030504040204" pitchFamily="34" charset="0"/>
                        </a:rPr>
                        <a:t>500,000.00</a:t>
                      </a:r>
                    </a:p>
                  </a:txBody>
                  <a:tcPr marL="8824" marR="8824" marT="882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rtl="0" fontAlgn="b"/>
                      <a:r>
                        <a:rPr lang="en-GB" sz="1400" b="0" i="0" u="none" strike="noStrike">
                          <a:solidFill>
                            <a:srgbClr val="000000"/>
                          </a:solidFill>
                          <a:effectLst/>
                          <a:latin typeface="Tahoma" panose="020B0604030504040204" pitchFamily="34" charset="0"/>
                        </a:rPr>
                        <a:t>500,000.00</a:t>
                      </a:r>
                    </a:p>
                  </a:txBody>
                  <a:tcPr marL="8824" marR="8824" marT="882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43383453"/>
                  </a:ext>
                </a:extLst>
              </a:tr>
              <a:tr h="176611">
                <a:tc>
                  <a:txBody>
                    <a:bodyPr/>
                    <a:lstStyle/>
                    <a:p>
                      <a:pPr algn="l" rtl="0" fontAlgn="b"/>
                      <a:r>
                        <a:rPr lang="en-GB" sz="1400" b="0" i="0" u="none" strike="noStrike">
                          <a:solidFill>
                            <a:srgbClr val="000000"/>
                          </a:solidFill>
                          <a:effectLst/>
                          <a:latin typeface="Tahoma" panose="020B0604030504040204" pitchFamily="34" charset="0"/>
                        </a:rPr>
                        <a:t>Treasury Bill</a:t>
                      </a:r>
                    </a:p>
                  </a:txBody>
                  <a:tcPr marL="8824" marR="8824" marT="882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rtl="0" fontAlgn="b"/>
                      <a:r>
                        <a:rPr lang="en-GB" sz="1400" b="0" i="0" u="none" strike="noStrike">
                          <a:solidFill>
                            <a:srgbClr val="000000"/>
                          </a:solidFill>
                          <a:effectLst/>
                          <a:latin typeface="Tahoma" panose="020B0604030504040204" pitchFamily="34" charset="0"/>
                        </a:rPr>
                        <a:t>B00B456</a:t>
                      </a:r>
                    </a:p>
                  </a:txBody>
                  <a:tcPr marL="8824" marR="8824" marT="8824"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rtl="0" fontAlgn="b"/>
                      <a:r>
                        <a:rPr lang="en-GB" sz="1400" b="0" i="0" u="none" strike="noStrike">
                          <a:solidFill>
                            <a:srgbClr val="000000"/>
                          </a:solidFill>
                          <a:effectLst/>
                          <a:latin typeface="Tahoma" panose="020B0604030504040204" pitchFamily="34" charset="0"/>
                        </a:rPr>
                        <a:t>UK(GOVT) T-BILL 27/10/20</a:t>
                      </a:r>
                    </a:p>
                  </a:txBody>
                  <a:tcPr marL="8824" marR="8824" marT="8824"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rtl="0" fontAlgn="b"/>
                      <a:r>
                        <a:rPr lang="en-GB" sz="1400" b="0" i="0" u="none" strike="noStrike">
                          <a:solidFill>
                            <a:srgbClr val="000000"/>
                          </a:solidFill>
                          <a:effectLst/>
                          <a:latin typeface="Tahoma" panose="020B0604030504040204" pitchFamily="34" charset="0"/>
                        </a:rPr>
                        <a:t>450,000.00</a:t>
                      </a:r>
                    </a:p>
                  </a:txBody>
                  <a:tcPr marL="8824" marR="8824" marT="8824"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rtl="0" fontAlgn="b"/>
                      <a:r>
                        <a:rPr lang="en-GB" sz="1400" b="0" i="0" u="none" strike="noStrike">
                          <a:solidFill>
                            <a:srgbClr val="000000"/>
                          </a:solidFill>
                          <a:effectLst/>
                          <a:latin typeface="Tahoma" panose="020B0604030504040204" pitchFamily="34" charset="0"/>
                        </a:rPr>
                        <a:t>450,000.00</a:t>
                      </a:r>
                    </a:p>
                  </a:txBody>
                  <a:tcPr marL="8824" marR="8824" marT="8824"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2382637447"/>
                  </a:ext>
                </a:extLst>
              </a:tr>
              <a:tr h="249295">
                <a:tc>
                  <a:txBody>
                    <a:bodyPr/>
                    <a:lstStyle/>
                    <a:p>
                      <a:pPr algn="l" rtl="0" fontAlgn="b"/>
                      <a:r>
                        <a:rPr lang="en-GB" sz="1400" b="1" i="0" u="none" strike="noStrike">
                          <a:solidFill>
                            <a:srgbClr val="000000"/>
                          </a:solidFill>
                          <a:effectLst/>
                          <a:latin typeface="Tahoma" panose="020B0604030504040204" pitchFamily="34" charset="0"/>
                        </a:rPr>
                        <a:t>Total</a:t>
                      </a:r>
                    </a:p>
                  </a:txBody>
                  <a:tcPr marL="8824" marR="8824" marT="8824" marB="0" anchor="b">
                    <a:lnL w="6350" cap="flat" cmpd="sng" algn="ctr">
                      <a:solidFill>
                        <a:srgbClr val="000000"/>
                      </a:solidFill>
                      <a:prstDash val="solid"/>
                      <a:round/>
                      <a:headEnd type="none" w="med" len="med"/>
                      <a:tailEnd type="none" w="med" len="med"/>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2000" b="0" i="0" u="none" strike="noStrike">
                          <a:effectLst/>
                          <a:latin typeface="Arial" panose="020B0604020202020204" pitchFamily="34" charset="0"/>
                        </a:rPr>
                        <a:t> </a:t>
                      </a:r>
                    </a:p>
                  </a:txBody>
                  <a:tcPr marL="8824" marR="8824" marT="8824"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2000" b="0" i="0" u="none" strike="noStrike" dirty="0">
                          <a:effectLst/>
                          <a:latin typeface="Arial" panose="020B0604020202020204" pitchFamily="34" charset="0"/>
                        </a:rPr>
                        <a:t> </a:t>
                      </a:r>
                    </a:p>
                  </a:txBody>
                  <a:tcPr marL="8824" marR="8824" marT="8824"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en-GB" sz="1400" b="1" i="0" u="none" strike="noStrike">
                          <a:solidFill>
                            <a:srgbClr val="000000"/>
                          </a:solidFill>
                          <a:effectLst/>
                          <a:latin typeface="Tahoma" panose="020B0604030504040204" pitchFamily="34" charset="0"/>
                        </a:rPr>
                        <a:t>1,600,000.00</a:t>
                      </a:r>
                    </a:p>
                  </a:txBody>
                  <a:tcPr marL="8824" marR="8824" marT="8824"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en-GB" sz="1400" b="1" i="0" u="none" strike="noStrike" dirty="0">
                          <a:solidFill>
                            <a:srgbClr val="000000"/>
                          </a:solidFill>
                          <a:effectLst/>
                          <a:latin typeface="Tahoma" panose="020B0604030504040204" pitchFamily="34" charset="0"/>
                        </a:rPr>
                        <a:t>1,600,000.00</a:t>
                      </a:r>
                    </a:p>
                  </a:txBody>
                  <a:tcPr marL="8824" marR="8824" marT="8824" marB="0" anchor="b">
                    <a:lnL>
                      <a:noFill/>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46752496"/>
                  </a:ext>
                </a:extLst>
              </a:tr>
            </a:tbl>
          </a:graphicData>
        </a:graphic>
      </p:graphicFrame>
    </p:spTree>
    <p:extLst>
      <p:ext uri="{BB962C8B-B14F-4D97-AF65-F5344CB8AC3E}">
        <p14:creationId xmlns:p14="http://schemas.microsoft.com/office/powerpoint/2010/main" val="33787476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502186"/>
            <a:ext cx="10050092"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FundWare Computational Logic for UCITS29 and UCITS30</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9" y="1257765"/>
            <a:ext cx="11535994" cy="4801314"/>
          </a:xfrm>
          <a:prstGeom prst="rect">
            <a:avLst/>
          </a:prstGeom>
          <a:noFill/>
        </p:spPr>
        <p:txBody>
          <a:bodyPr wrap="square" rtlCol="0">
            <a:spAutoFit/>
          </a:bodyPr>
          <a:lstStyle/>
          <a:p>
            <a:pPr marL="0" lvl="1">
              <a:defRPr/>
            </a:pPr>
            <a:r>
              <a:rPr lang="en-US" sz="1800" b="1" dirty="0">
                <a:latin typeface="Nunito Sans" panose="00000500000000000000" pitchFamily="2" charset="0"/>
                <a:ea typeface="Calibri" charset="0"/>
                <a:cs typeface="Calibri" charset="0"/>
              </a:rPr>
              <a:t>Case1 </a:t>
            </a:r>
            <a:r>
              <a:rPr lang="en-US" sz="1800" dirty="0">
                <a:latin typeface="Nunito Sans" panose="00000500000000000000" pitchFamily="2" charset="0"/>
                <a:ea typeface="Calibri" charset="0"/>
                <a:cs typeface="Calibri" charset="0"/>
              </a:rPr>
              <a:t>: - Holding Quantity &lt; 0 AND Settlement Type = Physical AND Underlying Liquidity Type NOT IN( 'HL', '</a:t>
            </a:r>
            <a:r>
              <a:rPr lang="en-US" sz="1800" dirty="0" err="1">
                <a:latin typeface="Nunito Sans" panose="00000500000000000000" pitchFamily="2" charset="0"/>
                <a:ea typeface="Calibri" charset="0"/>
                <a:cs typeface="Calibri" charset="0"/>
              </a:rPr>
              <a:t>HighlyLiquid</a:t>
            </a:r>
            <a:r>
              <a:rPr lang="en-US" sz="1800" dirty="0">
                <a:latin typeface="Nunito Sans" panose="00000500000000000000" pitchFamily="2" charset="0"/>
                <a:ea typeface="Calibri" charset="0"/>
                <a:cs typeface="Calibri" charset="0"/>
              </a:rPr>
              <a:t>', 'Highly Liquid' )</a:t>
            </a:r>
          </a:p>
          <a:p>
            <a:pPr marL="0" lvl="1">
              <a:defRPr/>
            </a:pPr>
            <a:r>
              <a:rPr lang="en-US" sz="1800" dirty="0">
                <a:latin typeface="Nunito Sans" panose="00000500000000000000" pitchFamily="2" charset="0"/>
                <a:ea typeface="Calibri" charset="0"/>
                <a:cs typeface="Calibri" charset="0"/>
              </a:rPr>
              <a:t> </a:t>
            </a:r>
          </a:p>
          <a:p>
            <a:pPr marL="0" lvl="1">
              <a:defRPr/>
            </a:pPr>
            <a:r>
              <a:rPr lang="en-US" sz="1800" dirty="0">
                <a:latin typeface="Nunito Sans" panose="00000500000000000000" pitchFamily="2" charset="0"/>
                <a:ea typeface="Calibri" charset="0"/>
                <a:cs typeface="Calibri" charset="0"/>
              </a:rPr>
              <a:t>Interpretation : - For Sell Orders where the Settlement Type is Physical and Underlying Liquidity Type is Not Highly Liquid</a:t>
            </a:r>
          </a:p>
          <a:p>
            <a:pPr marL="0" lvl="1">
              <a:defRPr/>
            </a:pPr>
            <a:r>
              <a:rPr lang="en-US" sz="1800" dirty="0">
                <a:latin typeface="Nunito Sans" panose="00000500000000000000" pitchFamily="2" charset="0"/>
                <a:ea typeface="Calibri" charset="0"/>
                <a:cs typeface="Calibri" charset="0"/>
              </a:rPr>
              <a:t>Cover Required = ABS( Holding Quantity ) * Underlying Market Price</a:t>
            </a:r>
          </a:p>
          <a:p>
            <a:pPr marL="0" lvl="1">
              <a:defRPr/>
            </a:pPr>
            <a:r>
              <a:rPr lang="en-US" sz="1800" dirty="0">
                <a:latin typeface="Nunito Sans" panose="00000500000000000000" pitchFamily="2" charset="0"/>
                <a:ea typeface="Calibri" charset="0"/>
                <a:cs typeface="Calibri" charset="0"/>
              </a:rPr>
              <a:t> </a:t>
            </a:r>
          </a:p>
          <a:p>
            <a:pPr marL="0" lvl="1">
              <a:defRPr/>
            </a:pPr>
            <a:r>
              <a:rPr lang="en-US" sz="1800" dirty="0">
                <a:latin typeface="Nunito Sans" panose="00000500000000000000" pitchFamily="2" charset="0"/>
                <a:ea typeface="Calibri" charset="0"/>
                <a:cs typeface="Calibri" charset="0"/>
              </a:rPr>
              <a:t> </a:t>
            </a:r>
          </a:p>
          <a:p>
            <a:pPr marL="0" lvl="1">
              <a:defRPr/>
            </a:pPr>
            <a:r>
              <a:rPr lang="en-US" sz="1800" b="1" dirty="0">
                <a:latin typeface="Nunito Sans" panose="00000500000000000000" pitchFamily="2" charset="0"/>
                <a:ea typeface="Calibri" charset="0"/>
                <a:cs typeface="Calibri" charset="0"/>
              </a:rPr>
              <a:t>Case2 </a:t>
            </a:r>
            <a:r>
              <a:rPr lang="en-US" sz="1800" dirty="0">
                <a:latin typeface="Nunito Sans" panose="00000500000000000000" pitchFamily="2" charset="0"/>
                <a:ea typeface="Calibri" charset="0"/>
                <a:cs typeface="Calibri" charset="0"/>
              </a:rPr>
              <a:t>: - Asset Type is Defined in Parameter 'ZLCRQAT' </a:t>
            </a:r>
          </a:p>
          <a:p>
            <a:pPr marL="0" lvl="1">
              <a:defRPr/>
            </a:pPr>
            <a:r>
              <a:rPr lang="en-US" sz="1800" dirty="0">
                <a:latin typeface="Nunito Sans" panose="00000500000000000000" pitchFamily="2" charset="0"/>
                <a:ea typeface="Calibri" charset="0"/>
                <a:cs typeface="Calibri" charset="0"/>
              </a:rPr>
              <a:t> </a:t>
            </a:r>
          </a:p>
          <a:p>
            <a:pPr marL="0" lvl="1">
              <a:defRPr/>
            </a:pPr>
            <a:r>
              <a:rPr lang="en-US" sz="1800" dirty="0">
                <a:latin typeface="Nunito Sans" panose="00000500000000000000" pitchFamily="2" charset="0"/>
                <a:ea typeface="Calibri" charset="0"/>
                <a:cs typeface="Calibri" charset="0"/>
              </a:rPr>
              <a:t>Interpretation : - For Asset Type Defined in Parameter “No Liquid Cover Required Asset Types Short Name”</a:t>
            </a:r>
          </a:p>
          <a:p>
            <a:pPr marL="0" lvl="1">
              <a:defRPr/>
            </a:pPr>
            <a:r>
              <a:rPr lang="en-US" sz="1800" dirty="0">
                <a:latin typeface="Nunito Sans" panose="00000500000000000000" pitchFamily="2" charset="0"/>
                <a:ea typeface="Calibri" charset="0"/>
                <a:cs typeface="Calibri" charset="0"/>
              </a:rPr>
              <a:t>Cover Required = 0</a:t>
            </a:r>
          </a:p>
          <a:p>
            <a:pPr marL="0" lvl="1">
              <a:defRPr/>
            </a:pPr>
            <a:r>
              <a:rPr lang="en-US" sz="1800" dirty="0">
                <a:latin typeface="Nunito Sans" panose="00000500000000000000" pitchFamily="2" charset="0"/>
                <a:ea typeface="Calibri" charset="0"/>
                <a:cs typeface="Calibri" charset="0"/>
              </a:rPr>
              <a:t> </a:t>
            </a:r>
          </a:p>
          <a:p>
            <a:pPr marL="0" lvl="1">
              <a:defRPr/>
            </a:pPr>
            <a:r>
              <a:rPr lang="en-US" sz="1800" b="1" dirty="0">
                <a:latin typeface="Nunito Sans" panose="00000500000000000000" pitchFamily="2" charset="0"/>
                <a:ea typeface="Calibri" charset="0"/>
                <a:cs typeface="Calibri" charset="0"/>
              </a:rPr>
              <a:t>Case3 </a:t>
            </a:r>
            <a:r>
              <a:rPr lang="en-US" sz="1800" dirty="0">
                <a:latin typeface="Nunito Sans" panose="00000500000000000000" pitchFamily="2" charset="0"/>
                <a:ea typeface="Calibri" charset="0"/>
                <a:cs typeface="Calibri" charset="0"/>
              </a:rPr>
              <a:t>: - Asset Type is defined in Parameter 'MVLCRQAT' AND Correct Market Value &gt;= 0</a:t>
            </a:r>
          </a:p>
          <a:p>
            <a:pPr marL="0" lvl="1">
              <a:defRPr/>
            </a:pPr>
            <a:r>
              <a:rPr lang="en-US" sz="1800" dirty="0">
                <a:latin typeface="Nunito Sans" panose="00000500000000000000" pitchFamily="2" charset="0"/>
                <a:ea typeface="Calibri" charset="0"/>
                <a:cs typeface="Calibri" charset="0"/>
              </a:rPr>
              <a:t>Interpretation : -For Asset Type defined in the Parameter “Correct Market Value As Liquid Cover Required Asset Types Short Name” where the Market Value of Asset is greater than or equal to 0</a:t>
            </a:r>
          </a:p>
          <a:p>
            <a:pPr marL="0" lvl="1">
              <a:defRPr/>
            </a:pPr>
            <a:r>
              <a:rPr lang="en-US" sz="1800" dirty="0">
                <a:latin typeface="Nunito Sans" panose="00000500000000000000" pitchFamily="2" charset="0"/>
                <a:ea typeface="Calibri" charset="0"/>
                <a:cs typeface="Calibri" charset="0"/>
              </a:rPr>
              <a:t>Cover Required = 0</a:t>
            </a:r>
          </a:p>
        </p:txBody>
      </p:sp>
    </p:spTree>
    <p:extLst>
      <p:ext uri="{BB962C8B-B14F-4D97-AF65-F5344CB8AC3E}">
        <p14:creationId xmlns:p14="http://schemas.microsoft.com/office/powerpoint/2010/main" val="31770082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502186"/>
            <a:ext cx="10050092"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FundWare Computational Logic for UCITS29 and UCITS30</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9" y="1257765"/>
            <a:ext cx="11535994" cy="5355312"/>
          </a:xfrm>
          <a:prstGeom prst="rect">
            <a:avLst/>
          </a:prstGeom>
          <a:noFill/>
        </p:spPr>
        <p:txBody>
          <a:bodyPr wrap="square" rtlCol="0">
            <a:spAutoFit/>
          </a:bodyPr>
          <a:lstStyle/>
          <a:p>
            <a:pPr marL="0" lvl="1">
              <a:defRPr/>
            </a:pPr>
            <a:r>
              <a:rPr lang="en-US" sz="1800" b="1" dirty="0">
                <a:latin typeface="Nunito Sans" panose="00000500000000000000" pitchFamily="2" charset="0"/>
                <a:ea typeface="Calibri" charset="0"/>
                <a:cs typeface="Calibri" charset="0"/>
              </a:rPr>
              <a:t>Case4</a:t>
            </a:r>
            <a:r>
              <a:rPr lang="en-US" sz="1800" dirty="0">
                <a:latin typeface="Nunito Sans" panose="00000500000000000000" pitchFamily="2" charset="0"/>
                <a:ea typeface="Calibri" charset="0"/>
                <a:cs typeface="Calibri" charset="0"/>
              </a:rPr>
              <a:t> : - Asset Type is defined in Parameter 'MVLCRQAT' AND Correct Market Value &lt; 0</a:t>
            </a:r>
          </a:p>
          <a:p>
            <a:pPr marL="0" lvl="1">
              <a:defRPr/>
            </a:pPr>
            <a:r>
              <a:rPr lang="en-US" sz="1800" dirty="0">
                <a:latin typeface="Nunito Sans" panose="00000500000000000000" pitchFamily="2" charset="0"/>
                <a:ea typeface="Calibri" charset="0"/>
                <a:cs typeface="Calibri" charset="0"/>
              </a:rPr>
              <a:t>Interpretation : -For Asset Type defined in the Parameter “Correct Market Value As Liquid Cover Required Asset Types Short Name” where the Market Value of Asset is less than 0</a:t>
            </a:r>
          </a:p>
          <a:p>
            <a:pPr marL="0" lvl="1">
              <a:defRPr/>
            </a:pPr>
            <a:r>
              <a:rPr lang="en-US" sz="1800" dirty="0">
                <a:latin typeface="Nunito Sans" panose="00000500000000000000" pitchFamily="2" charset="0"/>
                <a:ea typeface="Calibri" charset="0"/>
                <a:cs typeface="Calibri" charset="0"/>
              </a:rPr>
              <a:t>Cover Required = Correct Market Value</a:t>
            </a:r>
          </a:p>
          <a:p>
            <a:pPr marL="0" lvl="1">
              <a:defRPr/>
            </a:pPr>
            <a:r>
              <a:rPr lang="en-US" sz="1800" dirty="0">
                <a:latin typeface="Nunito Sans" panose="00000500000000000000" pitchFamily="2" charset="0"/>
                <a:ea typeface="Calibri" charset="0"/>
                <a:cs typeface="Calibri" charset="0"/>
              </a:rPr>
              <a:t> </a:t>
            </a:r>
          </a:p>
          <a:p>
            <a:pPr marL="0" lvl="1">
              <a:defRPr/>
            </a:pPr>
            <a:r>
              <a:rPr lang="en-US" sz="1800" b="1" dirty="0">
                <a:latin typeface="Nunito Sans" panose="00000500000000000000" pitchFamily="2" charset="0"/>
                <a:ea typeface="Calibri" charset="0"/>
                <a:cs typeface="Calibri" charset="0"/>
              </a:rPr>
              <a:t>Case5</a:t>
            </a:r>
            <a:r>
              <a:rPr lang="en-US" sz="1800" dirty="0">
                <a:latin typeface="Nunito Sans" panose="00000500000000000000" pitchFamily="2" charset="0"/>
                <a:ea typeface="Calibri" charset="0"/>
                <a:cs typeface="Calibri" charset="0"/>
              </a:rPr>
              <a:t> : - Holding Quantity &gt;= 0 AND Settlement Type = 'C' AND  Correct Market Value base &lt;0 </a:t>
            </a:r>
          </a:p>
          <a:p>
            <a:pPr marL="0" lvl="1">
              <a:defRPr/>
            </a:pPr>
            <a:r>
              <a:rPr lang="en-US" sz="1800" dirty="0">
                <a:latin typeface="Nunito Sans" panose="00000500000000000000" pitchFamily="2" charset="0"/>
                <a:ea typeface="Calibri" charset="0"/>
                <a:cs typeface="Calibri" charset="0"/>
              </a:rPr>
              <a:t> </a:t>
            </a:r>
          </a:p>
          <a:p>
            <a:pPr marL="0" lvl="1">
              <a:defRPr/>
            </a:pPr>
            <a:r>
              <a:rPr lang="en-US" sz="1800" dirty="0">
                <a:latin typeface="Nunito Sans" panose="00000500000000000000" pitchFamily="2" charset="0"/>
                <a:ea typeface="Calibri" charset="0"/>
                <a:cs typeface="Calibri" charset="0"/>
              </a:rPr>
              <a:t>Interpretation : -  For Buy Orders where Settlement Type is Cash and the Instrument Market Price is less than Instrument Average Price (Loss Condition)</a:t>
            </a:r>
          </a:p>
          <a:p>
            <a:pPr marL="0" lvl="1">
              <a:defRPr/>
            </a:pPr>
            <a:r>
              <a:rPr lang="en-US" sz="1800" dirty="0">
                <a:latin typeface="Nunito Sans" panose="00000500000000000000" pitchFamily="2" charset="0"/>
                <a:ea typeface="Calibri" charset="0"/>
                <a:cs typeface="Calibri" charset="0"/>
              </a:rPr>
              <a:t>Cover Required = Holding Quantity * ( Instrument Market Price - Instrument Average Price )</a:t>
            </a:r>
          </a:p>
          <a:p>
            <a:pPr marL="0" lvl="1">
              <a:defRPr/>
            </a:pPr>
            <a:r>
              <a:rPr lang="en-US" sz="1800" dirty="0">
                <a:latin typeface="Nunito Sans" panose="00000500000000000000" pitchFamily="2" charset="0"/>
                <a:ea typeface="Calibri" charset="0"/>
                <a:cs typeface="Calibri" charset="0"/>
              </a:rPr>
              <a:t> </a:t>
            </a:r>
          </a:p>
          <a:p>
            <a:pPr marL="0" lvl="1">
              <a:defRPr/>
            </a:pPr>
            <a:r>
              <a:rPr lang="en-US" sz="1800" dirty="0">
                <a:latin typeface="Nunito Sans" panose="00000500000000000000" pitchFamily="2" charset="0"/>
                <a:ea typeface="Calibri" charset="0"/>
                <a:cs typeface="Calibri" charset="0"/>
              </a:rPr>
              <a:t>Changed as Cover Required = Correct Market Value base * -1 (ABS Correct Market Value base)</a:t>
            </a:r>
          </a:p>
          <a:p>
            <a:pPr marL="0" lvl="1">
              <a:defRPr/>
            </a:pPr>
            <a:endParaRPr lang="en-US" sz="1800" dirty="0">
              <a:latin typeface="Nunito Sans" panose="00000500000000000000" pitchFamily="2" charset="0"/>
              <a:ea typeface="Calibri" charset="0"/>
              <a:cs typeface="Calibri" charset="0"/>
            </a:endParaRPr>
          </a:p>
          <a:p>
            <a:pPr marL="0" lvl="1">
              <a:defRPr/>
            </a:pPr>
            <a:r>
              <a:rPr lang="en-US" sz="1800" b="1" dirty="0">
                <a:latin typeface="Nunito Sans" panose="00000500000000000000" pitchFamily="2" charset="0"/>
                <a:ea typeface="Calibri" charset="0"/>
                <a:cs typeface="Calibri" charset="0"/>
              </a:rPr>
              <a:t>Case6</a:t>
            </a:r>
            <a:r>
              <a:rPr lang="en-US" sz="1800" dirty="0">
                <a:latin typeface="Nunito Sans" panose="00000500000000000000" pitchFamily="2" charset="0"/>
                <a:ea typeface="Calibri" charset="0"/>
                <a:cs typeface="Calibri" charset="0"/>
              </a:rPr>
              <a:t>:- Holding Quantity &gt;= 0 AND Settlement Type = Physical</a:t>
            </a:r>
          </a:p>
          <a:p>
            <a:pPr marL="0" lvl="1">
              <a:defRPr/>
            </a:pPr>
            <a:r>
              <a:rPr lang="en-US" sz="1800" dirty="0">
                <a:latin typeface="Nunito Sans" panose="00000500000000000000" pitchFamily="2" charset="0"/>
                <a:ea typeface="Calibri" charset="0"/>
                <a:cs typeface="Calibri" charset="0"/>
              </a:rPr>
              <a:t>Interpretation : -  For Buy Orders where Settlement Type is Physical</a:t>
            </a:r>
          </a:p>
          <a:p>
            <a:pPr marL="0" lvl="1">
              <a:defRPr/>
            </a:pPr>
            <a:r>
              <a:rPr lang="en-US" sz="1800" dirty="0">
                <a:latin typeface="Nunito Sans" panose="00000500000000000000" pitchFamily="2" charset="0"/>
                <a:ea typeface="Calibri" charset="0"/>
                <a:cs typeface="Calibri" charset="0"/>
              </a:rPr>
              <a:t>Cover Required = Holding Quantity * Strike Price</a:t>
            </a:r>
          </a:p>
          <a:p>
            <a:pPr marL="0" lvl="1">
              <a:defRPr/>
            </a:pPr>
            <a:r>
              <a:rPr lang="en-US" sz="1800" dirty="0">
                <a:latin typeface="Nunito Sans" panose="00000500000000000000" pitchFamily="2" charset="0"/>
                <a:ea typeface="Calibri" charset="0"/>
                <a:cs typeface="Calibri" charset="0"/>
              </a:rPr>
              <a:t> </a:t>
            </a:r>
          </a:p>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 </a:t>
            </a:r>
          </a:p>
        </p:txBody>
      </p:sp>
    </p:spTree>
    <p:extLst>
      <p:ext uri="{BB962C8B-B14F-4D97-AF65-F5344CB8AC3E}">
        <p14:creationId xmlns:p14="http://schemas.microsoft.com/office/powerpoint/2010/main" val="29291635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502186"/>
            <a:ext cx="10050092"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FundWare Computational Logic for UCITS29 and UCITS30</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9" y="1257765"/>
            <a:ext cx="11535994" cy="3416320"/>
          </a:xfrm>
          <a:prstGeom prst="rect">
            <a:avLst/>
          </a:prstGeom>
          <a:noFill/>
        </p:spPr>
        <p:txBody>
          <a:bodyPr wrap="square" rtlCol="0">
            <a:spAutoFit/>
          </a:bodyPr>
          <a:lstStyle/>
          <a:p>
            <a:pPr marL="0" lvl="1">
              <a:defRPr/>
            </a:pPr>
            <a:r>
              <a:rPr lang="en-US" sz="1800" b="1" dirty="0">
                <a:latin typeface="Nunito Sans" panose="00000500000000000000" pitchFamily="2" charset="0"/>
                <a:ea typeface="Calibri" charset="0"/>
                <a:cs typeface="Calibri" charset="0"/>
              </a:rPr>
              <a:t>Case7</a:t>
            </a:r>
            <a:r>
              <a:rPr lang="en-US" sz="1800" dirty="0">
                <a:latin typeface="Nunito Sans" panose="00000500000000000000" pitchFamily="2" charset="0"/>
                <a:ea typeface="Calibri" charset="0"/>
                <a:cs typeface="Calibri" charset="0"/>
              </a:rPr>
              <a:t> : -Holding Quantity &lt; 0 AND Settlement Type = 'C' AND Correct Market Value base &lt;0 </a:t>
            </a:r>
          </a:p>
          <a:p>
            <a:pPr marL="0" lvl="1">
              <a:defRPr/>
            </a:pPr>
            <a:r>
              <a:rPr lang="en-US" sz="1800" dirty="0">
                <a:latin typeface="Nunito Sans" panose="00000500000000000000" pitchFamily="2" charset="0"/>
                <a:ea typeface="Calibri" charset="0"/>
                <a:cs typeface="Calibri" charset="0"/>
              </a:rPr>
              <a:t> </a:t>
            </a:r>
          </a:p>
          <a:p>
            <a:pPr marL="0" lvl="1">
              <a:defRPr/>
            </a:pPr>
            <a:r>
              <a:rPr lang="en-US" sz="1800" dirty="0">
                <a:latin typeface="Nunito Sans" panose="00000500000000000000" pitchFamily="2" charset="0"/>
                <a:ea typeface="Calibri" charset="0"/>
                <a:cs typeface="Calibri" charset="0"/>
              </a:rPr>
              <a:t>Interpretation :- For Sell Orders where Settlement Type is Cash and the Instrument Market Price is less than Instrument Average Price (Profit Condition)</a:t>
            </a:r>
          </a:p>
          <a:p>
            <a:pPr marL="0" lvl="1">
              <a:defRPr/>
            </a:pPr>
            <a:r>
              <a:rPr lang="en-US" sz="1800" dirty="0">
                <a:latin typeface="Nunito Sans" panose="00000500000000000000" pitchFamily="2" charset="0"/>
                <a:ea typeface="Calibri" charset="0"/>
                <a:cs typeface="Calibri" charset="0"/>
              </a:rPr>
              <a:t>Cover Required = Correct Market Value base * -1 (ABS Correct Market Value base)</a:t>
            </a:r>
          </a:p>
          <a:p>
            <a:pPr marL="0" lvl="1">
              <a:defRPr/>
            </a:pPr>
            <a:r>
              <a:rPr lang="en-US" sz="1800" dirty="0">
                <a:latin typeface="Nunito Sans" panose="00000500000000000000" pitchFamily="2" charset="0"/>
                <a:ea typeface="Calibri" charset="0"/>
                <a:cs typeface="Calibri" charset="0"/>
              </a:rPr>
              <a:t> </a:t>
            </a:r>
          </a:p>
          <a:p>
            <a:pPr marL="0" lvl="1">
              <a:defRPr/>
            </a:pPr>
            <a:r>
              <a:rPr lang="en-US" sz="1800" dirty="0">
                <a:latin typeface="Nunito Sans" panose="00000500000000000000" pitchFamily="2" charset="0"/>
                <a:ea typeface="Calibri" charset="0"/>
                <a:cs typeface="Calibri" charset="0"/>
              </a:rPr>
              <a:t> </a:t>
            </a:r>
          </a:p>
          <a:p>
            <a:pPr marL="0" lvl="1">
              <a:defRPr/>
            </a:pPr>
            <a:r>
              <a:rPr lang="en-US" sz="1800" b="1" dirty="0">
                <a:latin typeface="Nunito Sans" panose="00000500000000000000" pitchFamily="2" charset="0"/>
                <a:ea typeface="Calibri" charset="0"/>
                <a:cs typeface="Calibri" charset="0"/>
              </a:rPr>
              <a:t>Case8</a:t>
            </a:r>
            <a:r>
              <a:rPr lang="en-US" sz="1800" dirty="0">
                <a:latin typeface="Nunito Sans" panose="00000500000000000000" pitchFamily="2" charset="0"/>
                <a:ea typeface="Calibri" charset="0"/>
                <a:cs typeface="Calibri" charset="0"/>
              </a:rPr>
              <a:t> : For all other cases if not mentioned in the above mentioned cases</a:t>
            </a:r>
          </a:p>
          <a:p>
            <a:pPr marL="0" lvl="1">
              <a:defRPr/>
            </a:pPr>
            <a:r>
              <a:rPr lang="en-US" sz="1800" dirty="0">
                <a:latin typeface="Nunito Sans" panose="00000500000000000000" pitchFamily="2" charset="0"/>
                <a:ea typeface="Calibri" charset="0"/>
                <a:cs typeface="Calibri" charset="0"/>
              </a:rPr>
              <a:t>Cover Required = 0</a:t>
            </a:r>
          </a:p>
          <a:p>
            <a:pPr marL="0" lvl="1">
              <a:defRPr/>
            </a:pPr>
            <a:r>
              <a:rPr lang="en-US" sz="1800" dirty="0">
                <a:latin typeface="Nunito Sans" panose="00000500000000000000" pitchFamily="2" charset="0"/>
                <a:ea typeface="Calibri" charset="0"/>
                <a:cs typeface="Calibri" charset="0"/>
              </a:rPr>
              <a:t> </a:t>
            </a:r>
          </a:p>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 </a:t>
            </a:r>
          </a:p>
        </p:txBody>
      </p:sp>
    </p:spTree>
    <p:extLst>
      <p:ext uri="{BB962C8B-B14F-4D97-AF65-F5344CB8AC3E}">
        <p14:creationId xmlns:p14="http://schemas.microsoft.com/office/powerpoint/2010/main" val="8766776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ED82F1B-FCD6-41A3-9D56-472F9193B965}"/>
              </a:ext>
            </a:extLst>
          </p:cNvPr>
          <p:cNvSpPr txBox="1"/>
          <p:nvPr/>
        </p:nvSpPr>
        <p:spPr>
          <a:xfrm>
            <a:off x="449179" y="1257765"/>
            <a:ext cx="11535994" cy="923330"/>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 </a:t>
            </a:r>
          </a:p>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 </a:t>
            </a:r>
          </a:p>
        </p:txBody>
      </p:sp>
      <p:sp>
        <p:nvSpPr>
          <p:cNvPr id="4" name="TextBox 3">
            <a:extLst>
              <a:ext uri="{FF2B5EF4-FFF2-40B4-BE49-F238E27FC236}">
                <a16:creationId xmlns:a16="http://schemas.microsoft.com/office/drawing/2014/main" id="{D62E5F80-6594-4131-834D-B49275765C0A}"/>
              </a:ext>
            </a:extLst>
          </p:cNvPr>
          <p:cNvSpPr txBox="1"/>
          <p:nvPr/>
        </p:nvSpPr>
        <p:spPr>
          <a:xfrm>
            <a:off x="324892" y="436113"/>
            <a:ext cx="5646821"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How can I view this in a report?</a:t>
            </a:r>
          </a:p>
        </p:txBody>
      </p:sp>
      <p:sp>
        <p:nvSpPr>
          <p:cNvPr id="5" name="TextBox 4">
            <a:extLst>
              <a:ext uri="{FF2B5EF4-FFF2-40B4-BE49-F238E27FC236}">
                <a16:creationId xmlns:a16="http://schemas.microsoft.com/office/drawing/2014/main" id="{53AB2C9A-4863-4479-B1B2-DC1ACDF15AE1}"/>
              </a:ext>
            </a:extLst>
          </p:cNvPr>
          <p:cNvSpPr txBox="1"/>
          <p:nvPr/>
        </p:nvSpPr>
        <p:spPr>
          <a:xfrm>
            <a:off x="324891" y="666946"/>
            <a:ext cx="8285748" cy="1200329"/>
          </a:xfrm>
          <a:prstGeom prst="rect">
            <a:avLst/>
          </a:prstGeom>
          <a:noFill/>
        </p:spPr>
        <p:txBody>
          <a:bodyPr wrap="square" rtlCol="0">
            <a:spAutoFit/>
          </a:bodyPr>
          <a:lstStyle/>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On FundWare, you can go to </a:t>
            </a:r>
            <a:r>
              <a:rPr lang="en-US" sz="1800" b="1" i="1" dirty="0">
                <a:latin typeface="Nunito Sans" panose="00000500000000000000" pitchFamily="2" charset="0"/>
                <a:ea typeface="Calibri" charset="0"/>
                <a:cs typeface="Calibri" charset="0"/>
              </a:rPr>
              <a:t>Reporting -&gt; Risk Reporting - &gt; Liquid Cover Report </a:t>
            </a:r>
            <a:r>
              <a:rPr lang="en-US" sz="1800" dirty="0">
                <a:latin typeface="Nunito Sans" panose="00000500000000000000" pitchFamily="2" charset="0"/>
                <a:ea typeface="Calibri" charset="0"/>
                <a:cs typeface="Calibri" charset="0"/>
              </a:rPr>
              <a:t>and </a:t>
            </a:r>
            <a:r>
              <a:rPr lang="en-US" dirty="0">
                <a:latin typeface="Nunito Sans" panose="00000500000000000000" pitchFamily="2" charset="0"/>
                <a:ea typeface="Calibri" charset="0"/>
                <a:cs typeface="Calibri" charset="0"/>
              </a:rPr>
              <a:t>run a report to view which instruments are requiring cover and which are providing cover.</a:t>
            </a:r>
            <a:endParaRPr lang="en-US" sz="1800" dirty="0">
              <a:latin typeface="Nunito Sans" panose="00000500000000000000" pitchFamily="2" charset="0"/>
              <a:ea typeface="Calibri" charset="0"/>
              <a:cs typeface="Calibri" charset="0"/>
            </a:endParaRPr>
          </a:p>
        </p:txBody>
      </p:sp>
    </p:spTree>
    <p:extLst>
      <p:ext uri="{BB962C8B-B14F-4D97-AF65-F5344CB8AC3E}">
        <p14:creationId xmlns:p14="http://schemas.microsoft.com/office/powerpoint/2010/main" val="17330501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85595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0CC66740-D5A8-4BFC-B2BA-C20E2DD49A8B}" vid="{1B7FFCF4-088D-4A33-8428-D27B2D62C08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C6250F375667C46A87736AADEF8BC40" ma:contentTypeVersion="11" ma:contentTypeDescription="Create a new document." ma:contentTypeScope="" ma:versionID="b00c2f9982faec03c9fbee76d8d84b66">
  <xsd:schema xmlns:xsd="http://www.w3.org/2001/XMLSchema" xmlns:xs="http://www.w3.org/2001/XMLSchema" xmlns:p="http://schemas.microsoft.com/office/2006/metadata/properties" xmlns:ns2="89f12534-e8b5-4d10-b845-f47e4ca09c9b" xmlns:ns3="4bf76ef2-d5d7-4dbd-9bef-450e13b45512" targetNamespace="http://schemas.microsoft.com/office/2006/metadata/properties" ma:root="true" ma:fieldsID="53cefc5c4ebc35034f334885a6126ca0" ns2:_="" ns3:_="">
    <xsd:import namespace="89f12534-e8b5-4d10-b845-f47e4ca09c9b"/>
    <xsd:import namespace="4bf76ef2-d5d7-4dbd-9bef-450e13b4551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9f12534-e8b5-4d10-b845-f47e4ca09c9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bf76ef2-d5d7-4dbd-9bef-450e13b45512"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EC04EB2-6FBC-4DD1-A778-246FC43404A4}">
  <ds:schemaRefs>
    <ds:schemaRef ds:uri="http://schemas.microsoft.com/office/2006/metadata/properties"/>
    <ds:schemaRef ds:uri="http://schemas.microsoft.com/office/infopath/2007/PartnerControls"/>
    <ds:schemaRef ds:uri="http://schemas.microsoft.com/sharepoint/v3"/>
  </ds:schemaRefs>
</ds:datastoreItem>
</file>

<file path=customXml/itemProps2.xml><?xml version="1.0" encoding="utf-8"?>
<ds:datastoreItem xmlns:ds="http://schemas.openxmlformats.org/officeDocument/2006/customXml" ds:itemID="{625F63A2-149F-49ED-88BD-144C3B393F7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9f12534-e8b5-4d10-b845-f47e4ca09c9b"/>
    <ds:schemaRef ds:uri="4bf76ef2-d5d7-4dbd-9bef-450e13b4551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39ADA35-9488-4CEE-9843-EC2F5C7BDEC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PowerPoint Template</Template>
  <TotalTime>0</TotalTime>
  <Words>1385</Words>
  <Application>Microsoft Office PowerPoint</Application>
  <PresentationFormat>Widescreen</PresentationFormat>
  <Paragraphs>205</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Calibri Light</vt:lpstr>
      <vt:lpstr>Nunito Sans</vt:lpstr>
      <vt:lpstr>Tahoma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Watson</dc:creator>
  <cp:lastModifiedBy>Rosie McKerr</cp:lastModifiedBy>
  <cp:revision>33</cp:revision>
  <dcterms:created xsi:type="dcterms:W3CDTF">2020-08-26T09:52:40Z</dcterms:created>
  <dcterms:modified xsi:type="dcterms:W3CDTF">2021-05-26T07:36:10Z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0x010100FC6250F375667C46A87736AADEF8BC40</vt:lpwstr>
  </property>
</Properties>
</file>