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3" r:id="rId7"/>
    <p:sldId id="269" r:id="rId8"/>
    <p:sldId id="270" r:id="rId9"/>
    <p:sldId id="272" r:id="rId10"/>
    <p:sldId id="271" r:id="rId11"/>
    <p:sldId id="274" r:id="rId12"/>
    <p:sldId id="275" r:id="rId13"/>
    <p:sldId id="276" r:id="rId14"/>
    <p:sldId id="277"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45E4EEA1-3405-4BF2-AA2B-5243779EA31D}"/>
    <pc:docChg chg="custSel modSld">
      <pc:chgData name="Rosie McKerr" userId="84563696-7ce9-496d-a79d-236896a89af9" providerId="ADAL" clId="{45E4EEA1-3405-4BF2-AA2B-5243779EA31D}" dt="2021-05-26T07:36:32.934" v="26" actId="14100"/>
      <pc:docMkLst>
        <pc:docMk/>
      </pc:docMkLst>
      <pc:sldChg chg="delSp modSp mod">
        <pc:chgData name="Rosie McKerr" userId="84563696-7ce9-496d-a79d-236896a89af9" providerId="ADAL" clId="{45E4EEA1-3405-4BF2-AA2B-5243779EA31D}" dt="2021-05-26T07:36:32.934" v="26" actId="14100"/>
        <pc:sldMkLst>
          <pc:docMk/>
          <pc:sldMk cId="2028802919" sldId="257"/>
        </pc:sldMkLst>
        <pc:spChg chg="del">
          <ac:chgData name="Rosie McKerr" userId="84563696-7ce9-496d-a79d-236896a89af9" providerId="ADAL" clId="{45E4EEA1-3405-4BF2-AA2B-5243779EA31D}" dt="2021-05-26T07:26:06.316" v="1" actId="478"/>
          <ac:spMkLst>
            <pc:docMk/>
            <pc:sldMk cId="2028802919" sldId="257"/>
            <ac:spMk id="2" creationId="{9E4156D5-1008-49A9-8E25-B2DEFFECC379}"/>
          </ac:spMkLst>
        </pc:spChg>
        <pc:spChg chg="del">
          <ac:chgData name="Rosie McKerr" userId="84563696-7ce9-496d-a79d-236896a89af9" providerId="ADAL" clId="{45E4EEA1-3405-4BF2-AA2B-5243779EA31D}" dt="2021-05-26T07:26:04.966" v="0" actId="478"/>
          <ac:spMkLst>
            <pc:docMk/>
            <pc:sldMk cId="2028802919" sldId="257"/>
            <ac:spMk id="3" creationId="{712AC3E6-C95A-4E08-9D70-956741AFBA4C}"/>
          </ac:spMkLst>
        </pc:spChg>
        <pc:spChg chg="mod">
          <ac:chgData name="Rosie McKerr" userId="84563696-7ce9-496d-a79d-236896a89af9" providerId="ADAL" clId="{45E4EEA1-3405-4BF2-AA2B-5243779EA31D}" dt="2021-05-26T07:36:32.934" v="26" actId="14100"/>
          <ac:spMkLst>
            <pc:docMk/>
            <pc:sldMk cId="2028802919" sldId="257"/>
            <ac:spMk id="5" creationId="{B0A65CAF-369E-42F1-8735-50684B6EF0BD}"/>
          </ac:spMkLst>
        </pc:spChg>
        <pc:spChg chg="mod">
          <ac:chgData name="Rosie McKerr" userId="84563696-7ce9-496d-a79d-236896a89af9" providerId="ADAL" clId="{45E4EEA1-3405-4BF2-AA2B-5243779EA31D}" dt="2021-05-26T07:26:12.360" v="3" actId="1076"/>
          <ac:spMkLst>
            <pc:docMk/>
            <pc:sldMk cId="2028802919" sldId="257"/>
            <ac:spMk id="7" creationId="{D9A2C0B1-5F58-4B52-96AF-FD49066D348F}"/>
          </ac:spMkLst>
        </pc:spChg>
        <pc:spChg chg="mod">
          <ac:chgData name="Rosie McKerr" userId="84563696-7ce9-496d-a79d-236896a89af9" providerId="ADAL" clId="{45E4EEA1-3405-4BF2-AA2B-5243779EA31D}" dt="2021-05-26T07:26:16.010" v="4" actId="1076"/>
          <ac:spMkLst>
            <pc:docMk/>
            <pc:sldMk cId="2028802919" sldId="257"/>
            <ac:spMk id="8" creationId="{EED82F1B-FCD6-41A3-9D56-472F9193B965}"/>
          </ac:spMkLst>
        </pc:spChg>
        <pc:spChg chg="mod">
          <ac:chgData name="Rosie McKerr" userId="84563696-7ce9-496d-a79d-236896a89af9" providerId="ADAL" clId="{45E4EEA1-3405-4BF2-AA2B-5243779EA31D}" dt="2021-05-26T07:26:23.609" v="7" actId="14100"/>
          <ac:spMkLst>
            <pc:docMk/>
            <pc:sldMk cId="2028802919" sldId="257"/>
            <ac:spMk id="11" creationId="{3EF38329-DAF3-4F79-8F64-E0307828378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UCITS30 –</a:t>
            </a:r>
            <a:r>
              <a:rPr lang="en-US" sz="4000" dirty="0">
                <a:solidFill>
                  <a:schemeClr val="bg1"/>
                </a:solidFill>
                <a:latin typeface="Nunito Sans" panose="00000500000000000000" pitchFamily="2" charset="0"/>
              </a:rPr>
              <a:t> Specific cover for derivative obligations</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6" y="733018"/>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202188"/>
            <a:ext cx="7470029" cy="1200329"/>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UCITS30 monitors </a:t>
            </a:r>
            <a:r>
              <a:rPr lang="en-US" sz="1800" b="1" dirty="0">
                <a:latin typeface="Nunito Sans" panose="00000500000000000000" pitchFamily="2" charset="0"/>
                <a:ea typeface="Calibri" charset="0"/>
                <a:cs typeface="Calibri" charset="0"/>
              </a:rPr>
              <a:t>COLL 5.2.22 R </a:t>
            </a:r>
            <a:r>
              <a:rPr lang="en-US" sz="1800" dirty="0">
                <a:latin typeface="Nunito Sans" panose="00000500000000000000" pitchFamily="2" charset="0"/>
                <a:ea typeface="Calibri" charset="0"/>
                <a:cs typeface="Calibri" charset="0"/>
              </a:rPr>
              <a:t>and </a:t>
            </a:r>
            <a:r>
              <a:rPr lang="en-US" sz="1800" b="1" dirty="0">
                <a:latin typeface="Nunito Sans" panose="00000500000000000000" pitchFamily="2" charset="0"/>
                <a:ea typeface="Calibri" charset="0"/>
                <a:cs typeface="Calibri" charset="0"/>
              </a:rPr>
              <a:t>COLL 5.2.22 A</a:t>
            </a:r>
            <a:r>
              <a:rPr lang="en-US" sz="1800" dirty="0">
                <a:latin typeface="Nunito Sans" panose="00000500000000000000" pitchFamily="2" charset="0"/>
                <a:ea typeface="Calibri" charset="0"/>
                <a:cs typeface="Calibri" charset="0"/>
              </a:rPr>
              <a:t>. It monitors the cover required by physically settled short derivatives that have an underlying that is not highly liquid. If the cover required by these assets exceeds the cover available, then a breach will occur.</a:t>
            </a:r>
          </a:p>
        </p:txBody>
      </p:sp>
      <p:sp>
        <p:nvSpPr>
          <p:cNvPr id="5" name="TextBox 4">
            <a:extLst>
              <a:ext uri="{FF2B5EF4-FFF2-40B4-BE49-F238E27FC236}">
                <a16:creationId xmlns:a16="http://schemas.microsoft.com/office/drawing/2014/main" id="{B0A65CAF-369E-42F1-8735-50684B6EF0BD}"/>
              </a:ext>
            </a:extLst>
          </p:cNvPr>
          <p:cNvSpPr txBox="1"/>
          <p:nvPr/>
        </p:nvSpPr>
        <p:spPr>
          <a:xfrm>
            <a:off x="449176" y="2825182"/>
            <a:ext cx="7470029"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asset type groups does the rule monitor?</a:t>
            </a:r>
          </a:p>
        </p:txBody>
      </p:sp>
      <p:sp>
        <p:nvSpPr>
          <p:cNvPr id="11" name="TextBox 10">
            <a:extLst>
              <a:ext uri="{FF2B5EF4-FFF2-40B4-BE49-F238E27FC236}">
                <a16:creationId xmlns:a16="http://schemas.microsoft.com/office/drawing/2014/main" id="{3EF38329-DAF3-4F79-8F64-E03078283788}"/>
              </a:ext>
            </a:extLst>
          </p:cNvPr>
          <p:cNvSpPr txBox="1"/>
          <p:nvPr/>
        </p:nvSpPr>
        <p:spPr>
          <a:xfrm>
            <a:off x="449176" y="3429000"/>
            <a:ext cx="7939815"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When determining the cover required the rule will focus on the obligations of physically settled derivative instruments. However, for the cover available it will consider all assets that are liquid or highly liquid.</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Example</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344009" cy="5632311"/>
          </a:xfrm>
          <a:prstGeom prst="rect">
            <a:avLst/>
          </a:prstGeom>
          <a:noFill/>
        </p:spPr>
        <p:txBody>
          <a:bodyPr wrap="square" rtlCol="0">
            <a:spAutoFit/>
          </a:bodyPr>
          <a:lstStyle/>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r>
              <a:rPr lang="en-US" b="1" dirty="0">
                <a:solidFill>
                  <a:srgbClr val="31D4CF"/>
                </a:solidFill>
                <a:latin typeface="Nunito Sans" panose="00000500000000000000" pitchFamily="2" charset="0"/>
                <a:ea typeface="Calibri" charset="0"/>
                <a:cs typeface="Calibri" charset="0"/>
              </a:rPr>
              <a:t>We have a</a:t>
            </a:r>
            <a:r>
              <a:rPr lang="en-US" sz="1800" b="1" dirty="0">
                <a:solidFill>
                  <a:srgbClr val="31D4CF"/>
                </a:solidFill>
                <a:latin typeface="Nunito Sans" panose="00000500000000000000" pitchFamily="2" charset="0"/>
                <a:ea typeface="Calibri" charset="0"/>
                <a:cs typeface="Calibri" charset="0"/>
              </a:rPr>
              <a:t> </a:t>
            </a:r>
            <a:r>
              <a:rPr lang="en-US" b="1" dirty="0">
                <a:solidFill>
                  <a:srgbClr val="31D4CF"/>
                </a:solidFill>
                <a:latin typeface="Nunito Sans" panose="00000500000000000000" pitchFamily="2" charset="0"/>
                <a:ea typeface="Calibri" charset="0"/>
                <a:cs typeface="Calibri" charset="0"/>
              </a:rPr>
              <a:t>F</a:t>
            </a:r>
            <a:r>
              <a:rPr lang="en-US" sz="1800" b="1" dirty="0">
                <a:solidFill>
                  <a:srgbClr val="31D4CF"/>
                </a:solidFill>
                <a:latin typeface="Nunito Sans" panose="00000500000000000000" pitchFamily="2" charset="0"/>
                <a:ea typeface="Calibri" charset="0"/>
                <a:cs typeface="Calibri" charset="0"/>
              </a:rPr>
              <a:t>uture to sell in 1000 XYZ shares at £10 in one month’s time. Current price is £11.</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 The easiest way to meet the obligation is if we hold 1000 XYZ shares</a:t>
            </a:r>
          </a:p>
          <a:p>
            <a:pPr marL="342900" lvl="1" indent="-342900">
              <a:buAutoNum type="alphaUcPeriod"/>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B. Alternatively we can have enough cash to buy the 1000 XYZ shares which are required:</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Have £11,000 to deliver XYZ shares under the terms of the contract</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This only applies if XYZ is highly liquid i.e. the UCITS fund is sure we can go out to the market and buy the shares at this current price</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A more realistic option is that the UCITS scheme will have sufficiently liquid assets which it can sell to raise the £11,000 to buy the 1000 XYZ shares</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This assumes the transaction is </a:t>
            </a:r>
            <a:r>
              <a:rPr lang="en-US" b="1" dirty="0">
                <a:latin typeface="Nunito Sans" panose="00000500000000000000" pitchFamily="2" charset="0"/>
                <a:ea typeface="Calibri" charset="0"/>
                <a:cs typeface="Calibri" charset="0"/>
              </a:rPr>
              <a:t>physically settled</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 most cases, the transactions which UCITS have will be </a:t>
            </a:r>
            <a:r>
              <a:rPr lang="en-US" sz="1800" b="1" dirty="0">
                <a:latin typeface="Nunito Sans" panose="00000500000000000000" pitchFamily="2" charset="0"/>
                <a:ea typeface="Calibri" charset="0"/>
                <a:cs typeface="Calibri" charset="0"/>
              </a:rPr>
              <a:t>cash settled.</a:t>
            </a:r>
          </a:p>
          <a:p>
            <a:pPr marL="0" lvl="1">
              <a:defRPr/>
            </a:pPr>
            <a:endParaRPr lang="en-US" sz="1800" b="1"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C. If this transaction is cash settled, then the UCITS will need to raise the </a:t>
            </a:r>
            <a:r>
              <a:rPr lang="en-US" sz="1800" b="1" dirty="0" err="1">
                <a:latin typeface="Nunito Sans" panose="00000500000000000000" pitchFamily="2" charset="0"/>
                <a:ea typeface="Calibri" charset="0"/>
                <a:cs typeface="Calibri" charset="0"/>
              </a:rPr>
              <a:t>unrealised</a:t>
            </a:r>
            <a:r>
              <a:rPr lang="en-US" sz="1800" b="1" dirty="0">
                <a:latin typeface="Nunito Sans" panose="00000500000000000000" pitchFamily="2" charset="0"/>
                <a:ea typeface="Calibri" charset="0"/>
                <a:cs typeface="Calibri" charset="0"/>
              </a:rPr>
              <a:t> loss </a:t>
            </a:r>
            <a:r>
              <a:rPr lang="en-US" sz="1800" dirty="0">
                <a:latin typeface="Nunito Sans" panose="00000500000000000000" pitchFamily="2" charset="0"/>
                <a:ea typeface="Calibri" charset="0"/>
                <a:cs typeface="Calibri" charset="0"/>
              </a:rPr>
              <a:t>of the transaction to meet its obligation</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I.e. in this case the </a:t>
            </a:r>
            <a:r>
              <a:rPr lang="en-US" sz="1800" b="1" dirty="0" err="1">
                <a:latin typeface="Nunito Sans" panose="00000500000000000000" pitchFamily="2" charset="0"/>
                <a:ea typeface="Calibri" charset="0"/>
                <a:cs typeface="Calibri" charset="0"/>
              </a:rPr>
              <a:t>unrealised</a:t>
            </a:r>
            <a:r>
              <a:rPr lang="en-US" sz="1800" b="1" dirty="0">
                <a:latin typeface="Nunito Sans" panose="00000500000000000000" pitchFamily="2" charset="0"/>
                <a:ea typeface="Calibri" charset="0"/>
                <a:cs typeface="Calibri" charset="0"/>
              </a:rPr>
              <a:t> loss is </a:t>
            </a:r>
            <a:r>
              <a:rPr lang="en-US" sz="1800" b="1" dirty="0">
                <a:solidFill>
                  <a:srgbClr val="31D4CF"/>
                </a:solidFill>
                <a:latin typeface="Nunito Sans" panose="00000500000000000000" pitchFamily="2" charset="0"/>
                <a:ea typeface="Calibri" charset="0"/>
                <a:cs typeface="Calibri" charset="0"/>
              </a:rPr>
              <a:t>£1000</a:t>
            </a:r>
          </a:p>
          <a:p>
            <a:pPr marL="285750" lvl="1" indent="-285750">
              <a:buFont typeface="Arial" panose="020B0604020202020204" pitchFamily="34" charset="0"/>
              <a:buChar char="•"/>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If there is an </a:t>
            </a:r>
            <a:r>
              <a:rPr lang="en-US" sz="1800" dirty="0" err="1">
                <a:latin typeface="Nunito Sans" panose="00000500000000000000" pitchFamily="2" charset="0"/>
                <a:ea typeface="Calibri" charset="0"/>
                <a:cs typeface="Calibri" charset="0"/>
              </a:rPr>
              <a:t>unrealised</a:t>
            </a:r>
            <a:r>
              <a:rPr lang="en-US" sz="1800" dirty="0">
                <a:latin typeface="Nunito Sans" panose="00000500000000000000" pitchFamily="2" charset="0"/>
                <a:ea typeface="Calibri" charset="0"/>
                <a:cs typeface="Calibri" charset="0"/>
              </a:rPr>
              <a:t> profit on the transaction then no cover is required.</a:t>
            </a:r>
          </a:p>
        </p:txBody>
      </p:sp>
    </p:spTree>
    <p:extLst>
      <p:ext uri="{BB962C8B-B14F-4D97-AF65-F5344CB8AC3E}">
        <p14:creationId xmlns:p14="http://schemas.microsoft.com/office/powerpoint/2010/main" val="1706677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2031325"/>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looks primarily </a:t>
            </a:r>
            <a:r>
              <a:rPr lang="en-US" dirty="0">
                <a:latin typeface="Nunito Sans" panose="00000500000000000000" pitchFamily="2" charset="0"/>
                <a:ea typeface="Calibri" charset="0"/>
                <a:cs typeface="Calibri" charset="0"/>
              </a:rPr>
              <a:t>at</a:t>
            </a:r>
            <a:r>
              <a:rPr lang="en-US" sz="1800" dirty="0">
                <a:latin typeface="Nunito Sans" panose="00000500000000000000" pitchFamily="2" charset="0"/>
                <a:ea typeface="Calibri" charset="0"/>
                <a:cs typeface="Calibri" charset="0"/>
              </a:rPr>
              <a:t>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Attribute.Settlement</a:t>
            </a:r>
            <a:r>
              <a:rPr lang="en-US" sz="1800" dirty="0">
                <a:latin typeface="Nunito Sans" panose="00000500000000000000" pitchFamily="2" charset="0"/>
                <a:ea typeface="Calibri" charset="0"/>
                <a:cs typeface="Calibri" charset="0"/>
              </a:rPr>
              <a:t> Type </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Cover Required</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Cover Available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Rule Custom </a:t>
            </a:r>
            <a:r>
              <a:rPr lang="en-US" dirty="0" err="1">
                <a:latin typeface="Nunito Sans" panose="00000500000000000000" pitchFamily="2" charset="0"/>
                <a:ea typeface="Calibri" charset="0"/>
                <a:cs typeface="Calibri" charset="0"/>
              </a:rPr>
              <a:t>Attribute.Liquidity</a:t>
            </a: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Market Value in Scheme Currency</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456841"/>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3937955"/>
            <a:ext cx="9176084" cy="2031325"/>
          </a:xfrm>
          <a:prstGeom prst="rect">
            <a:avLst/>
          </a:prstGeom>
          <a:noFill/>
        </p:spPr>
        <p:txBody>
          <a:bodyPr wrap="square" rtlCol="0">
            <a:spAutoFit/>
          </a:bodyPr>
          <a:lstStyle/>
          <a:p>
            <a:pPr marL="0" lvl="1">
              <a:defRPr/>
            </a:pPr>
            <a:endParaRPr lang="en-US" dirty="0">
              <a:latin typeface="Nunito Sans" panose="00000500000000000000" pitchFamily="2" charset="0"/>
              <a:ea typeface="Calibri" charset="0"/>
              <a:cs typeface="Calibri" charset="0"/>
            </a:endParaRPr>
          </a:p>
          <a:p>
            <a:pPr marL="342900" lvl="1" indent="-342900">
              <a:buFont typeface="+mj-lt"/>
              <a:buAutoNum type="arabicPeriod"/>
              <a:defRPr/>
            </a:pPr>
            <a:r>
              <a:rPr lang="en-US" dirty="0">
                <a:latin typeface="Nunito Sans" panose="00000500000000000000" pitchFamily="2" charset="0"/>
                <a:ea typeface="Calibri" charset="0"/>
                <a:cs typeface="Calibri" charset="0"/>
              </a:rPr>
              <a:t>The derivative could be incorrectly classified as being physically settled.</a:t>
            </a:r>
          </a:p>
          <a:p>
            <a:pPr marL="342900" lvl="1" indent="-342900">
              <a:buFont typeface="+mj-lt"/>
              <a:buAutoNum type="arabicPeriod"/>
              <a:defRPr/>
            </a:pPr>
            <a:endParaRPr lang="en-US" dirty="0">
              <a:latin typeface="Nunito Sans" panose="00000500000000000000" pitchFamily="2" charset="0"/>
              <a:ea typeface="Calibri" charset="0"/>
              <a:cs typeface="Calibri" charset="0"/>
            </a:endParaRPr>
          </a:p>
          <a:p>
            <a:pPr marL="342900" lvl="1" indent="-342900">
              <a:buFont typeface="+mj-lt"/>
              <a:buAutoNum type="arabicPeriod"/>
              <a:defRPr/>
            </a:pPr>
            <a:r>
              <a:rPr lang="en-US" dirty="0">
                <a:latin typeface="Nunito Sans" panose="00000500000000000000" pitchFamily="2" charset="0"/>
                <a:ea typeface="Calibri" charset="0"/>
                <a:cs typeface="Calibri" charset="0"/>
              </a:rPr>
              <a:t>The cover available value could be understated due to an issue with the liquidity classification of instruments. If an instrument is not considered to be Liquid or Highly Liquid it will not included in the Cover Available calculation. </a:t>
            </a:r>
          </a:p>
          <a:p>
            <a:pPr marL="0" lvl="1">
              <a:defRPr/>
            </a:pP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604996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90931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First you must understand why this breach is occurring and you can do this by downloading a Liquid Cover Report (please see last slide for details on where to find this report).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COVER REQUIRED</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For the cover required you will want to establish the following:</a:t>
            </a:r>
          </a:p>
          <a:p>
            <a:pPr marL="0" lvl="1">
              <a:defRPr/>
            </a:pPr>
            <a:endParaRPr lang="en-US" sz="1800" dirty="0">
              <a:latin typeface="Nunito Sans" panose="00000500000000000000" pitchFamily="2" charset="0"/>
              <a:ea typeface="Calibri" charset="0"/>
              <a:cs typeface="Calibri" charset="0"/>
            </a:endParaRPr>
          </a:p>
          <a:p>
            <a:pPr marL="342900" lvl="1" indent="-342900">
              <a:buFont typeface="+mj-lt"/>
              <a:buAutoNum type="arabicPeriod"/>
              <a:defRPr/>
            </a:pPr>
            <a:r>
              <a:rPr lang="en-US" sz="1800" dirty="0">
                <a:latin typeface="Nunito Sans" panose="00000500000000000000" pitchFamily="2" charset="0"/>
                <a:ea typeface="Calibri" charset="0"/>
                <a:cs typeface="Calibri" charset="0"/>
              </a:rPr>
              <a:t>Which derivative instruments require cover? </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Are they cash/physically settled?</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Is the calculation looking at the </a:t>
            </a:r>
            <a:r>
              <a:rPr lang="en-US" sz="1800" dirty="0" err="1">
                <a:latin typeface="Nunito Sans" panose="00000500000000000000" pitchFamily="2" charset="0"/>
                <a:ea typeface="Calibri" charset="0"/>
                <a:cs typeface="Calibri" charset="0"/>
              </a:rPr>
              <a:t>unrealised</a:t>
            </a:r>
            <a:r>
              <a:rPr lang="en-US" sz="1800" dirty="0">
                <a:latin typeface="Nunito Sans" panose="00000500000000000000" pitchFamily="2" charset="0"/>
                <a:ea typeface="Calibri" charset="0"/>
                <a:cs typeface="Calibri" charset="0"/>
              </a:rPr>
              <a:t> gain/loss values, rather than market value? </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What is the aggregated </a:t>
            </a:r>
            <a:r>
              <a:rPr lang="en-US" sz="1800" dirty="0" err="1">
                <a:latin typeface="Nunito Sans" panose="00000500000000000000" pitchFamily="2" charset="0"/>
                <a:ea typeface="Calibri" charset="0"/>
                <a:cs typeface="Calibri" charset="0"/>
              </a:rPr>
              <a:t>unrealised</a:t>
            </a:r>
            <a:r>
              <a:rPr lang="en-US" sz="1800" dirty="0">
                <a:latin typeface="Nunito Sans" panose="00000500000000000000" pitchFamily="2" charset="0"/>
                <a:ea typeface="Calibri" charset="0"/>
                <a:cs typeface="Calibri" charset="0"/>
              </a:rPr>
              <a:t> gain/loss from these derivatives?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With the Liquid Cover Report you should:</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Filter on where the “Cover Required” is not zero</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Review the asset types and ensure they are derivatives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Review the Settlement Type and check that cash settled derivatives (e.g. FFX, CFDs, IRS, Index Derivatives) are properly marked as “C” for cash settled rather than “P” for physically settled.</a:t>
            </a:r>
          </a:p>
          <a:p>
            <a:pPr marL="285750" lvl="1" indent="-285750">
              <a:buFont typeface="Arial" panose="020B0604020202020204" pitchFamily="34" charset="0"/>
              <a:buChar char="•"/>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For a derivative, the cover required is only the unrealized loss. Verify that the unrealized loss figure is correct. If there is no column for this in the holdings file then you can find it by subtracting Book Cost from the Market Value.</a:t>
            </a:r>
          </a:p>
        </p:txBody>
      </p:sp>
    </p:spTree>
    <p:extLst>
      <p:ext uri="{BB962C8B-B14F-4D97-AF65-F5344CB8AC3E}">
        <p14:creationId xmlns:p14="http://schemas.microsoft.com/office/powerpoint/2010/main" val="340257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344009" cy="4801314"/>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COVER AVAILABLE</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For the cover available you will want to establish the following:</a:t>
            </a:r>
          </a:p>
          <a:p>
            <a:pPr marL="0" lvl="1">
              <a:defRPr/>
            </a:pPr>
            <a:endParaRPr lang="en-US" sz="1800" dirty="0">
              <a:latin typeface="Nunito Sans" panose="00000500000000000000" pitchFamily="2" charset="0"/>
              <a:ea typeface="Calibri" charset="0"/>
              <a:cs typeface="Calibri" charset="0"/>
            </a:endParaRPr>
          </a:p>
          <a:p>
            <a:pPr marL="342900" lvl="1" indent="-342900">
              <a:buFont typeface="+mj-lt"/>
              <a:buAutoNum type="arabicPeriod"/>
              <a:defRPr/>
            </a:pPr>
            <a:r>
              <a:rPr lang="en-US" sz="1800" dirty="0">
                <a:latin typeface="Nunito Sans" panose="00000500000000000000" pitchFamily="2" charset="0"/>
                <a:ea typeface="Calibri" charset="0"/>
                <a:cs typeface="Calibri" charset="0"/>
              </a:rPr>
              <a:t>What assets are being excluded from the calculation?</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Should any of the excluded assets be included?</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On FundWare this is set using the Rule Custom Attribute for Liquidity. Any assets considered to be Liquid or Highly Liquid will contribute to the Cover Available. Typically this would be assets such as:</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Cash</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Deposits</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Government Bonds</a:t>
            </a:r>
          </a:p>
          <a:p>
            <a:pPr marL="742950" lvl="2"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Equities with FTS Days to Liquidate &lt; 1 day</a:t>
            </a:r>
            <a:endParaRPr lang="en-US" dirty="0">
              <a:latin typeface="Nunito Sans" panose="00000500000000000000" pitchFamily="2" charset="0"/>
              <a:ea typeface="Calibri" charset="0"/>
              <a:cs typeface="Calibri" charset="0"/>
            </a:endParaRPr>
          </a:p>
          <a:p>
            <a:pPr marL="457200" lvl="2">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the cover required is greater than the cover that is available a breach will occur.</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428027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61838"/>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723503"/>
            <a:ext cx="10603065" cy="590931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Find the cover available: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This will be the liquid assets on the fund (e.g. cash, government bonds &lt; 90 days to maturity etc.)</a:t>
            </a:r>
          </a:p>
          <a:p>
            <a:pPr marL="0" lvl="1">
              <a:defRPr/>
            </a:pPr>
            <a:endParaRPr lang="en-US" sz="1800">
              <a:latin typeface="Nunito Sans" panose="00000500000000000000" pitchFamily="2" charset="0"/>
              <a:ea typeface="Calibri" charset="0"/>
              <a:cs typeface="Calibri" charset="0"/>
            </a:endParaRPr>
          </a:p>
          <a:p>
            <a:pPr marL="0" lvl="1">
              <a:defRPr/>
            </a:pPr>
            <a:r>
              <a:rPr lang="en-US" sz="1800">
                <a:latin typeface="Nunito Sans" panose="00000500000000000000" pitchFamily="2" charset="0"/>
                <a:ea typeface="Calibri" charset="0"/>
                <a:cs typeface="Calibri" charset="0"/>
              </a:rPr>
              <a:t>Find </a:t>
            </a:r>
            <a:r>
              <a:rPr lang="en-US" sz="1800" dirty="0">
                <a:latin typeface="Nunito Sans" panose="00000500000000000000" pitchFamily="2" charset="0"/>
                <a:ea typeface="Calibri" charset="0"/>
                <a:cs typeface="Calibri" charset="0"/>
              </a:rPr>
              <a:t>the Cover required and compare against the Cover available: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The above table provides adequate information in order to validate this rule. </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As the cover required for the physically settled derivatives exceeds the cover available then it is correct that this is a breach.</a:t>
            </a:r>
            <a:endParaRPr lang="en-US" sz="1800" dirty="0">
              <a:latin typeface="Nunito Sans" panose="00000500000000000000" pitchFamily="2" charset="0"/>
              <a:ea typeface="Calibri" charset="0"/>
              <a:cs typeface="Calibri" charset="0"/>
            </a:endParaRPr>
          </a:p>
        </p:txBody>
      </p:sp>
      <p:graphicFrame>
        <p:nvGraphicFramePr>
          <p:cNvPr id="6" name="Table 5">
            <a:extLst>
              <a:ext uri="{FF2B5EF4-FFF2-40B4-BE49-F238E27FC236}">
                <a16:creationId xmlns:a16="http://schemas.microsoft.com/office/drawing/2014/main" id="{F0DAF4E3-36E8-406D-9D2F-AA68D364335B}"/>
              </a:ext>
            </a:extLst>
          </p:cNvPr>
          <p:cNvGraphicFramePr>
            <a:graphicFrameLocks noGrp="1"/>
          </p:cNvGraphicFramePr>
          <p:nvPr>
            <p:extLst>
              <p:ext uri="{D42A27DB-BD31-4B8C-83A1-F6EECF244321}">
                <p14:modId xmlns:p14="http://schemas.microsoft.com/office/powerpoint/2010/main" val="4095777392"/>
              </p:ext>
            </p:extLst>
          </p:nvPr>
        </p:nvGraphicFramePr>
        <p:xfrm>
          <a:off x="563244" y="3678614"/>
          <a:ext cx="10603065" cy="1351890"/>
        </p:xfrm>
        <a:graphic>
          <a:graphicData uri="http://schemas.openxmlformats.org/drawingml/2006/table">
            <a:tbl>
              <a:tblPr/>
              <a:tblGrid>
                <a:gridCol w="2297331">
                  <a:extLst>
                    <a:ext uri="{9D8B030D-6E8A-4147-A177-3AD203B41FA5}">
                      <a16:colId xmlns:a16="http://schemas.microsoft.com/office/drawing/2014/main" val="2727351649"/>
                    </a:ext>
                  </a:extLst>
                </a:gridCol>
                <a:gridCol w="2686110">
                  <a:extLst>
                    <a:ext uri="{9D8B030D-6E8A-4147-A177-3AD203B41FA5}">
                      <a16:colId xmlns:a16="http://schemas.microsoft.com/office/drawing/2014/main" val="541121319"/>
                    </a:ext>
                  </a:extLst>
                </a:gridCol>
                <a:gridCol w="1254696">
                  <a:extLst>
                    <a:ext uri="{9D8B030D-6E8A-4147-A177-3AD203B41FA5}">
                      <a16:colId xmlns:a16="http://schemas.microsoft.com/office/drawing/2014/main" val="919037035"/>
                    </a:ext>
                  </a:extLst>
                </a:gridCol>
                <a:gridCol w="1714162">
                  <a:extLst>
                    <a:ext uri="{9D8B030D-6E8A-4147-A177-3AD203B41FA5}">
                      <a16:colId xmlns:a16="http://schemas.microsoft.com/office/drawing/2014/main" val="728957022"/>
                    </a:ext>
                  </a:extLst>
                </a:gridCol>
                <a:gridCol w="1714162">
                  <a:extLst>
                    <a:ext uri="{9D8B030D-6E8A-4147-A177-3AD203B41FA5}">
                      <a16:colId xmlns:a16="http://schemas.microsoft.com/office/drawing/2014/main" val="1538915969"/>
                    </a:ext>
                  </a:extLst>
                </a:gridCol>
                <a:gridCol w="936604">
                  <a:extLst>
                    <a:ext uri="{9D8B030D-6E8A-4147-A177-3AD203B41FA5}">
                      <a16:colId xmlns:a16="http://schemas.microsoft.com/office/drawing/2014/main" val="2698609377"/>
                    </a:ext>
                  </a:extLst>
                </a:gridCol>
              </a:tblGrid>
              <a:tr h="225315">
                <a:tc>
                  <a:txBody>
                    <a:bodyPr/>
                    <a:lstStyle/>
                    <a:p>
                      <a:pPr algn="l" fontAlgn="b"/>
                      <a:r>
                        <a:rPr lang="en-GB" sz="1200" b="1" i="0" u="none" strike="noStrike" dirty="0">
                          <a:solidFill>
                            <a:srgbClr val="FFFFFF"/>
                          </a:solidFill>
                          <a:effectLst/>
                          <a:latin typeface="Tahoma" panose="020B0604030504040204" pitchFamily="34" charset="0"/>
                        </a:rPr>
                        <a:t>Asset Type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Instrument Security Code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MVBase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Cover Required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Cover Available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469926661"/>
                  </a:ext>
                </a:extLst>
              </a:tr>
              <a:tr h="225315">
                <a:tc>
                  <a:txBody>
                    <a:bodyPr/>
                    <a:lstStyle/>
                    <a:p>
                      <a:pPr algn="l" fontAlgn="b"/>
                      <a:r>
                        <a:rPr lang="en-GB" sz="1200" b="0" i="0" u="none" strike="noStrike" dirty="0">
                          <a:solidFill>
                            <a:srgbClr val="000000"/>
                          </a:solidFill>
                          <a:effectLst/>
                          <a:latin typeface="Tahoma" panose="020B0604030504040204" pitchFamily="34" charset="0"/>
                        </a:rPr>
                        <a:t>RIGHTS</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dirty="0">
                          <a:solidFill>
                            <a:srgbClr val="000000"/>
                          </a:solidFill>
                          <a:effectLst/>
                          <a:latin typeface="Tahoma" panose="020B0604030504040204" pitchFamily="34" charset="0"/>
                        </a:rPr>
                        <a:t>CorpAction_COCACOLA123</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202,670.05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202,670.05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200" b="0" i="0" u="none" strike="noStrike">
                          <a:solidFill>
                            <a:srgbClr val="000000"/>
                          </a:solidFill>
                          <a:effectLst/>
                          <a:latin typeface="Tahoma" panose="020B0604030504040204" pitchFamily="34" charset="0"/>
                        </a:rPr>
                        <a:t>12.67%</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9244782"/>
                  </a:ext>
                </a:extLst>
              </a:tr>
              <a:tr h="225315">
                <a:tc>
                  <a:txBody>
                    <a:bodyPr/>
                    <a:lstStyle/>
                    <a:p>
                      <a:pPr algn="l" fontAlgn="b"/>
                      <a:r>
                        <a:rPr lang="en-GB" sz="1200" b="0" i="0" u="none" strike="noStrike" dirty="0">
                          <a:solidFill>
                            <a:srgbClr val="000000"/>
                          </a:solidFill>
                          <a:effectLst/>
                          <a:latin typeface="Tahoma" panose="020B0604030504040204" pitchFamily="34" charset="0"/>
                        </a:rPr>
                        <a:t>RIGHTS</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Tahoma" panose="020B0604030504040204" pitchFamily="34" charset="0"/>
                        </a:rPr>
                        <a:t>CorpAction_AMAZON123</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1,205,470.36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1,205,470.36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200" b="0" i="0" u="none" strike="noStrike">
                          <a:solidFill>
                            <a:srgbClr val="000000"/>
                          </a:solidFill>
                          <a:effectLst/>
                          <a:latin typeface="Tahoma" panose="020B0604030504040204" pitchFamily="34" charset="0"/>
                        </a:rPr>
                        <a:t>75.34%</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1201221"/>
                  </a:ext>
                </a:extLst>
              </a:tr>
              <a:tr h="225315">
                <a:tc>
                  <a:txBody>
                    <a:bodyPr/>
                    <a:lstStyle/>
                    <a:p>
                      <a:pPr algn="l" fontAlgn="b"/>
                      <a:r>
                        <a:rPr lang="en-GB" sz="1200" b="0" i="0" u="none" strike="noStrike">
                          <a:solidFill>
                            <a:srgbClr val="000000"/>
                          </a:solidFill>
                          <a:effectLst/>
                          <a:latin typeface="Tahoma" panose="020B0604030504040204" pitchFamily="34" charset="0"/>
                        </a:rPr>
                        <a:t>RIGHTS</a:t>
                      </a:r>
                      <a:endParaRPr lang="en-GB" sz="1200" b="0" i="0" u="none" strike="noStrike" dirty="0">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dirty="0">
                          <a:solidFill>
                            <a:srgbClr val="000000"/>
                          </a:solidFill>
                          <a:effectLst/>
                          <a:latin typeface="Tahoma" panose="020B0604030504040204" pitchFamily="34" charset="0"/>
                        </a:rPr>
                        <a:t>CorpAction_APPLE123</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168,850.05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168,850.05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200" b="0" i="0" u="none" strike="noStrike">
                          <a:solidFill>
                            <a:srgbClr val="000000"/>
                          </a:solidFill>
                          <a:effectLst/>
                          <a:latin typeface="Tahoma" panose="020B0604030504040204" pitchFamily="34" charset="0"/>
                        </a:rPr>
                        <a:t>10.55%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84516846"/>
                  </a:ext>
                </a:extLst>
              </a:tr>
              <a:tr h="225315">
                <a:tc>
                  <a:txBody>
                    <a:bodyPr/>
                    <a:lstStyle/>
                    <a:p>
                      <a:pPr algn="l" fontAlgn="b"/>
                      <a:r>
                        <a:rPr lang="en-GB" sz="1200" b="0" i="0" u="none" strike="noStrike" dirty="0">
                          <a:solidFill>
                            <a:srgbClr val="000000"/>
                          </a:solidFill>
                          <a:effectLst/>
                          <a:latin typeface="Tahoma" panose="020B0604030504040204" pitchFamily="34" charset="0"/>
                        </a:rPr>
                        <a:t>RIGHTS</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Tahoma" panose="020B0604030504040204" pitchFamily="34" charset="0"/>
                        </a:rPr>
                        <a:t>CorpAction_NETFLIX123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75,960.48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75,960.48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GB" sz="1200" b="0" i="0" u="none" strike="noStrike">
                          <a:solidFill>
                            <a:srgbClr val="000000"/>
                          </a:solidFill>
                          <a:effectLst/>
                          <a:latin typeface="Tahoma" panose="020B0604030504040204" pitchFamily="34" charset="0"/>
                        </a:rPr>
                        <a:t>4.75%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663429210"/>
                  </a:ext>
                </a:extLst>
              </a:tr>
              <a:tr h="225315">
                <a:tc>
                  <a:txBody>
                    <a:bodyPr/>
                    <a:lstStyle/>
                    <a:p>
                      <a:pPr algn="l" fontAlgn="b"/>
                      <a:r>
                        <a:rPr lang="en-GB" sz="1200" b="1" i="0" u="none" strike="noStrike">
                          <a:solidFill>
                            <a:srgbClr val="000000"/>
                          </a:solidFill>
                          <a:effectLst/>
                          <a:latin typeface="Tahoma" panose="020B0604030504040204" pitchFamily="34" charset="0"/>
                        </a:rPr>
                        <a:t>Total</a:t>
                      </a:r>
                    </a:p>
                  </a:txBody>
                  <a:tcPr marL="0" marR="0" marT="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2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2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Tahoma" panose="020B0604030504040204" pitchFamily="34" charset="0"/>
                        </a:rPr>
                        <a:t>1,652,950.94</a:t>
                      </a:r>
                      <a:endParaRPr lang="en-GB" sz="12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1" i="0" u="none" strike="noStrike">
                          <a:solidFill>
                            <a:srgbClr val="000000"/>
                          </a:solidFill>
                          <a:effectLst/>
                          <a:latin typeface="Tahoma" panose="020B0604030504040204" pitchFamily="34" charset="0"/>
                        </a:rPr>
                        <a:t>  1,600,000.00  </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200" b="1" i="0" u="none" strike="noStrike" dirty="0">
                          <a:solidFill>
                            <a:srgbClr val="000000"/>
                          </a:solidFill>
                          <a:effectLst/>
                          <a:latin typeface="Tahoma" panose="020B0604030504040204" pitchFamily="34" charset="0"/>
                        </a:rPr>
                        <a:t>103.31%</a:t>
                      </a:r>
                    </a:p>
                  </a:txBody>
                  <a:tcPr marL="0" marR="0" marT="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4928571"/>
                  </a:ext>
                </a:extLst>
              </a:tr>
            </a:tbl>
          </a:graphicData>
        </a:graphic>
      </p:graphicFrame>
      <p:graphicFrame>
        <p:nvGraphicFramePr>
          <p:cNvPr id="9" name="Table 8">
            <a:extLst>
              <a:ext uri="{FF2B5EF4-FFF2-40B4-BE49-F238E27FC236}">
                <a16:creationId xmlns:a16="http://schemas.microsoft.com/office/drawing/2014/main" id="{4A4FA286-BA17-47B3-9C45-D9FFC484C1DF}"/>
              </a:ext>
            </a:extLst>
          </p:cNvPr>
          <p:cNvGraphicFramePr>
            <a:graphicFrameLocks noGrp="1"/>
          </p:cNvGraphicFramePr>
          <p:nvPr>
            <p:extLst>
              <p:ext uri="{D42A27DB-BD31-4B8C-83A1-F6EECF244321}">
                <p14:modId xmlns:p14="http://schemas.microsoft.com/office/powerpoint/2010/main" val="3852814455"/>
              </p:ext>
            </p:extLst>
          </p:nvPr>
        </p:nvGraphicFramePr>
        <p:xfrm>
          <a:off x="563244" y="1100264"/>
          <a:ext cx="10603064" cy="1424544"/>
        </p:xfrm>
        <a:graphic>
          <a:graphicData uri="http://schemas.openxmlformats.org/drawingml/2006/table">
            <a:tbl>
              <a:tblPr/>
              <a:tblGrid>
                <a:gridCol w="2294144">
                  <a:extLst>
                    <a:ext uri="{9D8B030D-6E8A-4147-A177-3AD203B41FA5}">
                      <a16:colId xmlns:a16="http://schemas.microsoft.com/office/drawing/2014/main" val="3338812858"/>
                    </a:ext>
                  </a:extLst>
                </a:gridCol>
                <a:gridCol w="2441205">
                  <a:extLst>
                    <a:ext uri="{9D8B030D-6E8A-4147-A177-3AD203B41FA5}">
                      <a16:colId xmlns:a16="http://schemas.microsoft.com/office/drawing/2014/main" val="3265294460"/>
                    </a:ext>
                  </a:extLst>
                </a:gridCol>
                <a:gridCol w="2411792">
                  <a:extLst>
                    <a:ext uri="{9D8B030D-6E8A-4147-A177-3AD203B41FA5}">
                      <a16:colId xmlns:a16="http://schemas.microsoft.com/office/drawing/2014/main" val="1228460412"/>
                    </a:ext>
                  </a:extLst>
                </a:gridCol>
                <a:gridCol w="1661784">
                  <a:extLst>
                    <a:ext uri="{9D8B030D-6E8A-4147-A177-3AD203B41FA5}">
                      <a16:colId xmlns:a16="http://schemas.microsoft.com/office/drawing/2014/main" val="3059913528"/>
                    </a:ext>
                  </a:extLst>
                </a:gridCol>
                <a:gridCol w="1794139">
                  <a:extLst>
                    <a:ext uri="{9D8B030D-6E8A-4147-A177-3AD203B41FA5}">
                      <a16:colId xmlns:a16="http://schemas.microsoft.com/office/drawing/2014/main" val="1840553632"/>
                    </a:ext>
                  </a:extLst>
                </a:gridCol>
              </a:tblGrid>
              <a:tr h="176611">
                <a:tc>
                  <a:txBody>
                    <a:bodyPr/>
                    <a:lstStyle/>
                    <a:p>
                      <a:pPr algn="l" rtl="0" fontAlgn="b"/>
                      <a:r>
                        <a:rPr lang="en-GB" sz="1400" b="1" i="0" u="none" strike="noStrike">
                          <a:solidFill>
                            <a:srgbClr val="FFFFFF"/>
                          </a:solidFill>
                          <a:effectLst/>
                          <a:latin typeface="Tahoma" panose="020B0604030504040204" pitchFamily="34" charset="0"/>
                        </a:rPr>
                        <a:t>Asset Type</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Instrument Security Code</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Description</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MVBase</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Cover Available</a:t>
                      </a:r>
                    </a:p>
                  </a:txBody>
                  <a:tcPr marL="8824" marR="8824" marT="882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952816782"/>
                  </a:ext>
                </a:extLst>
              </a:tr>
              <a:tr h="176611">
                <a:tc>
                  <a:txBody>
                    <a:bodyPr/>
                    <a:lstStyle/>
                    <a:p>
                      <a:pPr algn="l" rtl="0" fontAlgn="b"/>
                      <a:r>
                        <a:rPr lang="en-GB" sz="1400" b="0" i="0" u="none" strike="noStrike">
                          <a:solidFill>
                            <a:srgbClr val="000000"/>
                          </a:solidFill>
                          <a:effectLst/>
                          <a:latin typeface="Tahoma" panose="020B0604030504040204" pitchFamily="34" charset="0"/>
                        </a:rPr>
                        <a:t>Cash</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Cash-USD-JPM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dirty="0">
                          <a:solidFill>
                            <a:srgbClr val="000000"/>
                          </a:solidFill>
                          <a:effectLst/>
                          <a:latin typeface="Tahoma" panose="020B0604030504040204" pitchFamily="34" charset="0"/>
                        </a:rPr>
                        <a:t>Cash-USD-JPM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250,000.00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250,000.00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3922684"/>
                  </a:ext>
                </a:extLst>
              </a:tr>
              <a:tr h="176611">
                <a:tc>
                  <a:txBody>
                    <a:bodyPr/>
                    <a:lstStyle/>
                    <a:p>
                      <a:pPr algn="l" rtl="0" fontAlgn="b"/>
                      <a:r>
                        <a:rPr lang="en-GB" sz="1400" b="0" i="0" u="none" strike="noStrike">
                          <a:solidFill>
                            <a:srgbClr val="000000"/>
                          </a:solidFill>
                          <a:effectLst/>
                          <a:latin typeface="Tahoma" panose="020B0604030504040204" pitchFamily="34" charset="0"/>
                        </a:rPr>
                        <a:t>Cash</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Cash-EUR-JPM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Cash-EUR-JPM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2675429"/>
                  </a:ext>
                </a:extLst>
              </a:tr>
              <a:tr h="176611">
                <a:tc>
                  <a:txBody>
                    <a:bodyPr/>
                    <a:lstStyle/>
                    <a:p>
                      <a:pPr algn="l" rtl="0" fontAlgn="b"/>
                      <a:r>
                        <a:rPr lang="en-GB" sz="1400" b="0" i="0" u="none" strike="noStrike">
                          <a:solidFill>
                            <a:srgbClr val="000000"/>
                          </a:solidFill>
                          <a:effectLst/>
                          <a:latin typeface="Tahoma" panose="020B0604030504040204" pitchFamily="34" charset="0"/>
                        </a:rPr>
                        <a:t>Treasury Bill</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B00A123</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UK(GOVT) T-BILL 20/10/20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500,000.00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500,000.00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43383453"/>
                  </a:ext>
                </a:extLst>
              </a:tr>
              <a:tr h="176611">
                <a:tc>
                  <a:txBody>
                    <a:bodyPr/>
                    <a:lstStyle/>
                    <a:p>
                      <a:pPr algn="l" rtl="0" fontAlgn="b"/>
                      <a:r>
                        <a:rPr lang="en-GB" sz="1400" b="0" i="0" u="none" strike="noStrike">
                          <a:solidFill>
                            <a:srgbClr val="000000"/>
                          </a:solidFill>
                          <a:effectLst/>
                          <a:latin typeface="Tahoma" panose="020B0604030504040204" pitchFamily="34" charset="0"/>
                        </a:rPr>
                        <a:t>Treasury Bill</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B00B456</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UK(GOVT) T-BILL 27/10/20</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382637447"/>
                  </a:ext>
                </a:extLst>
              </a:tr>
              <a:tr h="249295">
                <a:tc>
                  <a:txBody>
                    <a:bodyPr/>
                    <a:lstStyle/>
                    <a:p>
                      <a:pPr algn="l" rtl="0" fontAlgn="b"/>
                      <a:r>
                        <a:rPr lang="en-GB" sz="1400" b="1" i="0" u="none" strike="noStrike" dirty="0">
                          <a:solidFill>
                            <a:srgbClr val="000000"/>
                          </a:solidFill>
                          <a:effectLst/>
                          <a:latin typeface="Tahoma" panose="020B0604030504040204" pitchFamily="34" charset="0"/>
                        </a:rPr>
                        <a:t>Total</a:t>
                      </a:r>
                    </a:p>
                  </a:txBody>
                  <a:tcPr marL="8824" marR="8824" marT="8824"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2000" b="0" i="0" u="none" strike="noStrike">
                          <a:effectLst/>
                          <a:latin typeface="Arial" panose="020B0604020202020204" pitchFamily="34" charset="0"/>
                        </a:rPr>
                        <a:t> </a:t>
                      </a:r>
                    </a:p>
                  </a:txBody>
                  <a:tcPr marL="8824" marR="8824" marT="8824"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2000" b="0" i="0" u="none" strike="noStrike" dirty="0">
                          <a:effectLst/>
                          <a:latin typeface="Arial" panose="020B0604020202020204" pitchFamily="34" charset="0"/>
                        </a:rPr>
                        <a:t> </a:t>
                      </a:r>
                    </a:p>
                  </a:txBody>
                  <a:tcPr marL="8824" marR="8824" marT="8824"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1" i="0" u="none" strike="noStrike">
                          <a:solidFill>
                            <a:srgbClr val="000000"/>
                          </a:solidFill>
                          <a:effectLst/>
                          <a:latin typeface="Tahoma" panose="020B0604030504040204" pitchFamily="34" charset="0"/>
                        </a:rPr>
                        <a:t>1,600,000.00</a:t>
                      </a:r>
                    </a:p>
                  </a:txBody>
                  <a:tcPr marL="8824" marR="8824" marT="8824"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1" i="0" u="none" strike="noStrike" dirty="0">
                          <a:solidFill>
                            <a:srgbClr val="000000"/>
                          </a:solidFill>
                          <a:effectLst/>
                          <a:latin typeface="Tahoma" panose="020B0604030504040204" pitchFamily="34" charset="0"/>
                        </a:rPr>
                        <a:t>1,600,000.00</a:t>
                      </a:r>
                    </a:p>
                  </a:txBody>
                  <a:tcPr marL="8824" marR="8824" marT="8824"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6752496"/>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10050092"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FundWare Computational Logic for UCITS29 and UCITS30</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4801314"/>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Case1 </a:t>
            </a:r>
            <a:r>
              <a:rPr lang="en-US" sz="1800" dirty="0">
                <a:latin typeface="Nunito Sans" panose="00000500000000000000" pitchFamily="2" charset="0"/>
                <a:ea typeface="Calibri" charset="0"/>
                <a:cs typeface="Calibri" charset="0"/>
              </a:rPr>
              <a:t>: - Holding Quantity &lt; 0 AND Settlement Type = Physical AND Underlying Liquidity Type NOT IN( 'HL', '</a:t>
            </a:r>
            <a:r>
              <a:rPr lang="en-US" sz="1800" dirty="0" err="1">
                <a:latin typeface="Nunito Sans" panose="00000500000000000000" pitchFamily="2" charset="0"/>
                <a:ea typeface="Calibri" charset="0"/>
                <a:cs typeface="Calibri" charset="0"/>
              </a:rPr>
              <a:t>HighlyLiquid</a:t>
            </a:r>
            <a:r>
              <a:rPr lang="en-US" sz="1800" dirty="0">
                <a:latin typeface="Nunito Sans" panose="00000500000000000000" pitchFamily="2" charset="0"/>
                <a:ea typeface="Calibri" charset="0"/>
                <a:cs typeface="Calibri" charset="0"/>
              </a:rPr>
              <a:t>', 'Highly Liquid'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 For Sell Orders where the Settlement Type is Physical and Underlying Liquidity Type is Not Highly Liquid</a:t>
            </a:r>
          </a:p>
          <a:p>
            <a:pPr marL="0" lvl="1">
              <a:defRPr/>
            </a:pPr>
            <a:r>
              <a:rPr lang="en-US" sz="1800" dirty="0">
                <a:latin typeface="Nunito Sans" panose="00000500000000000000" pitchFamily="2" charset="0"/>
                <a:ea typeface="Calibri" charset="0"/>
                <a:cs typeface="Calibri" charset="0"/>
              </a:rPr>
              <a:t>Cover Required = ABS( Holding Quantity ) * Underlying Market Price</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Case2 </a:t>
            </a:r>
            <a:r>
              <a:rPr lang="en-US" sz="1800" dirty="0">
                <a:latin typeface="Nunito Sans" panose="00000500000000000000" pitchFamily="2" charset="0"/>
                <a:ea typeface="Calibri" charset="0"/>
                <a:cs typeface="Calibri" charset="0"/>
              </a:rPr>
              <a:t>: - Asset Type is Defined in Parameter 'ZLCRQAT'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 For Asset Type Defined in Parameter “No Liquid Cover Required Asset Types Short Name”</a:t>
            </a:r>
          </a:p>
          <a:p>
            <a:pPr marL="0" lvl="1">
              <a:defRPr/>
            </a:pPr>
            <a:r>
              <a:rPr lang="en-US" sz="1800" dirty="0">
                <a:latin typeface="Nunito Sans" panose="00000500000000000000" pitchFamily="2" charset="0"/>
                <a:ea typeface="Calibri" charset="0"/>
                <a:cs typeface="Calibri" charset="0"/>
              </a:rPr>
              <a:t>Cover Required = 0</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Case3 </a:t>
            </a:r>
            <a:r>
              <a:rPr lang="en-US" sz="1800" dirty="0">
                <a:latin typeface="Nunito Sans" panose="00000500000000000000" pitchFamily="2" charset="0"/>
                <a:ea typeface="Calibri" charset="0"/>
                <a:cs typeface="Calibri" charset="0"/>
              </a:rPr>
              <a:t>: - Asset Type is defined in Parameter 'MVLCRQAT' AND Correct Market Value &gt;= 0</a:t>
            </a:r>
          </a:p>
          <a:p>
            <a:pPr marL="0" lvl="1">
              <a:defRPr/>
            </a:pPr>
            <a:r>
              <a:rPr lang="en-US" sz="1800" dirty="0">
                <a:latin typeface="Nunito Sans" panose="00000500000000000000" pitchFamily="2" charset="0"/>
                <a:ea typeface="Calibri" charset="0"/>
                <a:cs typeface="Calibri" charset="0"/>
              </a:rPr>
              <a:t>Interpretation : -For Asset Type defined in the Parameter “Correct Market Value As Liquid Cover Required Asset Types Short Name” where the Market Value of Asset is greater than or equal to 0</a:t>
            </a:r>
          </a:p>
          <a:p>
            <a:pPr marL="0" lvl="1">
              <a:defRPr/>
            </a:pPr>
            <a:r>
              <a:rPr lang="en-US" sz="1800" dirty="0">
                <a:latin typeface="Nunito Sans" panose="00000500000000000000" pitchFamily="2" charset="0"/>
                <a:ea typeface="Calibri" charset="0"/>
                <a:cs typeface="Calibri" charset="0"/>
              </a:rPr>
              <a:t>Cover Required = 0</a:t>
            </a:r>
          </a:p>
        </p:txBody>
      </p:sp>
    </p:spTree>
    <p:extLst>
      <p:ext uri="{BB962C8B-B14F-4D97-AF65-F5344CB8AC3E}">
        <p14:creationId xmlns:p14="http://schemas.microsoft.com/office/powerpoint/2010/main" val="3177008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10050092"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FundWare Computational Logic for UCITS29 and UCITS30</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5355312"/>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Case4</a:t>
            </a:r>
            <a:r>
              <a:rPr lang="en-US" sz="1800" dirty="0">
                <a:latin typeface="Nunito Sans" panose="00000500000000000000" pitchFamily="2" charset="0"/>
                <a:ea typeface="Calibri" charset="0"/>
                <a:cs typeface="Calibri" charset="0"/>
              </a:rPr>
              <a:t> : - Asset Type is defined in Parameter 'MVLCRQAT' AND Correct Market Value &lt; 0</a:t>
            </a:r>
          </a:p>
          <a:p>
            <a:pPr marL="0" lvl="1">
              <a:defRPr/>
            </a:pPr>
            <a:r>
              <a:rPr lang="en-US" sz="1800" dirty="0">
                <a:latin typeface="Nunito Sans" panose="00000500000000000000" pitchFamily="2" charset="0"/>
                <a:ea typeface="Calibri" charset="0"/>
                <a:cs typeface="Calibri" charset="0"/>
              </a:rPr>
              <a:t>Interpretation : -For Asset Type defined in the Parameter “Correct Market Value As Liquid Cover Required Asset Types Short Name” where the Market Value of Asset is less than 0</a:t>
            </a:r>
          </a:p>
          <a:p>
            <a:pPr marL="0" lvl="1">
              <a:defRPr/>
            </a:pPr>
            <a:r>
              <a:rPr lang="en-US" sz="1800" dirty="0">
                <a:latin typeface="Nunito Sans" panose="00000500000000000000" pitchFamily="2" charset="0"/>
                <a:ea typeface="Calibri" charset="0"/>
                <a:cs typeface="Calibri" charset="0"/>
              </a:rPr>
              <a:t>Cover Required = Correct Market Value</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Case5</a:t>
            </a:r>
            <a:r>
              <a:rPr lang="en-US" sz="1800" dirty="0">
                <a:latin typeface="Nunito Sans" panose="00000500000000000000" pitchFamily="2" charset="0"/>
                <a:ea typeface="Calibri" charset="0"/>
                <a:cs typeface="Calibri" charset="0"/>
              </a:rPr>
              <a:t> : - Holding Quantity &gt;= 0 AND Settlement Type = 'C' AND  Correct Market Value base &lt;0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  For Buy Orders where Settlement Type is Cash and the Instrument Market Price is less than Instrument Average Price (Loss Condition)</a:t>
            </a:r>
          </a:p>
          <a:p>
            <a:pPr marL="0" lvl="1">
              <a:defRPr/>
            </a:pPr>
            <a:r>
              <a:rPr lang="en-US" sz="1800" dirty="0">
                <a:latin typeface="Nunito Sans" panose="00000500000000000000" pitchFamily="2" charset="0"/>
                <a:ea typeface="Calibri" charset="0"/>
                <a:cs typeface="Calibri" charset="0"/>
              </a:rPr>
              <a:t>Cover Required = Holding Quantity * ( Instrument Market Price - Instrument Average Price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Changed as Cover Required = Correct Market Value base * -1 (ABS Correct Market Value base)</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Case6</a:t>
            </a:r>
            <a:r>
              <a:rPr lang="en-US" sz="1800" dirty="0">
                <a:latin typeface="Nunito Sans" panose="00000500000000000000" pitchFamily="2" charset="0"/>
                <a:ea typeface="Calibri" charset="0"/>
                <a:cs typeface="Calibri" charset="0"/>
              </a:rPr>
              <a:t>:- Holding Quantity &gt;= 0 AND Settlement Type = Physical</a:t>
            </a:r>
          </a:p>
          <a:p>
            <a:pPr marL="0" lvl="1">
              <a:defRPr/>
            </a:pPr>
            <a:r>
              <a:rPr lang="en-US" sz="1800" dirty="0">
                <a:latin typeface="Nunito Sans" panose="00000500000000000000" pitchFamily="2" charset="0"/>
                <a:ea typeface="Calibri" charset="0"/>
                <a:cs typeface="Calibri" charset="0"/>
              </a:rPr>
              <a:t>Interpretation : -  For Buy Orders where Settlement Type is Physical</a:t>
            </a:r>
          </a:p>
          <a:p>
            <a:pPr marL="0" lvl="1">
              <a:defRPr/>
            </a:pPr>
            <a:r>
              <a:rPr lang="en-US" sz="1800" dirty="0">
                <a:latin typeface="Nunito Sans" panose="00000500000000000000" pitchFamily="2" charset="0"/>
                <a:ea typeface="Calibri" charset="0"/>
                <a:cs typeface="Calibri" charset="0"/>
              </a:rPr>
              <a:t>Cover Required = Holding Quantity * Strike Price</a:t>
            </a:r>
          </a:p>
          <a:p>
            <a:pPr marL="0" lvl="1">
              <a:defRPr/>
            </a:pPr>
            <a:r>
              <a:rPr lang="en-US" sz="1800" dirty="0">
                <a:latin typeface="Nunito Sans" panose="00000500000000000000" pitchFamily="2" charset="0"/>
                <a:ea typeface="Calibri" charset="0"/>
                <a:cs typeface="Calibri" charset="0"/>
              </a:rPr>
              <a:t>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 </a:t>
            </a:r>
          </a:p>
        </p:txBody>
      </p:sp>
    </p:spTree>
    <p:extLst>
      <p:ext uri="{BB962C8B-B14F-4D97-AF65-F5344CB8AC3E}">
        <p14:creationId xmlns:p14="http://schemas.microsoft.com/office/powerpoint/2010/main" val="292916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10050092"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FundWare Computational Logic for UCITS29 and UCITS30</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3416320"/>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Case7</a:t>
            </a:r>
            <a:r>
              <a:rPr lang="en-US" sz="1800" dirty="0">
                <a:latin typeface="Nunito Sans" panose="00000500000000000000" pitchFamily="2" charset="0"/>
                <a:ea typeface="Calibri" charset="0"/>
                <a:cs typeface="Calibri" charset="0"/>
              </a:rPr>
              <a:t> : -Holding Quantity &lt; 0 AND Settlement Type = 'C' AND Correct Market Value base &lt;0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For Sell Orders where Settlement Type is Cash and the Instrument Market Price is less than Instrument Average Price (Profit Condition)</a:t>
            </a:r>
          </a:p>
          <a:p>
            <a:pPr marL="0" lvl="1">
              <a:defRPr/>
            </a:pPr>
            <a:r>
              <a:rPr lang="en-US" sz="1800" dirty="0">
                <a:latin typeface="Nunito Sans" panose="00000500000000000000" pitchFamily="2" charset="0"/>
                <a:ea typeface="Calibri" charset="0"/>
                <a:cs typeface="Calibri" charset="0"/>
              </a:rPr>
              <a:t>Cover Required = Correct Market Value base * -1 (ABS Correct Market Value base)</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Case8</a:t>
            </a:r>
            <a:r>
              <a:rPr lang="en-US" sz="1800" dirty="0">
                <a:latin typeface="Nunito Sans" panose="00000500000000000000" pitchFamily="2" charset="0"/>
                <a:ea typeface="Calibri" charset="0"/>
                <a:cs typeface="Calibri" charset="0"/>
              </a:rPr>
              <a:t> : For all other cases if not mentioned in the above mentioned cases</a:t>
            </a:r>
          </a:p>
          <a:p>
            <a:pPr marL="0" lvl="1">
              <a:defRPr/>
            </a:pPr>
            <a:r>
              <a:rPr lang="en-US" sz="1800" dirty="0">
                <a:latin typeface="Nunito Sans" panose="00000500000000000000" pitchFamily="2" charset="0"/>
                <a:ea typeface="Calibri" charset="0"/>
                <a:cs typeface="Calibri" charset="0"/>
              </a:rPr>
              <a:t>Cover Required = 0</a:t>
            </a:r>
          </a:p>
          <a:p>
            <a:pPr marL="0" lvl="1">
              <a:defRPr/>
            </a:pPr>
            <a:r>
              <a:rPr lang="en-US" sz="1800" dirty="0">
                <a:latin typeface="Nunito Sans" panose="00000500000000000000" pitchFamily="2" charset="0"/>
                <a:ea typeface="Calibri" charset="0"/>
                <a:cs typeface="Calibri" charset="0"/>
              </a:rPr>
              <a:t>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 </a:t>
            </a:r>
          </a:p>
        </p:txBody>
      </p:sp>
    </p:spTree>
    <p:extLst>
      <p:ext uri="{BB962C8B-B14F-4D97-AF65-F5344CB8AC3E}">
        <p14:creationId xmlns:p14="http://schemas.microsoft.com/office/powerpoint/2010/main" val="876677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t>
            </a:r>
          </a:p>
        </p:txBody>
      </p:sp>
      <p:sp>
        <p:nvSpPr>
          <p:cNvPr id="4" name="TextBox 3">
            <a:extLst>
              <a:ext uri="{FF2B5EF4-FFF2-40B4-BE49-F238E27FC236}">
                <a16:creationId xmlns:a16="http://schemas.microsoft.com/office/drawing/2014/main" id="{D62E5F80-6594-4131-834D-B49275765C0A}"/>
              </a:ext>
            </a:extLst>
          </p:cNvPr>
          <p:cNvSpPr txBox="1"/>
          <p:nvPr/>
        </p:nvSpPr>
        <p:spPr>
          <a:xfrm>
            <a:off x="324892" y="436113"/>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5" name="TextBox 4">
            <a:extLst>
              <a:ext uri="{FF2B5EF4-FFF2-40B4-BE49-F238E27FC236}">
                <a16:creationId xmlns:a16="http://schemas.microsoft.com/office/drawing/2014/main" id="{53AB2C9A-4863-4479-B1B2-DC1ACDF15AE1}"/>
              </a:ext>
            </a:extLst>
          </p:cNvPr>
          <p:cNvSpPr txBox="1"/>
          <p:nvPr/>
        </p:nvSpPr>
        <p:spPr>
          <a:xfrm>
            <a:off x="324891" y="666946"/>
            <a:ext cx="8285748" cy="1200329"/>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FundWare, you can go to </a:t>
            </a:r>
            <a:r>
              <a:rPr kumimoji="0" lang="en-US" sz="1800" b="1"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Risk Reporting - &gt; Liquid Cover Report </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and run a report to view which instruments are requiring cover and which are providing cover.</a:t>
            </a:r>
          </a:p>
        </p:txBody>
      </p:sp>
    </p:spTree>
    <p:extLst>
      <p:ext uri="{BB962C8B-B14F-4D97-AF65-F5344CB8AC3E}">
        <p14:creationId xmlns:p14="http://schemas.microsoft.com/office/powerpoint/2010/main" val="173305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bf76ef2-d5d7-4dbd-9bef-450e13b45512">
      <UserInfo>
        <DisplayName>David Watson</DisplayName>
        <AccountId>21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10D358-413A-469F-BBB4-236DECD4F95B}">
  <ds:schemaRefs>
    <ds:schemaRef ds:uri="http://schemas.microsoft.com/sharepoint/v3/contenttype/forms"/>
  </ds:schemaRefs>
</ds:datastoreItem>
</file>

<file path=customXml/itemProps2.xml><?xml version="1.0" encoding="utf-8"?>
<ds:datastoreItem xmlns:ds="http://schemas.openxmlformats.org/officeDocument/2006/customXml" ds:itemID="{FC399733-EB84-4A17-B56E-B792D40911C3}">
  <ds:schemaRefs>
    <ds:schemaRef ds:uri="http://schemas.microsoft.com/office/2006/metadata/properties"/>
    <ds:schemaRef ds:uri="http://schemas.microsoft.com/office/infopath/2007/PartnerControls"/>
    <ds:schemaRef ds:uri="http://schemas.microsoft.com/sharepoint/v3"/>
    <ds:schemaRef ds:uri="4bf76ef2-d5d7-4dbd-9bef-450e13b45512"/>
  </ds:schemaRefs>
</ds:datastoreItem>
</file>

<file path=customXml/itemProps3.xml><?xml version="1.0" encoding="utf-8"?>
<ds:datastoreItem xmlns:ds="http://schemas.openxmlformats.org/officeDocument/2006/customXml" ds:itemID="{FC78FDAC-DBE1-449E-A8B0-81BD03E7C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1406</Words>
  <Application>Microsoft Office PowerPoint</Application>
  <PresentationFormat>Widescreen</PresentationFormat>
  <Paragraphs>206</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Nunito Sans</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37</cp:revision>
  <dcterms:created xsi:type="dcterms:W3CDTF">2020-08-26T09:52:40Z</dcterms:created>
  <dcterms:modified xsi:type="dcterms:W3CDTF">2021-05-26T07:36:39Z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