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9" r:id="rId7"/>
    <p:sldId id="270" r:id="rId8"/>
    <p:sldId id="271" r:id="rId9"/>
    <p:sldId id="273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D4CF"/>
    <a:srgbClr val="2021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993E9F-C941-4F9B-9E18-D35994AE34F4}" v="3" dt="2021-05-20T07:46:36.9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2247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ie McKerr" userId="84563696-7ce9-496d-a79d-236896a89af9" providerId="ADAL" clId="{41993E9F-C941-4F9B-9E18-D35994AE34F4}"/>
    <pc:docChg chg="custSel addSld modSld">
      <pc:chgData name="Rosie McKerr" userId="84563696-7ce9-496d-a79d-236896a89af9" providerId="ADAL" clId="{41993E9F-C941-4F9B-9E18-D35994AE34F4}" dt="2021-05-26T07:26:41.917" v="43" actId="478"/>
      <pc:docMkLst>
        <pc:docMk/>
      </pc:docMkLst>
      <pc:sldChg chg="delSp modSp mod">
        <pc:chgData name="Rosie McKerr" userId="84563696-7ce9-496d-a79d-236896a89af9" providerId="ADAL" clId="{41993E9F-C941-4F9B-9E18-D35994AE34F4}" dt="2021-05-26T07:26:41.917" v="43" actId="478"/>
        <pc:sldMkLst>
          <pc:docMk/>
          <pc:sldMk cId="2028802919" sldId="257"/>
        </pc:sldMkLst>
        <pc:spChg chg="del mod">
          <ac:chgData name="Rosie McKerr" userId="84563696-7ce9-496d-a79d-236896a89af9" providerId="ADAL" clId="{41993E9F-C941-4F9B-9E18-D35994AE34F4}" dt="2021-05-26T07:26:40.988" v="42" actId="478"/>
          <ac:spMkLst>
            <pc:docMk/>
            <pc:sldMk cId="2028802919" sldId="257"/>
            <ac:spMk id="2" creationId="{9E4156D5-1008-49A9-8E25-B2DEFFECC379}"/>
          </ac:spMkLst>
        </pc:spChg>
        <pc:spChg chg="del mod">
          <ac:chgData name="Rosie McKerr" userId="84563696-7ce9-496d-a79d-236896a89af9" providerId="ADAL" clId="{41993E9F-C941-4F9B-9E18-D35994AE34F4}" dt="2021-05-26T07:26:41.917" v="43" actId="478"/>
          <ac:spMkLst>
            <pc:docMk/>
            <pc:sldMk cId="2028802919" sldId="257"/>
            <ac:spMk id="3" creationId="{712AC3E6-C95A-4E08-9D70-956741AFBA4C}"/>
          </ac:spMkLst>
        </pc:spChg>
        <pc:spChg chg="del mod">
          <ac:chgData name="Rosie McKerr" userId="84563696-7ce9-496d-a79d-236896a89af9" providerId="ADAL" clId="{41993E9F-C941-4F9B-9E18-D35994AE34F4}" dt="2021-05-20T07:44:54.793" v="27" actId="478"/>
          <ac:spMkLst>
            <pc:docMk/>
            <pc:sldMk cId="2028802919" sldId="257"/>
            <ac:spMk id="5" creationId="{B0A65CAF-369E-42F1-8735-50684B6EF0BD}"/>
          </ac:spMkLst>
        </pc:spChg>
        <pc:spChg chg="mod">
          <ac:chgData name="Rosie McKerr" userId="84563696-7ce9-496d-a79d-236896a89af9" providerId="ADAL" clId="{41993E9F-C941-4F9B-9E18-D35994AE34F4}" dt="2021-05-20T07:45:13.828" v="32" actId="1076"/>
          <ac:spMkLst>
            <pc:docMk/>
            <pc:sldMk cId="2028802919" sldId="257"/>
            <ac:spMk id="8" creationId="{EED82F1B-FCD6-41A3-9D56-472F9193B965}"/>
          </ac:spMkLst>
        </pc:spChg>
        <pc:spChg chg="del">
          <ac:chgData name="Rosie McKerr" userId="84563696-7ce9-496d-a79d-236896a89af9" providerId="ADAL" clId="{41993E9F-C941-4F9B-9E18-D35994AE34F4}" dt="2021-05-20T07:44:55.592" v="28" actId="478"/>
          <ac:spMkLst>
            <pc:docMk/>
            <pc:sldMk cId="2028802919" sldId="257"/>
            <ac:spMk id="11" creationId="{3EF38329-DAF3-4F79-8F64-E03078283788}"/>
          </ac:spMkLst>
        </pc:spChg>
      </pc:sldChg>
      <pc:sldChg chg="addSp modSp mod">
        <pc:chgData name="Rosie McKerr" userId="84563696-7ce9-496d-a79d-236896a89af9" providerId="ADAL" clId="{41993E9F-C941-4F9B-9E18-D35994AE34F4}" dt="2021-05-20T07:44:50.011" v="26" actId="14100"/>
        <pc:sldMkLst>
          <pc:docMk/>
          <pc:sldMk cId="2604996182" sldId="269"/>
        </pc:sldMkLst>
        <pc:spChg chg="mod">
          <ac:chgData name="Rosie McKerr" userId="84563696-7ce9-496d-a79d-236896a89af9" providerId="ADAL" clId="{41993E9F-C941-4F9B-9E18-D35994AE34F4}" dt="2021-05-20T07:44:37.035" v="21" actId="1076"/>
          <ac:spMkLst>
            <pc:docMk/>
            <pc:sldMk cId="2604996182" sldId="269"/>
            <ac:spMk id="2" creationId="{9E4156D5-1008-49A9-8E25-B2DEFFECC379}"/>
          </ac:spMkLst>
        </pc:spChg>
        <pc:spChg chg="mod">
          <ac:chgData name="Rosie McKerr" userId="84563696-7ce9-496d-a79d-236896a89af9" providerId="ADAL" clId="{41993E9F-C941-4F9B-9E18-D35994AE34F4}" dt="2021-05-20T07:44:35.159" v="20" actId="1076"/>
          <ac:spMkLst>
            <pc:docMk/>
            <pc:sldMk cId="2604996182" sldId="269"/>
            <ac:spMk id="3" creationId="{712AC3E6-C95A-4E08-9D70-956741AFBA4C}"/>
          </ac:spMkLst>
        </pc:spChg>
        <pc:spChg chg="add mod">
          <ac:chgData name="Rosie McKerr" userId="84563696-7ce9-496d-a79d-236896a89af9" providerId="ADAL" clId="{41993E9F-C941-4F9B-9E18-D35994AE34F4}" dt="2021-05-20T07:44:40.659" v="23" actId="1076"/>
          <ac:spMkLst>
            <pc:docMk/>
            <pc:sldMk cId="2604996182" sldId="269"/>
            <ac:spMk id="6" creationId="{4AE8B720-A76E-4E27-9CF9-A2D9DFCFFF80}"/>
          </ac:spMkLst>
        </pc:spChg>
        <pc:spChg chg="add mod">
          <ac:chgData name="Rosie McKerr" userId="84563696-7ce9-496d-a79d-236896a89af9" providerId="ADAL" clId="{41993E9F-C941-4F9B-9E18-D35994AE34F4}" dt="2021-05-20T07:44:50.011" v="26" actId="14100"/>
          <ac:spMkLst>
            <pc:docMk/>
            <pc:sldMk cId="2604996182" sldId="269"/>
            <ac:spMk id="9" creationId="{E4A73E5B-F051-4717-98FE-C32497EC63EA}"/>
          </ac:spMkLst>
        </pc:spChg>
      </pc:sldChg>
      <pc:sldChg chg="delSp modSp mod">
        <pc:chgData name="Rosie McKerr" userId="84563696-7ce9-496d-a79d-236896a89af9" providerId="ADAL" clId="{41993E9F-C941-4F9B-9E18-D35994AE34F4}" dt="2021-05-20T07:47:06.618" v="41" actId="1076"/>
        <pc:sldMkLst>
          <pc:docMk/>
          <pc:sldMk cId="3378747604" sldId="271"/>
        </pc:sldMkLst>
        <pc:spChg chg="del mod">
          <ac:chgData name="Rosie McKerr" userId="84563696-7ce9-496d-a79d-236896a89af9" providerId="ADAL" clId="{41993E9F-C941-4F9B-9E18-D35994AE34F4}" dt="2021-05-20T07:46:40.804" v="35" actId="478"/>
          <ac:spMkLst>
            <pc:docMk/>
            <pc:sldMk cId="3378747604" sldId="271"/>
            <ac:spMk id="3" creationId="{A826B085-56B7-4A24-BFA6-6FE1196A533E}"/>
          </ac:spMkLst>
        </pc:spChg>
        <pc:spChg chg="del">
          <ac:chgData name="Rosie McKerr" userId="84563696-7ce9-496d-a79d-236896a89af9" providerId="ADAL" clId="{41993E9F-C941-4F9B-9E18-D35994AE34F4}" dt="2021-05-20T07:46:42.048" v="36" actId="478"/>
          <ac:spMkLst>
            <pc:docMk/>
            <pc:sldMk cId="3378747604" sldId="271"/>
            <ac:spMk id="4" creationId="{850DCBEB-7DFB-4AB7-8202-0BF8E297251D}"/>
          </ac:spMkLst>
        </pc:spChg>
        <pc:spChg chg="mod">
          <ac:chgData name="Rosie McKerr" userId="84563696-7ce9-496d-a79d-236896a89af9" providerId="ADAL" clId="{41993E9F-C941-4F9B-9E18-D35994AE34F4}" dt="2021-05-20T07:46:55.205" v="39" actId="1076"/>
          <ac:spMkLst>
            <pc:docMk/>
            <pc:sldMk cId="3378747604" sldId="271"/>
            <ac:spMk id="7" creationId="{D9A2C0B1-5F58-4B52-96AF-FD49066D348F}"/>
          </ac:spMkLst>
        </pc:spChg>
        <pc:spChg chg="mod">
          <ac:chgData name="Rosie McKerr" userId="84563696-7ce9-496d-a79d-236896a89af9" providerId="ADAL" clId="{41993E9F-C941-4F9B-9E18-D35994AE34F4}" dt="2021-05-20T07:46:59.036" v="40" actId="1076"/>
          <ac:spMkLst>
            <pc:docMk/>
            <pc:sldMk cId="3378747604" sldId="271"/>
            <ac:spMk id="8" creationId="{EED82F1B-FCD6-41A3-9D56-472F9193B965}"/>
          </ac:spMkLst>
        </pc:spChg>
        <pc:graphicFrameChg chg="mod">
          <ac:chgData name="Rosie McKerr" userId="84563696-7ce9-496d-a79d-236896a89af9" providerId="ADAL" clId="{41993E9F-C941-4F9B-9E18-D35994AE34F4}" dt="2021-05-20T07:47:06.618" v="41" actId="1076"/>
          <ac:graphicFrameMkLst>
            <pc:docMk/>
            <pc:sldMk cId="3378747604" sldId="271"/>
            <ac:graphicFrameMk id="2" creationId="{D7594933-10C7-47C0-9BEE-E8F995DFB46D}"/>
          </ac:graphicFrameMkLst>
        </pc:graphicFrameChg>
      </pc:sldChg>
      <pc:sldChg chg="add">
        <pc:chgData name="Rosie McKerr" userId="84563696-7ce9-496d-a79d-236896a89af9" providerId="ADAL" clId="{41993E9F-C941-4F9B-9E18-D35994AE34F4}" dt="2021-05-20T07:46:36.910" v="33"/>
        <pc:sldMkLst>
          <pc:docMk/>
          <pc:sldMk cId="3152378208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99E19-8ADF-41E9-8BAB-095F2C927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38DC-CB73-414B-9EE0-70D323F66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FBC58-8857-4849-9A7F-C1562482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F3901-A3CC-4C78-9F73-EF7E2087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68446-7F19-4AA3-820C-C5DD58E3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05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CEF5E-B3E3-4F51-8B95-4F4791F04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6DCCD-13D4-4C39-AEAB-D6DD97DD3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4E561-B2A6-45D5-92F4-29475C08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FFA31-2A1F-4E4E-9793-F32B0110C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E9879-DBFF-46A9-B493-335D8399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9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48C7D-DA80-4FAF-95D0-6EA908CD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DDD95-2F37-4E6F-8456-16FFF1C5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19C27-9F94-4D2F-91A0-3021A733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9A014-E412-4BC5-905C-013466CE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B33E5-060E-4A2F-910F-E67578CE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91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1DA03-F358-47D4-8066-E04AB770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E505A-C6D6-49CF-A44C-1DC22CD2B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73BE1-D3A0-424B-99F5-BD2ED692F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2B413-E23A-4194-93E1-570B17DE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78E70-C24B-4EEE-97FC-BFEE2884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A18F7-5E3D-456E-929E-5D4E9B99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61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90AD-FAB3-4E35-A56A-6575495A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8CC8-1226-4689-94B1-8CD4A2AA9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EAC02-C8A4-426D-99EA-E76AE3451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1E1D60-A793-418C-AC0A-7056C0CDD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23854-8D24-4662-B1F8-14886C300C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5B588C-3C51-4F39-947E-4C796FC2C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F4F52-BDDB-4031-885C-931C2744A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B20A7-B44B-4C99-9C57-6159CBAD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63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269F6-D14E-4012-AAE4-4F19083F5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F0E95-5598-4748-BB6E-726DD1B2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FACC1-43DA-4038-ABC5-9E23ED3A7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4D6B3-F4DB-4668-9306-4A0EB4B6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96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4E0AB-5DBD-48F0-8E7F-64CBE5FE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8E790B-E698-445F-B0FC-4EDAB7D91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889E8-DBD6-45FF-B983-2EF63E53E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4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D81F-400C-40FB-AD9C-BDA6C0C8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A844B-A7D8-4AE5-8A23-898C731AF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8FFF9-C63C-4503-8FC5-21CD7B5C6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61DAB-39C6-4232-B936-BC1C53BC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8EFBE-72C4-46F5-9EE1-4CABB00F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55E76-C778-4064-9964-2469B5FD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17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E1417-7479-4D8C-BDE4-F3AE320DE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45F82-EF0B-4C3B-9E1F-D3930AA78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EBA13-6CBE-431B-A509-BFEADFB68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165D1-535C-4321-B7FA-AA2395C6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0356E-9514-4651-8B29-BA64CC20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470C2-855A-40E9-9E04-CBE25271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84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F800-BA98-4D93-A76B-F622420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586B4-A57F-4E96-AB9D-5DCA1DEDB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B1120-AA20-4B98-9C3D-C24919854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52907-6784-4FE0-A3DE-B690CD48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98C3-CA2C-4481-AAFF-075525325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77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0975ED-0129-4E97-BA46-F122417A0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E9BC7-2165-49B5-880D-BF9AA9282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94C21-FE3E-48A1-928F-4C1E284FF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09326-546E-4BB3-B68B-47105C9BB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EF8D0-E1F0-4E2A-827E-FCD5AA85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8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C3A6D-DECE-4D68-BD4F-DDFAE0B6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E60F4-AA16-496A-813C-39C2273B9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6B540-F1E0-4082-BC0B-B34C35E05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92720-3DBB-4BCC-B8E4-672F94634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A0E61-3E54-4B23-9215-8E62CC63C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2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F2E8947-BFAE-483D-87DA-F7B7186B7D7E}"/>
              </a:ext>
            </a:extLst>
          </p:cNvPr>
          <p:cNvSpPr txBox="1"/>
          <p:nvPr/>
        </p:nvSpPr>
        <p:spPr>
          <a:xfrm>
            <a:off x="570111" y="2767280"/>
            <a:ext cx="718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31D4CF"/>
                </a:solidFill>
                <a:latin typeface="Nunito Sans" panose="00000500000000000000" pitchFamily="2" charset="0"/>
              </a:rPr>
              <a:t>UCITS31 –</a:t>
            </a:r>
            <a:r>
              <a:rPr lang="en-US" sz="4000" dirty="0">
                <a:solidFill>
                  <a:schemeClr val="bg1"/>
                </a:solidFill>
                <a:latin typeface="Nunito Sans" panose="00000500000000000000" pitchFamily="2" charset="0"/>
              </a:rPr>
              <a:t> No Physical Short Selling</a:t>
            </a:r>
          </a:p>
        </p:txBody>
      </p:sp>
    </p:spTree>
    <p:extLst>
      <p:ext uri="{BB962C8B-B14F-4D97-AF65-F5344CB8AC3E}">
        <p14:creationId xmlns:p14="http://schemas.microsoft.com/office/powerpoint/2010/main" val="301210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502186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does the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1139001"/>
            <a:ext cx="79146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UCITS31 monitors </a:t>
            </a:r>
            <a:r>
              <a:rPr lang="en-US" sz="1800" b="1" dirty="0">
                <a:latin typeface="Nunito Sans" panose="00000500000000000000" pitchFamily="2" charset="0"/>
                <a:ea typeface="Calibri" charset="0"/>
                <a:cs typeface="Calibri" charset="0"/>
              </a:rPr>
              <a:t>COLL 5.2.22 R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. It will flag as a breach if there is any short selling of securities. </a:t>
            </a:r>
          </a:p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No agreement by or on behalf of a UCITS scheme to dispose of property or rights may be made unless:</a:t>
            </a:r>
          </a:p>
          <a:p>
            <a:pPr marL="342900" lvl="1" indent="-342900">
              <a:buFont typeface="+mj-lt"/>
              <a:buAutoNum type="alphaLcParenR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the obligation to make the disposal and any other similar obligation could immediately be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honoured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by the UCITS scheme by delivery of property or the assignment of rights; and</a:t>
            </a:r>
          </a:p>
          <a:p>
            <a:pPr marL="342900" lvl="1" indent="-342900">
              <a:buFont typeface="+mj-lt"/>
              <a:buAutoNum type="alphaLcParenR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the property and rights at (a) are owned by the UCITS scheme at the time of the agreement.</a:t>
            </a:r>
          </a:p>
        </p:txBody>
      </p:sp>
    </p:spTree>
    <p:extLst>
      <p:ext uri="{BB962C8B-B14F-4D97-AF65-F5344CB8AC3E}">
        <p14:creationId xmlns:p14="http://schemas.microsoft.com/office/powerpoint/2010/main" val="202880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502186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31D4CF"/>
                </a:solidFill>
                <a:latin typeface="Nunito Sans" panose="00000500000000000000" pitchFamily="2" charset="0"/>
              </a:rPr>
              <a:t>What fields does this rule monitor?</a:t>
            </a:r>
            <a:endParaRPr lang="en-US" sz="2400" dirty="0">
              <a:solidFill>
                <a:srgbClr val="31D4CF"/>
              </a:solidFill>
              <a:latin typeface="Nunito Sans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963851"/>
            <a:ext cx="7335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looks primarily </a:t>
            </a: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at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the following fields: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Quantity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Rule Custom </a:t>
            </a:r>
            <a:r>
              <a:rPr lang="en-US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Attribute.UCITS</a:t>
            </a: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 Asset Type</a:t>
            </a: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4156D5-1008-49A9-8E25-B2DEFFECC379}"/>
              </a:ext>
            </a:extLst>
          </p:cNvPr>
          <p:cNvSpPr txBox="1"/>
          <p:nvPr/>
        </p:nvSpPr>
        <p:spPr>
          <a:xfrm>
            <a:off x="449180" y="3789393"/>
            <a:ext cx="917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Why might this rule be flagging as a breach?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2AC3E6-C95A-4E08-9D70-956741AFBA4C}"/>
              </a:ext>
            </a:extLst>
          </p:cNvPr>
          <p:cNvSpPr txBox="1"/>
          <p:nvPr/>
        </p:nvSpPr>
        <p:spPr>
          <a:xfrm>
            <a:off x="449180" y="4020226"/>
            <a:ext cx="9176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342900" lvl="1" indent="-342900">
              <a:buFont typeface="+mj-lt"/>
              <a:buAutoNum type="arabicPeriod"/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The asset may not be correctly classified.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E8B720-A76E-4E27-9CF9-A2D9DFCFFF80}"/>
              </a:ext>
            </a:extLst>
          </p:cNvPr>
          <p:cNvSpPr txBox="1"/>
          <p:nvPr/>
        </p:nvSpPr>
        <p:spPr>
          <a:xfrm>
            <a:off x="449178" y="2284289"/>
            <a:ext cx="8166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asset type groups does the rule monitor?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A73E5B-F051-4717-98FE-C32497EC63EA}"/>
              </a:ext>
            </a:extLst>
          </p:cNvPr>
          <p:cNvSpPr txBox="1"/>
          <p:nvPr/>
        </p:nvSpPr>
        <p:spPr>
          <a:xfrm>
            <a:off x="449179" y="2837774"/>
            <a:ext cx="7897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The rule will monitor all equities, funds, debts and structured products. It will not include derivatives or cash or equivalent instruments.</a:t>
            </a:r>
          </a:p>
        </p:txBody>
      </p:sp>
    </p:spTree>
    <p:extLst>
      <p:ext uri="{BB962C8B-B14F-4D97-AF65-F5344CB8AC3E}">
        <p14:creationId xmlns:p14="http://schemas.microsoft.com/office/powerpoint/2010/main" val="260499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371557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clear this breach?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6" y="833222"/>
            <a:ext cx="114380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First, we must establish how the instrument is being classified. Download a Holdings Export report and include the column called “Rule Custom </a:t>
            </a:r>
            <a:r>
              <a:rPr lang="en-US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Attribute.UCITS</a:t>
            </a: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 Asset Types” and review whether it is being correctly classified.</a:t>
            </a:r>
          </a:p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If it is not being classified correctly, then go onto FundWare and locate the instrument in the relevant instrument master. In the drop-down menu for “UCITS Asset Types”, select the appropriate option and send it for approval.</a:t>
            </a:r>
          </a:p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 </a:t>
            </a: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53D673-1835-484B-9ADE-4A3260D34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89" y="3057355"/>
            <a:ext cx="4755292" cy="3513124"/>
          </a:xfrm>
          <a:prstGeom prst="rect">
            <a:avLst/>
          </a:prstGeom>
          <a:ln>
            <a:solidFill>
              <a:srgbClr val="31D4CF"/>
            </a:solidFill>
          </a:ln>
        </p:spPr>
      </p:pic>
    </p:spTree>
    <p:extLst>
      <p:ext uri="{BB962C8B-B14F-4D97-AF65-F5344CB8AC3E}">
        <p14:creationId xmlns:p14="http://schemas.microsoft.com/office/powerpoint/2010/main" val="3402579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811549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validate this breach?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9" y="1457411"/>
            <a:ext cx="106030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Rule Validation Example:</a:t>
            </a:r>
          </a:p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GB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GB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The above table provides adequate information in order to validate this rule. </a:t>
            </a:r>
          </a:p>
          <a:p>
            <a:pPr marL="0" lvl="1">
              <a:defRPr/>
            </a:pPr>
            <a:endParaRPr lang="en-GB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GB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As the instrument is an equity and the quantity is short 10,000 then it is correct that this rule is breaching. </a:t>
            </a: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7594933-10C7-47C0-9BEE-E8F995DFB4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729216"/>
              </p:ext>
            </p:extLst>
          </p:nvPr>
        </p:nvGraphicFramePr>
        <p:xfrm>
          <a:off x="524680" y="2172461"/>
          <a:ext cx="10969718" cy="517914"/>
        </p:xfrm>
        <a:graphic>
          <a:graphicData uri="http://schemas.openxmlformats.org/drawingml/2006/table">
            <a:tbl>
              <a:tblPr/>
              <a:tblGrid>
                <a:gridCol w="2355792">
                  <a:extLst>
                    <a:ext uri="{9D8B030D-6E8A-4147-A177-3AD203B41FA5}">
                      <a16:colId xmlns:a16="http://schemas.microsoft.com/office/drawing/2014/main" val="519329259"/>
                    </a:ext>
                  </a:extLst>
                </a:gridCol>
                <a:gridCol w="2841337">
                  <a:extLst>
                    <a:ext uri="{9D8B030D-6E8A-4147-A177-3AD203B41FA5}">
                      <a16:colId xmlns:a16="http://schemas.microsoft.com/office/drawing/2014/main" val="3205165835"/>
                    </a:ext>
                  </a:extLst>
                </a:gridCol>
                <a:gridCol w="1007056">
                  <a:extLst>
                    <a:ext uri="{9D8B030D-6E8A-4147-A177-3AD203B41FA5}">
                      <a16:colId xmlns:a16="http://schemas.microsoft.com/office/drawing/2014/main" val="154266803"/>
                    </a:ext>
                  </a:extLst>
                </a:gridCol>
                <a:gridCol w="1150921">
                  <a:extLst>
                    <a:ext uri="{9D8B030D-6E8A-4147-A177-3AD203B41FA5}">
                      <a16:colId xmlns:a16="http://schemas.microsoft.com/office/drawing/2014/main" val="393634446"/>
                    </a:ext>
                  </a:extLst>
                </a:gridCol>
                <a:gridCol w="3614612">
                  <a:extLst>
                    <a:ext uri="{9D8B030D-6E8A-4147-A177-3AD203B41FA5}">
                      <a16:colId xmlns:a16="http://schemas.microsoft.com/office/drawing/2014/main" val="2382521191"/>
                    </a:ext>
                  </a:extLst>
                </a:gridCol>
              </a:tblGrid>
              <a:tr h="258957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Insturment</a:t>
                      </a:r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Security Code</a:t>
                      </a:r>
                    </a:p>
                  </a:txBody>
                  <a:tcPr marL="10790" marR="10790" marT="107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Security Name</a:t>
                      </a:r>
                    </a:p>
                  </a:txBody>
                  <a:tcPr marL="10790" marR="10790" marT="107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10790" marR="10790" marT="107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Asset Type</a:t>
                      </a:r>
                    </a:p>
                  </a:txBody>
                  <a:tcPr marL="10790" marR="10790" marT="107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Rule Custom Attribute.UCITS Asset Types</a:t>
                      </a:r>
                    </a:p>
                  </a:txBody>
                  <a:tcPr marL="10790" marR="10790" marT="1079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330631"/>
                  </a:ext>
                </a:extLst>
              </a:tr>
              <a:tr h="258957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2000019</a:t>
                      </a:r>
                    </a:p>
                  </a:txBody>
                  <a:tcPr marL="10790" marR="10790" marT="107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AMAZON COM INC COM USD0.01 </a:t>
                      </a:r>
                    </a:p>
                  </a:txBody>
                  <a:tcPr marL="10790" marR="10790" marT="107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10,000 </a:t>
                      </a:r>
                    </a:p>
                  </a:txBody>
                  <a:tcPr marL="10790" marR="10790" marT="107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EQUITY</a:t>
                      </a:r>
                    </a:p>
                  </a:txBody>
                  <a:tcPr marL="10790" marR="10790" marT="107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Security - Standard Security</a:t>
                      </a:r>
                    </a:p>
                  </a:txBody>
                  <a:tcPr marL="10790" marR="10790" marT="1079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071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747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2505158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1D4CF"/>
                </a:solidFill>
                <a:effectLst/>
                <a:uLnTx/>
                <a:uFillTx/>
                <a:latin typeface="Nunito Sans" panose="00000500000000000000" pitchFamily="2" charset="0"/>
                <a:ea typeface="+mn-ea"/>
                <a:cs typeface="+mn-cs"/>
              </a:rPr>
              <a:t>How can I view this in a report?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2966823"/>
            <a:ext cx="7335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Calibri" charset="0"/>
                <a:cs typeface="Calibri" charset="0"/>
              </a:rPr>
              <a:t>On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Calibri" charset="0"/>
                <a:cs typeface="Calibri" charset="0"/>
              </a:rPr>
              <a:t>, you can go 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Calibri" charset="0"/>
                <a:cs typeface="Calibri" charset="0"/>
              </a:rPr>
              <a:t>Reporting -&gt; Holding Reports - &gt; Holding Report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Calibri" charset="0"/>
                <a:cs typeface="Calibri" charset="0"/>
              </a:rPr>
              <a:t> and select one of a wide range of reports (e.g. Holding Export Report) to extract.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378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559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CC66740-D5A8-4BFC-B2BA-C20E2DD49A8B}" vid="{1B7FFCF4-088D-4A33-8428-D27B2D62C08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6250F375667C46A87736AADEF8BC40" ma:contentTypeVersion="11" ma:contentTypeDescription="Create a new document." ma:contentTypeScope="" ma:versionID="b00c2f9982faec03c9fbee76d8d84b66">
  <xsd:schema xmlns:xsd="http://www.w3.org/2001/XMLSchema" xmlns:xs="http://www.w3.org/2001/XMLSchema" xmlns:p="http://schemas.microsoft.com/office/2006/metadata/properties" xmlns:ns2="89f12534-e8b5-4d10-b845-f47e4ca09c9b" xmlns:ns3="4bf76ef2-d5d7-4dbd-9bef-450e13b45512" targetNamespace="http://schemas.microsoft.com/office/2006/metadata/properties" ma:root="true" ma:fieldsID="53cefc5c4ebc35034f334885a6126ca0" ns2:_="" ns3:_="">
    <xsd:import namespace="89f12534-e8b5-4d10-b845-f47e4ca09c9b"/>
    <xsd:import namespace="4bf76ef2-d5d7-4dbd-9bef-450e13b455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12534-e8b5-4d10-b845-f47e4ca09c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f76ef2-d5d7-4dbd-9bef-450e13b4551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151F4F3-C6A8-4724-B99E-CD0DDF18C4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12534-e8b5-4d10-b845-f47e4ca09c9b"/>
    <ds:schemaRef ds:uri="4bf76ef2-d5d7-4dbd-9bef-450e13b455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75E1B4-9640-4865-A51A-C9A4F41F2E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68126AA-46AD-47D1-80FC-AC13A55F5CAE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0</TotalTime>
  <Words>390</Words>
  <Application>Microsoft Office PowerPoint</Application>
  <PresentationFormat>Widescreen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Nunito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Watson</dc:creator>
  <cp:lastModifiedBy>Rosie McKerr</cp:lastModifiedBy>
  <cp:revision>37</cp:revision>
  <dcterms:created xsi:type="dcterms:W3CDTF">2020-08-26T09:52:40Z</dcterms:created>
  <dcterms:modified xsi:type="dcterms:W3CDTF">2021-05-26T07:26:43Z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0x010100FC6250F375667C46A87736AADEF8BC40</vt:lpwstr>
  </property>
</Properties>
</file>