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1" r:id="rId9"/>
    <p:sldId id="273"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19F076-1D00-48F0-83BE-C8B563FDB33B}" v="3" dt="2021-05-20T07:51:36.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4319F076-1D00-48F0-83BE-C8B563FDB33B}"/>
    <pc:docChg chg="undo custSel addSld modSld">
      <pc:chgData name="Rosie McKerr" userId="84563696-7ce9-496d-a79d-236896a89af9" providerId="ADAL" clId="{4319F076-1D00-48F0-83BE-C8B563FDB33B}" dt="2021-05-26T07:26:58.932" v="66" actId="478"/>
      <pc:docMkLst>
        <pc:docMk/>
      </pc:docMkLst>
      <pc:sldChg chg="delSp modSp mod">
        <pc:chgData name="Rosie McKerr" userId="84563696-7ce9-496d-a79d-236896a89af9" providerId="ADAL" clId="{4319F076-1D00-48F0-83BE-C8B563FDB33B}" dt="2021-05-26T07:26:58.932" v="66" actId="478"/>
        <pc:sldMkLst>
          <pc:docMk/>
          <pc:sldMk cId="2028802919" sldId="257"/>
        </pc:sldMkLst>
        <pc:spChg chg="del mod">
          <ac:chgData name="Rosie McKerr" userId="84563696-7ce9-496d-a79d-236896a89af9" providerId="ADAL" clId="{4319F076-1D00-48F0-83BE-C8B563FDB33B}" dt="2021-05-26T07:26:57.046" v="65" actId="478"/>
          <ac:spMkLst>
            <pc:docMk/>
            <pc:sldMk cId="2028802919" sldId="257"/>
            <ac:spMk id="2" creationId="{9E4156D5-1008-49A9-8E25-B2DEFFECC379}"/>
          </ac:spMkLst>
        </pc:spChg>
        <pc:spChg chg="del mod">
          <ac:chgData name="Rosie McKerr" userId="84563696-7ce9-496d-a79d-236896a89af9" providerId="ADAL" clId="{4319F076-1D00-48F0-83BE-C8B563FDB33B}" dt="2021-05-26T07:26:58.932" v="66" actId="478"/>
          <ac:spMkLst>
            <pc:docMk/>
            <pc:sldMk cId="2028802919" sldId="257"/>
            <ac:spMk id="3" creationId="{712AC3E6-C95A-4E08-9D70-956741AFBA4C}"/>
          </ac:spMkLst>
        </pc:spChg>
        <pc:spChg chg="del mod">
          <ac:chgData name="Rosie McKerr" userId="84563696-7ce9-496d-a79d-236896a89af9" providerId="ADAL" clId="{4319F076-1D00-48F0-83BE-C8B563FDB33B}" dt="2021-05-20T07:48:09.969" v="22" actId="21"/>
          <ac:spMkLst>
            <pc:docMk/>
            <pc:sldMk cId="2028802919" sldId="257"/>
            <ac:spMk id="5" creationId="{B0A65CAF-369E-42F1-8735-50684B6EF0BD}"/>
          </ac:spMkLst>
        </pc:spChg>
        <pc:spChg chg="mod">
          <ac:chgData name="Rosie McKerr" userId="84563696-7ce9-496d-a79d-236896a89af9" providerId="ADAL" clId="{4319F076-1D00-48F0-83BE-C8B563FDB33B}" dt="2021-05-20T07:48:51.444" v="30" actId="14100"/>
          <ac:spMkLst>
            <pc:docMk/>
            <pc:sldMk cId="2028802919" sldId="257"/>
            <ac:spMk id="8" creationId="{EED82F1B-FCD6-41A3-9D56-472F9193B965}"/>
          </ac:spMkLst>
        </pc:spChg>
        <pc:spChg chg="del">
          <ac:chgData name="Rosie McKerr" userId="84563696-7ce9-496d-a79d-236896a89af9" providerId="ADAL" clId="{4319F076-1D00-48F0-83BE-C8B563FDB33B}" dt="2021-05-20T07:48:20.565" v="25" actId="21"/>
          <ac:spMkLst>
            <pc:docMk/>
            <pc:sldMk cId="2028802919" sldId="257"/>
            <ac:spMk id="11" creationId="{3EF38329-DAF3-4F79-8F64-E03078283788}"/>
          </ac:spMkLst>
        </pc:spChg>
      </pc:sldChg>
      <pc:sldChg chg="addSp modSp mod">
        <pc:chgData name="Rosie McKerr" userId="84563696-7ce9-496d-a79d-236896a89af9" providerId="ADAL" clId="{4319F076-1D00-48F0-83BE-C8B563FDB33B}" dt="2021-05-20T07:49:09.262" v="33" actId="20577"/>
        <pc:sldMkLst>
          <pc:docMk/>
          <pc:sldMk cId="2604996182" sldId="269"/>
        </pc:sldMkLst>
        <pc:spChg chg="mod">
          <ac:chgData name="Rosie McKerr" userId="84563696-7ce9-496d-a79d-236896a89af9" providerId="ADAL" clId="{4319F076-1D00-48F0-83BE-C8B563FDB33B}" dt="2021-05-20T07:47:55.242" v="2" actId="1076"/>
          <ac:spMkLst>
            <pc:docMk/>
            <pc:sldMk cId="2604996182" sldId="269"/>
            <ac:spMk id="2" creationId="{9E4156D5-1008-49A9-8E25-B2DEFFECC379}"/>
          </ac:spMkLst>
        </pc:spChg>
        <pc:spChg chg="mod">
          <ac:chgData name="Rosie McKerr" userId="84563696-7ce9-496d-a79d-236896a89af9" providerId="ADAL" clId="{4319F076-1D00-48F0-83BE-C8B563FDB33B}" dt="2021-05-20T07:47:51.202" v="1" actId="1076"/>
          <ac:spMkLst>
            <pc:docMk/>
            <pc:sldMk cId="2604996182" sldId="269"/>
            <ac:spMk id="3" creationId="{712AC3E6-C95A-4E08-9D70-956741AFBA4C}"/>
          </ac:spMkLst>
        </pc:spChg>
        <pc:spChg chg="add mod">
          <ac:chgData name="Rosie McKerr" userId="84563696-7ce9-496d-a79d-236896a89af9" providerId="ADAL" clId="{4319F076-1D00-48F0-83BE-C8B563FDB33B}" dt="2021-05-20T07:48:35.130" v="29" actId="1076"/>
          <ac:spMkLst>
            <pc:docMk/>
            <pc:sldMk cId="2604996182" sldId="269"/>
            <ac:spMk id="6" creationId="{38B92A1E-8328-499D-B2A3-7A35D31E553E}"/>
          </ac:spMkLst>
        </pc:spChg>
        <pc:spChg chg="mod">
          <ac:chgData name="Rosie McKerr" userId="84563696-7ce9-496d-a79d-236896a89af9" providerId="ADAL" clId="{4319F076-1D00-48F0-83BE-C8B563FDB33B}" dt="2021-05-20T07:49:09.262" v="33" actId="20577"/>
          <ac:spMkLst>
            <pc:docMk/>
            <pc:sldMk cId="2604996182" sldId="269"/>
            <ac:spMk id="8" creationId="{EED82F1B-FCD6-41A3-9D56-472F9193B965}"/>
          </ac:spMkLst>
        </pc:spChg>
        <pc:spChg chg="add mod">
          <ac:chgData name="Rosie McKerr" userId="84563696-7ce9-496d-a79d-236896a89af9" providerId="ADAL" clId="{4319F076-1D00-48F0-83BE-C8B563FDB33B}" dt="2021-05-20T07:48:30.370" v="28" actId="1076"/>
          <ac:spMkLst>
            <pc:docMk/>
            <pc:sldMk cId="2604996182" sldId="269"/>
            <ac:spMk id="9" creationId="{8AA280DB-045C-4B2A-8175-A9114002228A}"/>
          </ac:spMkLst>
        </pc:spChg>
      </pc:sldChg>
      <pc:sldChg chg="modSp mod">
        <pc:chgData name="Rosie McKerr" userId="84563696-7ce9-496d-a79d-236896a89af9" providerId="ADAL" clId="{4319F076-1D00-48F0-83BE-C8B563FDB33B}" dt="2021-05-20T07:50:15.400" v="59" actId="20577"/>
        <pc:sldMkLst>
          <pc:docMk/>
          <pc:sldMk cId="3402579336" sldId="270"/>
        </pc:sldMkLst>
        <pc:spChg chg="mod">
          <ac:chgData name="Rosie McKerr" userId="84563696-7ce9-496d-a79d-236896a89af9" providerId="ADAL" clId="{4319F076-1D00-48F0-83BE-C8B563FDB33B}" dt="2021-05-20T07:50:15.400" v="59" actId="20577"/>
          <ac:spMkLst>
            <pc:docMk/>
            <pc:sldMk cId="3402579336" sldId="270"/>
            <ac:spMk id="8" creationId="{EED82F1B-FCD6-41A3-9D56-472F9193B965}"/>
          </ac:spMkLst>
        </pc:spChg>
      </pc:sldChg>
      <pc:sldChg chg="addSp delSp mod">
        <pc:chgData name="Rosie McKerr" userId="84563696-7ce9-496d-a79d-236896a89af9" providerId="ADAL" clId="{4319F076-1D00-48F0-83BE-C8B563FDB33B}" dt="2021-05-20T07:51:44.355" v="64" actId="478"/>
        <pc:sldMkLst>
          <pc:docMk/>
          <pc:sldMk cId="3378747604" sldId="271"/>
        </pc:sldMkLst>
        <pc:spChg chg="del">
          <ac:chgData name="Rosie McKerr" userId="84563696-7ce9-496d-a79d-236896a89af9" providerId="ADAL" clId="{4319F076-1D00-48F0-83BE-C8B563FDB33B}" dt="2021-05-20T07:51:43.104" v="63" actId="478"/>
          <ac:spMkLst>
            <pc:docMk/>
            <pc:sldMk cId="3378747604" sldId="271"/>
            <ac:spMk id="3" creationId="{A826B085-56B7-4A24-BFA6-6FE1196A533E}"/>
          </ac:spMkLst>
        </pc:spChg>
        <pc:spChg chg="del">
          <ac:chgData name="Rosie McKerr" userId="84563696-7ce9-496d-a79d-236896a89af9" providerId="ADAL" clId="{4319F076-1D00-48F0-83BE-C8B563FDB33B}" dt="2021-05-20T07:51:44.355" v="64" actId="478"/>
          <ac:spMkLst>
            <pc:docMk/>
            <pc:sldMk cId="3378747604" sldId="271"/>
            <ac:spMk id="4" creationId="{850DCBEB-7DFB-4AB7-8202-0BF8E297251D}"/>
          </ac:spMkLst>
        </pc:spChg>
        <pc:spChg chg="add del">
          <ac:chgData name="Rosie McKerr" userId="84563696-7ce9-496d-a79d-236896a89af9" providerId="ADAL" clId="{4319F076-1D00-48F0-83BE-C8B563FDB33B}" dt="2021-05-20T07:51:40.646" v="62" actId="478"/>
          <ac:spMkLst>
            <pc:docMk/>
            <pc:sldMk cId="3378747604" sldId="271"/>
            <ac:spMk id="8" creationId="{EED82F1B-FCD6-41A3-9D56-472F9193B965}"/>
          </ac:spMkLst>
        </pc:spChg>
      </pc:sldChg>
      <pc:sldChg chg="add">
        <pc:chgData name="Rosie McKerr" userId="84563696-7ce9-496d-a79d-236896a89af9" providerId="ADAL" clId="{4319F076-1D00-48F0-83BE-C8B563FDB33B}" dt="2021-05-20T07:51:36.238" v="60"/>
        <pc:sldMkLst>
          <pc:docMk/>
          <pc:sldMk cId="3152378208" sldId="27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2" y="2767280"/>
            <a:ext cx="7026442"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UCITS32 – </a:t>
            </a:r>
            <a:r>
              <a:rPr lang="en-US" sz="4000" dirty="0">
                <a:solidFill>
                  <a:schemeClr val="bg1"/>
                </a:solidFill>
                <a:latin typeface="Nunito Sans" panose="00000500000000000000" pitchFamily="2" charset="0"/>
              </a:rPr>
              <a:t>Max. 10% in Borrowing (negative cash)</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8199873" cy="286232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UCITS32 monitors </a:t>
            </a:r>
            <a:r>
              <a:rPr lang="en-US" sz="1800" b="1" dirty="0">
                <a:latin typeface="Nunito Sans" panose="00000500000000000000" pitchFamily="2" charset="0"/>
                <a:ea typeface="Calibri" charset="0"/>
                <a:cs typeface="Calibri" charset="0"/>
              </a:rPr>
              <a:t>COLL 5.5.1 R (1</a:t>
            </a:r>
            <a:r>
              <a:rPr lang="en-US" sz="1800" dirty="0">
                <a:latin typeface="Nunito Sans" panose="00000500000000000000" pitchFamily="2" charset="0"/>
                <a:ea typeface="Calibri" charset="0"/>
                <a:cs typeface="Calibri" charset="0"/>
              </a:rPr>
              <a:t>) and will flag as a breach if the borrowing (i.e. negative cash) exceeds 10% of the Scheme NAV. There are multiple versions of this rule that vary depending on how they net together:</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Version 1 – No netting.</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Version 2 – Netting at currency level.</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Version 3 – Full netting.</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 version of this rule that is applied to most client environments would be the version that nets at currency level (i.e. Version 2).</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147732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Market Value in Scheme Currency</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Percentage of Assets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Scheme NAV</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850175"/>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8" y="4081008"/>
            <a:ext cx="8956080" cy="1477328"/>
          </a:xfrm>
          <a:prstGeom prst="rect">
            <a:avLst/>
          </a:prstGeom>
          <a:noFill/>
        </p:spPr>
        <p:txBody>
          <a:bodyPr wrap="square" rtlCol="0">
            <a:spAutoFit/>
          </a:bodyPr>
          <a:lstStyle/>
          <a:p>
            <a:pPr marL="285750" lvl="1" indent="-285750">
              <a:buFont typeface="Arial" panose="020B0604020202020204" pitchFamily="34" charset="0"/>
              <a:buChar char="•"/>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The rule may be incorrectly considering both fund accounting and custody cash.</a:t>
            </a:r>
          </a:p>
          <a:p>
            <a:pPr marL="285750" lvl="1" indent="-285750">
              <a:buFont typeface="Arial" panose="020B0604020202020204" pitchFamily="34" charset="0"/>
              <a:buChar char="•"/>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The rule may be incorrectly considering the offset lines for custody/settled cash. </a:t>
            </a:r>
          </a:p>
          <a:p>
            <a:pPr marL="285750" lvl="1" indent="-285750">
              <a:buFont typeface="Arial" panose="020B0604020202020204" pitchFamily="34" charset="0"/>
              <a:buChar char="•"/>
              <a:defRPr/>
            </a:pPr>
            <a:endParaRPr lang="en-US" sz="1800" dirty="0">
              <a:latin typeface="Nunito Sans" panose="00000500000000000000" pitchFamily="2" charset="0"/>
              <a:ea typeface="Calibri" charset="0"/>
              <a:cs typeface="Calibri" charset="0"/>
            </a:endParaRPr>
          </a:p>
        </p:txBody>
      </p:sp>
      <p:sp>
        <p:nvSpPr>
          <p:cNvPr id="6" name="TextBox 5">
            <a:extLst>
              <a:ext uri="{FF2B5EF4-FFF2-40B4-BE49-F238E27FC236}">
                <a16:creationId xmlns:a16="http://schemas.microsoft.com/office/drawing/2014/main" id="{38B92A1E-8328-499D-B2A3-7A35D31E553E}"/>
              </a:ext>
            </a:extLst>
          </p:cNvPr>
          <p:cNvSpPr txBox="1"/>
          <p:nvPr/>
        </p:nvSpPr>
        <p:spPr>
          <a:xfrm>
            <a:off x="449178" y="2776992"/>
            <a:ext cx="7847536"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asset type groups does the rule monitor?</a:t>
            </a:r>
          </a:p>
        </p:txBody>
      </p:sp>
      <p:sp>
        <p:nvSpPr>
          <p:cNvPr id="9" name="TextBox 8">
            <a:extLst>
              <a:ext uri="{FF2B5EF4-FFF2-40B4-BE49-F238E27FC236}">
                <a16:creationId xmlns:a16="http://schemas.microsoft.com/office/drawing/2014/main" id="{8AA280DB-045C-4B2A-8175-A9114002228A}"/>
              </a:ext>
            </a:extLst>
          </p:cNvPr>
          <p:cNvSpPr txBox="1"/>
          <p:nvPr/>
        </p:nvSpPr>
        <p:spPr>
          <a:xfrm>
            <a:off x="449178" y="3244334"/>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cash.</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1470679" cy="5909310"/>
          </a:xfrm>
          <a:prstGeom prst="rect">
            <a:avLst/>
          </a:prstGeom>
          <a:noFill/>
        </p:spPr>
        <p:txBody>
          <a:bodyPr wrap="square" rtlCol="0">
            <a:spAutoFit/>
          </a:bodyPr>
          <a:lstStyle/>
          <a:p>
            <a:pPr marL="0" lvl="1">
              <a:defRPr/>
            </a:pPr>
            <a:r>
              <a:rPr lang="en-GB" sz="1800" b="1" dirty="0">
                <a:latin typeface="Nunito Sans" panose="00000500000000000000" pitchFamily="2" charset="0"/>
                <a:ea typeface="Calibri" charset="0"/>
                <a:cs typeface="Calibri" charset="0"/>
              </a:rPr>
              <a:t>Custody and Fund Accounting Cash</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Many clients will upload 2 sources of cash: Fund Accounting and Custody. The difference between the two is largely due to the timing of the valuation. Fund Accounting is typically a midday valuation, whereas the custody balances are typically the end of day valuation. </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Where client environments upload both types of cash, then Rule 23 should only monitor the custody cash and, thus, the fund accounting cash should be excluded. If both are being included, then this should be raised with the Internal Projects Support to review and amend the setup of the rule.</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Clients who use Northern Trust data will use cash defined as either settled or traded. The settled cash is the end of day balance (i.e. custody cash) and should be applied to Rule 23. Traded cash (i.e. fund accounting) would then be excluded.</a:t>
            </a:r>
          </a:p>
          <a:p>
            <a:pPr marL="0" lvl="1">
              <a:defRPr/>
            </a:pPr>
            <a:endParaRPr lang="en-US" sz="1800" dirty="0">
              <a:latin typeface="Nunito Sans" panose="00000500000000000000" pitchFamily="2" charset="0"/>
              <a:ea typeface="Calibri" charset="0"/>
              <a:cs typeface="Calibri" charset="0"/>
            </a:endParaRPr>
          </a:p>
          <a:p>
            <a:pPr marL="0" lvl="1">
              <a:defRPr/>
            </a:pPr>
            <a:r>
              <a:rPr lang="en-GB" sz="1800" b="1" dirty="0">
                <a:latin typeface="Nunito Sans" panose="00000500000000000000" pitchFamily="2" charset="0"/>
                <a:ea typeface="Calibri" charset="0"/>
                <a:cs typeface="Calibri" charset="0"/>
              </a:rPr>
              <a:t>Custody/Settled Cash Offset Lines</a:t>
            </a:r>
          </a:p>
          <a:p>
            <a:pPr marL="0" lvl="1">
              <a:defRPr/>
            </a:pPr>
            <a:endParaRPr lang="en-GB" sz="1800" b="1"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In cases where both custody and fund accounting cash are uploaded, typically there is an offset file uploaded for the custody (or settled cash) in order to prevent NAV Tolerance issues. Rule 32 should only consider the custody/settled cash holding lines and not any offset lines. If both are being included, then this should be raised with the Projects Team to review and amend the setup of the rule.</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1046135" cy="3970318"/>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Rule Validation Example: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The above table provides adequate information in order to validate this rule. </a:t>
            </a:r>
          </a:p>
          <a:p>
            <a:pPr marL="0" lvl="1">
              <a:defRPr/>
            </a:pPr>
            <a:endParaRPr lang="en-GB"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above table provides adequate information in order to validate this rule. As the rule nets on currency level (i.e. EUR in this case), we can see that the combined total of all EUR cash amounts to -12.5%, which is above the 10% borrowing limit applied. The rule will breach if the borrowing cash (on currency level) is less than -10%. </a:t>
            </a:r>
          </a:p>
          <a:p>
            <a:pPr marL="0" lvl="1">
              <a:defRPr/>
            </a:pPr>
            <a:endParaRPr lang="en-US" dirty="0">
              <a:latin typeface="Nunito Sans" panose="00000500000000000000" pitchFamily="2" charset="0"/>
              <a:ea typeface="Calibri" charset="0"/>
              <a:cs typeface="Calibri" charset="0"/>
            </a:endParaRPr>
          </a:p>
        </p:txBody>
      </p:sp>
      <p:graphicFrame>
        <p:nvGraphicFramePr>
          <p:cNvPr id="9" name="Table 8">
            <a:extLst>
              <a:ext uri="{FF2B5EF4-FFF2-40B4-BE49-F238E27FC236}">
                <a16:creationId xmlns:a16="http://schemas.microsoft.com/office/drawing/2014/main" id="{4520AC2E-2978-4103-B279-9A4311E9291C}"/>
              </a:ext>
            </a:extLst>
          </p:cNvPr>
          <p:cNvGraphicFramePr>
            <a:graphicFrameLocks noGrp="1"/>
          </p:cNvGraphicFramePr>
          <p:nvPr>
            <p:extLst>
              <p:ext uri="{D42A27DB-BD31-4B8C-83A1-F6EECF244321}">
                <p14:modId xmlns:p14="http://schemas.microsoft.com/office/powerpoint/2010/main" val="2672822853"/>
              </p:ext>
            </p:extLst>
          </p:nvPr>
        </p:nvGraphicFramePr>
        <p:xfrm>
          <a:off x="449178" y="1635840"/>
          <a:ext cx="11046135" cy="1553040"/>
        </p:xfrm>
        <a:graphic>
          <a:graphicData uri="http://schemas.openxmlformats.org/drawingml/2006/table">
            <a:tbl>
              <a:tblPr firstRow="1" bandRow="1">
                <a:tableStyleId>{7DF18680-E054-41AD-8BC1-D1AEF772440D}</a:tableStyleId>
              </a:tblPr>
              <a:tblGrid>
                <a:gridCol w="1707488">
                  <a:extLst>
                    <a:ext uri="{9D8B030D-6E8A-4147-A177-3AD203B41FA5}">
                      <a16:colId xmlns:a16="http://schemas.microsoft.com/office/drawing/2014/main" val="674715936"/>
                    </a:ext>
                  </a:extLst>
                </a:gridCol>
                <a:gridCol w="1175001">
                  <a:extLst>
                    <a:ext uri="{9D8B030D-6E8A-4147-A177-3AD203B41FA5}">
                      <a16:colId xmlns:a16="http://schemas.microsoft.com/office/drawing/2014/main" val="517564940"/>
                    </a:ext>
                  </a:extLst>
                </a:gridCol>
                <a:gridCol w="1620930">
                  <a:extLst>
                    <a:ext uri="{9D8B030D-6E8A-4147-A177-3AD203B41FA5}">
                      <a16:colId xmlns:a16="http://schemas.microsoft.com/office/drawing/2014/main" val="4089029939"/>
                    </a:ext>
                  </a:extLst>
                </a:gridCol>
                <a:gridCol w="1984288">
                  <a:extLst>
                    <a:ext uri="{9D8B030D-6E8A-4147-A177-3AD203B41FA5}">
                      <a16:colId xmlns:a16="http://schemas.microsoft.com/office/drawing/2014/main" val="3081095888"/>
                    </a:ext>
                  </a:extLst>
                </a:gridCol>
                <a:gridCol w="981526">
                  <a:extLst>
                    <a:ext uri="{9D8B030D-6E8A-4147-A177-3AD203B41FA5}">
                      <a16:colId xmlns:a16="http://schemas.microsoft.com/office/drawing/2014/main" val="4268680347"/>
                    </a:ext>
                  </a:extLst>
                </a:gridCol>
                <a:gridCol w="1491163">
                  <a:extLst>
                    <a:ext uri="{9D8B030D-6E8A-4147-A177-3AD203B41FA5}">
                      <a16:colId xmlns:a16="http://schemas.microsoft.com/office/drawing/2014/main" val="34654047"/>
                    </a:ext>
                  </a:extLst>
                </a:gridCol>
                <a:gridCol w="2085739">
                  <a:extLst>
                    <a:ext uri="{9D8B030D-6E8A-4147-A177-3AD203B41FA5}">
                      <a16:colId xmlns:a16="http://schemas.microsoft.com/office/drawing/2014/main" val="3448539954"/>
                    </a:ext>
                  </a:extLst>
                </a:gridCol>
              </a:tblGrid>
              <a:tr h="0">
                <a:tc>
                  <a:txBody>
                    <a:bodyPr/>
                    <a:lstStyle/>
                    <a:p>
                      <a:pPr algn="ctr"/>
                      <a:r>
                        <a:rPr lang="en-GB" sz="1400" dirty="0">
                          <a:latin typeface="Nunito Sans" panose="00000500000000000000" pitchFamily="2" charset="0"/>
                        </a:rPr>
                        <a:t>ISIN</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Asset Type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MV Base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400" dirty="0">
                          <a:latin typeface="Nunito Sans" panose="00000500000000000000" pitchFamily="2" charset="0"/>
                        </a:rPr>
                        <a:t>Cash1Depositary </a:t>
                      </a:r>
                      <a:r>
                        <a:rPr lang="en-GB" sz="1400" dirty="0" err="1">
                          <a:latin typeface="Nunito Sans" panose="00000500000000000000" pitchFamily="2" charset="0"/>
                        </a:rPr>
                        <a:t>bankEUR</a:t>
                      </a:r>
                      <a:endParaRPr lang="en-GB" sz="1400" dirty="0">
                        <a:latin typeface="Nunito Sans" panose="00000500000000000000" pitchFamily="2" charset="0"/>
                      </a:endParaRPr>
                    </a:p>
                  </a:txBody>
                  <a:tcPr marL="68220" marR="68220" marT="34110" marB="34110" anchor="ctr">
                    <a:solidFill>
                      <a:srgbClr val="EBFBFB"/>
                    </a:solidFill>
                  </a:tcPr>
                </a:tc>
                <a:tc>
                  <a:txBody>
                    <a:bodyPr/>
                    <a:lstStyle/>
                    <a:p>
                      <a:pPr algn="ctr"/>
                      <a:r>
                        <a:rPr lang="en-US" sz="1400" dirty="0">
                          <a:latin typeface="Nunito Sans" panose="00000500000000000000" pitchFamily="2" charset="0"/>
                        </a:rPr>
                        <a:t>Depositary bank-CBIE</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Depositary bank</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-1,500,000.00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-15.0000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CACEIS BANK, IRELAND BRANCH</a:t>
                      </a: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400" dirty="0">
                          <a:latin typeface="Nunito Sans" panose="00000500000000000000" pitchFamily="2" charset="0"/>
                        </a:rPr>
                        <a:t>Cash2Depositary </a:t>
                      </a:r>
                      <a:r>
                        <a:rPr lang="en-GB" sz="1400" dirty="0" err="1">
                          <a:latin typeface="Nunito Sans" panose="00000500000000000000" pitchFamily="2" charset="0"/>
                        </a:rPr>
                        <a:t>bankEUR</a:t>
                      </a:r>
                      <a:endParaRPr lang="en-GB" sz="1400" dirty="0">
                        <a:latin typeface="Nunito Sans" panose="00000500000000000000" pitchFamily="2" charset="0"/>
                      </a:endParaRPr>
                    </a:p>
                  </a:txBody>
                  <a:tcPr marL="68220" marR="68220" marT="34110" marB="34110" anchor="ctr">
                    <a:solidFill>
                      <a:srgbClr val="C8F4F3"/>
                    </a:solidFill>
                  </a:tcPr>
                </a:tc>
                <a:tc>
                  <a:txBody>
                    <a:bodyPr/>
                    <a:lstStyle/>
                    <a:p>
                      <a:pPr algn="ctr"/>
                      <a:r>
                        <a:rPr lang="en-US" sz="1400" dirty="0">
                          <a:latin typeface="Nunito Sans" panose="00000500000000000000" pitchFamily="2" charset="0"/>
                        </a:rPr>
                        <a:t>Depositary bank-CBIE</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Depositary bank</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250,000.00</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2.5000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CACEIS BANK, IRELAND BRANCH</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400" b="1" dirty="0">
                          <a:solidFill>
                            <a:schemeClr val="tx1"/>
                          </a:solidFill>
                          <a:latin typeface="Nunito Sans" panose="00000500000000000000" pitchFamily="2" charset="0"/>
                        </a:rPr>
                        <a:t>Total</a:t>
                      </a:r>
                    </a:p>
                  </a:txBody>
                  <a:tcPr marL="68220" marR="68220" marT="34110" marB="34110" anchor="ctr">
                    <a:solidFill>
                      <a:srgbClr val="EBFBFB"/>
                    </a:solidFill>
                  </a:tcPr>
                </a:tc>
                <a:tc>
                  <a:txBody>
                    <a:bodyPr/>
                    <a:lstStyle/>
                    <a:p>
                      <a:pPr algn="ctr"/>
                      <a:endParaRPr lang="en-US" sz="1400" b="1"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r>
                        <a:rPr lang="en-GB" sz="1400" b="1" dirty="0">
                          <a:solidFill>
                            <a:schemeClr val="tx1"/>
                          </a:solidFill>
                          <a:latin typeface="Nunito Sans" panose="00000500000000000000" pitchFamily="2" charset="0"/>
                        </a:rPr>
                        <a:t>-12.5000</a:t>
                      </a: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extLst>
                  <a:ext uri="{0D108BD9-81ED-4DB2-BD59-A6C34878D82A}">
                    <a16:rowId xmlns:a16="http://schemas.microsoft.com/office/drawing/2014/main" val="1334477845"/>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05158"/>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966823"/>
            <a:ext cx="7335254" cy="1200329"/>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152378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00EA7E-311F-4B10-8EA3-FFB21692E3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F171FF-1995-4068-AC6D-4D5ABE67F47F}">
  <ds:schemaRefs>
    <ds:schemaRef ds:uri="http://schemas.microsoft.com/sharepoint/v3/contenttype/forms"/>
  </ds:schemaRefs>
</ds:datastoreItem>
</file>

<file path=customXml/itemProps3.xml><?xml version="1.0" encoding="utf-8"?>
<ds:datastoreItem xmlns:ds="http://schemas.openxmlformats.org/officeDocument/2006/customXml" ds:itemID="{2FCD1F6B-E42B-4AE2-8EBD-3B5D88002BE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639</Words>
  <Application>Microsoft Office PowerPoint</Application>
  <PresentationFormat>Widescreen</PresentationFormat>
  <Paragraphs>69</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6</cp:revision>
  <dcterms:created xsi:type="dcterms:W3CDTF">2020-08-26T09:52:40Z</dcterms:created>
  <dcterms:modified xsi:type="dcterms:W3CDTF">2021-05-26T07:27:00Z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