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2" r:id="rId7"/>
    <p:sldId id="273" r:id="rId8"/>
    <p:sldId id="269" r:id="rId9"/>
    <p:sldId id="270" r:id="rId10"/>
    <p:sldId id="274" r:id="rId11"/>
    <p:sldId id="275" r:id="rId12"/>
    <p:sldId id="271" r:id="rId13"/>
    <p:sldId id="276"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A6C2FBEA-356F-44FE-B425-80B9D9275296}"/>
    <pc:docChg chg="custSel modSld">
      <pc:chgData name="Rosie McKerr" userId="84563696-7ce9-496d-a79d-236896a89af9" providerId="ADAL" clId="{A6C2FBEA-356F-44FE-B425-80B9D9275296}" dt="2021-05-26T07:27:12.196" v="1" actId="478"/>
      <pc:docMkLst>
        <pc:docMk/>
      </pc:docMkLst>
      <pc:sldChg chg="delSp mod">
        <pc:chgData name="Rosie McKerr" userId="84563696-7ce9-496d-a79d-236896a89af9" providerId="ADAL" clId="{A6C2FBEA-356F-44FE-B425-80B9D9275296}" dt="2021-05-26T07:27:12.196" v="1" actId="478"/>
        <pc:sldMkLst>
          <pc:docMk/>
          <pc:sldMk cId="2028802919" sldId="257"/>
        </pc:sldMkLst>
        <pc:spChg chg="del">
          <ac:chgData name="Rosie McKerr" userId="84563696-7ce9-496d-a79d-236896a89af9" providerId="ADAL" clId="{A6C2FBEA-356F-44FE-B425-80B9D9275296}" dt="2021-05-26T07:27:11.421" v="0" actId="478"/>
          <ac:spMkLst>
            <pc:docMk/>
            <pc:sldMk cId="2028802919" sldId="257"/>
            <ac:spMk id="2" creationId="{9E4156D5-1008-49A9-8E25-B2DEFFECC379}"/>
          </ac:spMkLst>
        </pc:spChg>
        <pc:spChg chg="del">
          <ac:chgData name="Rosie McKerr" userId="84563696-7ce9-496d-a79d-236896a89af9" providerId="ADAL" clId="{A6C2FBEA-356F-44FE-B425-80B9D9275296}" dt="2021-05-26T07:27:12.196" v="1" actId="478"/>
          <ac:spMkLst>
            <pc:docMk/>
            <pc:sldMk cId="2028802919" sldId="257"/>
            <ac:spMk id="3" creationId="{712AC3E6-C95A-4E08-9D70-956741AFBA4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UCITS33 – </a:t>
            </a:r>
            <a:r>
              <a:rPr lang="en-US" sz="4000" dirty="0">
                <a:solidFill>
                  <a:schemeClr val="bg1"/>
                </a:solidFill>
                <a:latin typeface="Nunito Sans" panose="00000500000000000000" pitchFamily="2" charset="0"/>
              </a:rPr>
              <a:t>Max. 20% in Consolidated Exposure</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8124372" cy="313932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UCITS33 monitors </a:t>
            </a:r>
            <a:r>
              <a:rPr lang="en-US" sz="1800" b="1" dirty="0">
                <a:latin typeface="Nunito Sans" panose="00000500000000000000" pitchFamily="2" charset="0"/>
                <a:ea typeface="Calibri" charset="0"/>
                <a:cs typeface="Calibri" charset="0"/>
              </a:rPr>
              <a:t>COLL 5.2.11 R (10)</a:t>
            </a:r>
            <a:r>
              <a:rPr lang="en-US" sz="1800" dirty="0">
                <a:latin typeface="Nunito Sans" panose="00000500000000000000" pitchFamily="2" charset="0"/>
                <a:ea typeface="Calibri" charset="0"/>
                <a:cs typeface="Calibri" charset="0"/>
              </a:rPr>
              <a:t>. It focuses on the consolidated exposure of issuers and will flag as a breach if the exposure of any one issuer is greater than 20% of the scheme NAV. </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applying the limits in COLL 5.2.11 R (3),(4),(5), (6) and (7) in relation to a single body, not more than 20% in value of the scheme property is to consist of any combination of two or more of the following:</a:t>
            </a:r>
          </a:p>
          <a:p>
            <a:pPr marL="800100" lvl="2" indent="-342900">
              <a:buFont typeface="+mj-lt"/>
              <a:buAutoNum type="alphaLcParenR"/>
              <a:defRPr/>
            </a:pPr>
            <a:r>
              <a:rPr lang="en-US" dirty="0">
                <a:latin typeface="Nunito Sans" panose="00000500000000000000" pitchFamily="2" charset="0"/>
                <a:ea typeface="Calibri" charset="0"/>
                <a:cs typeface="Calibri" charset="0"/>
              </a:rPr>
              <a:t>transferable securities (including covered bonds) or approved money-market instruments issued by that body; or</a:t>
            </a:r>
          </a:p>
          <a:p>
            <a:pPr marL="800100" lvl="2" indent="-342900">
              <a:buFont typeface="+mj-lt"/>
              <a:buAutoNum type="alphaLcParenR"/>
              <a:defRPr/>
            </a:pPr>
            <a:r>
              <a:rPr lang="en-US" sz="1800" dirty="0">
                <a:latin typeface="Nunito Sans" panose="00000500000000000000" pitchFamily="2" charset="0"/>
                <a:ea typeface="Calibri" charset="0"/>
                <a:cs typeface="Calibri" charset="0"/>
              </a:rPr>
              <a:t>deposits made with that body; or</a:t>
            </a:r>
          </a:p>
          <a:p>
            <a:pPr marL="800100" lvl="2" indent="-342900">
              <a:buFont typeface="+mj-lt"/>
              <a:buAutoNum type="alphaLcParenR"/>
              <a:defRPr/>
            </a:pPr>
            <a:r>
              <a:rPr lang="en-US" sz="1800" dirty="0">
                <a:latin typeface="Nunito Sans" panose="00000500000000000000" pitchFamily="2" charset="0"/>
                <a:ea typeface="Calibri" charset="0"/>
                <a:cs typeface="Calibri" charset="0"/>
              </a:rPr>
              <a:t>exposures from OTC derivatives transactions made with that body.</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Example</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355312"/>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Let’s look at an example for consolidated exposure:</a:t>
            </a: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Please note that the Derivative on RBS has a £900 loss on the transaction, but it is giving a £10,000 exposure to the RBS Group. Ther</a:t>
            </a:r>
            <a:r>
              <a:rPr lang="en-US" dirty="0">
                <a:latin typeface="Nunito Sans" panose="00000500000000000000" pitchFamily="2" charset="0"/>
                <a:ea typeface="Calibri" charset="0"/>
                <a:cs typeface="Calibri" charset="0"/>
              </a:rPr>
              <a:t>e is a £900 counterparty exposure to JPM but the exposure to the underlying stock (RBS) is £10,000.</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Additionally, there is a profit of £1,300 on the Derivative on BP. That is a counterparty exposure to the RBS Group of £1,300 as ther</a:t>
            </a:r>
            <a:r>
              <a:rPr lang="en-US" dirty="0">
                <a:latin typeface="Nunito Sans" panose="00000500000000000000" pitchFamily="2" charset="0"/>
                <a:ea typeface="Calibri" charset="0"/>
                <a:cs typeface="Calibri" charset="0"/>
              </a:rPr>
              <a:t>e is a risk that they may default on its obligations as a counterparty to that derivative transaction. Furthermore, the is a £10,000 exposure to BP.</a:t>
            </a: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summary, the total exposure to RBS </a:t>
            </a:r>
            <a:r>
              <a:rPr lang="en-US" dirty="0">
                <a:latin typeface="Nunito Sans" panose="00000500000000000000" pitchFamily="2" charset="0"/>
                <a:ea typeface="Calibri" charset="0"/>
                <a:cs typeface="Calibri" charset="0"/>
              </a:rPr>
              <a:t>Group is </a:t>
            </a:r>
            <a:r>
              <a:rPr lang="en-US" b="1" dirty="0">
                <a:solidFill>
                  <a:srgbClr val="31D4CF"/>
                </a:solidFill>
                <a:latin typeface="Nunito Sans" panose="00000500000000000000" pitchFamily="2" charset="0"/>
                <a:ea typeface="Calibri" charset="0"/>
                <a:cs typeface="Calibri" charset="0"/>
              </a:rPr>
              <a:t>£41,300 </a:t>
            </a:r>
            <a:r>
              <a:rPr lang="en-US" dirty="0">
                <a:latin typeface="Nunito Sans" panose="00000500000000000000" pitchFamily="2" charset="0"/>
                <a:ea typeface="Calibri" charset="0"/>
                <a:cs typeface="Calibri" charset="0"/>
              </a:rPr>
              <a:t>(i.e. £40,000 issuer exposure plus £1,300 counterparty exposure). This must be less than 20% of the scheme NAV.</a:t>
            </a:r>
          </a:p>
        </p:txBody>
      </p:sp>
      <p:graphicFrame>
        <p:nvGraphicFramePr>
          <p:cNvPr id="3" name="Table 2">
            <a:extLst>
              <a:ext uri="{FF2B5EF4-FFF2-40B4-BE49-F238E27FC236}">
                <a16:creationId xmlns:a16="http://schemas.microsoft.com/office/drawing/2014/main" id="{230289FB-305F-4571-95B1-5A4DCD64B3E9}"/>
              </a:ext>
            </a:extLst>
          </p:cNvPr>
          <p:cNvGraphicFramePr>
            <a:graphicFrameLocks noGrp="1"/>
          </p:cNvGraphicFramePr>
          <p:nvPr>
            <p:extLst>
              <p:ext uri="{D42A27DB-BD31-4B8C-83A1-F6EECF244321}">
                <p14:modId xmlns:p14="http://schemas.microsoft.com/office/powerpoint/2010/main" val="41633438"/>
              </p:ext>
            </p:extLst>
          </p:nvPr>
        </p:nvGraphicFramePr>
        <p:xfrm>
          <a:off x="577445" y="1294887"/>
          <a:ext cx="6595738" cy="1666290"/>
        </p:xfrm>
        <a:graphic>
          <a:graphicData uri="http://schemas.openxmlformats.org/drawingml/2006/table">
            <a:tbl>
              <a:tblPr/>
              <a:tblGrid>
                <a:gridCol w="1793578">
                  <a:extLst>
                    <a:ext uri="{9D8B030D-6E8A-4147-A177-3AD203B41FA5}">
                      <a16:colId xmlns:a16="http://schemas.microsoft.com/office/drawing/2014/main" val="3144680106"/>
                    </a:ext>
                  </a:extLst>
                </a:gridCol>
                <a:gridCol w="1427148">
                  <a:extLst>
                    <a:ext uri="{9D8B030D-6E8A-4147-A177-3AD203B41FA5}">
                      <a16:colId xmlns:a16="http://schemas.microsoft.com/office/drawing/2014/main" val="1662208275"/>
                    </a:ext>
                  </a:extLst>
                </a:gridCol>
                <a:gridCol w="732860">
                  <a:extLst>
                    <a:ext uri="{9D8B030D-6E8A-4147-A177-3AD203B41FA5}">
                      <a16:colId xmlns:a16="http://schemas.microsoft.com/office/drawing/2014/main" val="2226102090"/>
                    </a:ext>
                  </a:extLst>
                </a:gridCol>
                <a:gridCol w="1137861">
                  <a:extLst>
                    <a:ext uri="{9D8B030D-6E8A-4147-A177-3AD203B41FA5}">
                      <a16:colId xmlns:a16="http://schemas.microsoft.com/office/drawing/2014/main" val="1630332473"/>
                    </a:ext>
                  </a:extLst>
                </a:gridCol>
                <a:gridCol w="1504291">
                  <a:extLst>
                    <a:ext uri="{9D8B030D-6E8A-4147-A177-3AD203B41FA5}">
                      <a16:colId xmlns:a16="http://schemas.microsoft.com/office/drawing/2014/main" val="1447993674"/>
                    </a:ext>
                  </a:extLst>
                </a:gridCol>
              </a:tblGrid>
              <a:tr h="277715">
                <a:tc>
                  <a:txBody>
                    <a:bodyPr/>
                    <a:lstStyle/>
                    <a:p>
                      <a:pPr algn="l" fontAlgn="b"/>
                      <a:r>
                        <a:rPr lang="en-GB" sz="1400" b="1" i="0" u="none" strike="noStrike">
                          <a:solidFill>
                            <a:srgbClr val="FFFFFF"/>
                          </a:solidFill>
                          <a:effectLst/>
                          <a:latin typeface="Nunito Sans" panose="00000500000000000000" pitchFamily="2" charset="0"/>
                        </a:rPr>
                        <a:t>Stock</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400" b="1" i="0" u="none" strike="noStrike">
                          <a:solidFill>
                            <a:srgbClr val="FFFFFF"/>
                          </a:solidFill>
                          <a:effectLst/>
                          <a:latin typeface="Nunito Sans" panose="00000500000000000000" pitchFamily="2" charset="0"/>
                        </a:rPr>
                        <a:t>Issuer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400" b="1" i="0" u="none" strike="noStrike">
                          <a:solidFill>
                            <a:srgbClr val="FFFFFF"/>
                          </a:solidFill>
                          <a:effectLst/>
                          <a:latin typeface="Nunito Sans" panose="00000500000000000000" pitchFamily="2" charset="0"/>
                        </a:rPr>
                        <a:t>NAV</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400" b="1" i="0" u="none" strike="noStrike">
                          <a:solidFill>
                            <a:srgbClr val="FFFFFF"/>
                          </a:solidFill>
                          <a:effectLst/>
                          <a:latin typeface="Nunito Sans" panose="00000500000000000000" pitchFamily="2" charset="0"/>
                        </a:rPr>
                        <a:t>Exposure</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GB" sz="1400" b="1" i="0" u="none" strike="noStrike" dirty="0">
                          <a:solidFill>
                            <a:srgbClr val="FFFFFF"/>
                          </a:solidFill>
                          <a:effectLst/>
                          <a:latin typeface="Nunito Sans" panose="00000500000000000000" pitchFamily="2" charset="0"/>
                        </a:rPr>
                        <a:t>Counterparty</a:t>
                      </a: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950810393"/>
                  </a:ext>
                </a:extLst>
              </a:tr>
              <a:tr h="277715">
                <a:tc>
                  <a:txBody>
                    <a:bodyPr/>
                    <a:lstStyle/>
                    <a:p>
                      <a:pPr algn="l" fontAlgn="b"/>
                      <a:r>
                        <a:rPr lang="en-GB" sz="1400" b="0" i="0" u="none" strike="noStrike">
                          <a:solidFill>
                            <a:srgbClr val="000000"/>
                          </a:solidFill>
                          <a:effectLst/>
                          <a:latin typeface="Nunito Sans" panose="00000500000000000000" pitchFamily="2" charset="0"/>
                        </a:rPr>
                        <a:t>RBS Equity</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Nunito Sans" panose="00000500000000000000" pitchFamily="2" charset="0"/>
                        </a:rPr>
                        <a:t>RBS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i="0" u="none" strike="noStrike" dirty="0">
                          <a:solidFill>
                            <a:srgbClr val="31D4CF"/>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400" b="0" i="0" u="none" strike="noStrike">
                        <a:solidFill>
                          <a:srgbClr val="000000"/>
                        </a:solidFill>
                        <a:effectLst/>
                        <a:latin typeface="Nunito Sans" panose="00000500000000000000" pitchFamily="2" charset="0"/>
                      </a:endParaRP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292166"/>
                  </a:ext>
                </a:extLst>
              </a:tr>
              <a:tr h="277715">
                <a:tc>
                  <a:txBody>
                    <a:bodyPr/>
                    <a:lstStyle/>
                    <a:p>
                      <a:pPr algn="l" fontAlgn="b"/>
                      <a:r>
                        <a:rPr lang="en-GB" sz="1400" b="0" i="0" u="none" strike="noStrike">
                          <a:solidFill>
                            <a:srgbClr val="000000"/>
                          </a:solidFill>
                          <a:effectLst/>
                          <a:latin typeface="Nunito Sans" panose="00000500000000000000" pitchFamily="2" charset="0"/>
                        </a:rPr>
                        <a:t>NatWest Bond</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Nunito Sans" panose="00000500000000000000" pitchFamily="2" charset="0"/>
                        </a:rPr>
                        <a:t>RBS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i="0" u="none" strike="noStrike" dirty="0">
                          <a:solidFill>
                            <a:srgbClr val="31D4CF"/>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400" b="0" i="0" u="none" strike="noStrike">
                        <a:solidFill>
                          <a:srgbClr val="000000"/>
                        </a:solidFill>
                        <a:effectLst/>
                        <a:latin typeface="Nunito Sans" panose="00000500000000000000" pitchFamily="2" charset="0"/>
                      </a:endParaRP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1610504"/>
                  </a:ext>
                </a:extLst>
              </a:tr>
              <a:tr h="277715">
                <a:tc>
                  <a:txBody>
                    <a:bodyPr/>
                    <a:lstStyle/>
                    <a:p>
                      <a:pPr algn="l" fontAlgn="b"/>
                      <a:r>
                        <a:rPr lang="en-GB" sz="1400" b="0" i="0" u="none" strike="noStrike" dirty="0">
                          <a:solidFill>
                            <a:srgbClr val="000000"/>
                          </a:solidFill>
                          <a:effectLst/>
                          <a:latin typeface="Nunito Sans" panose="00000500000000000000" pitchFamily="2" charset="0"/>
                        </a:rPr>
                        <a:t>Ulster Bank Deposit</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Nunito Sans" panose="00000500000000000000" pitchFamily="2" charset="0"/>
                        </a:rPr>
                        <a:t>RBS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i="0" u="none" strike="noStrike" dirty="0">
                          <a:solidFill>
                            <a:srgbClr val="31D4CF"/>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400" b="0" i="0" u="none" strike="noStrike">
                        <a:solidFill>
                          <a:srgbClr val="000000"/>
                        </a:solidFill>
                        <a:effectLst/>
                        <a:latin typeface="Nunito Sans" panose="00000500000000000000" pitchFamily="2" charset="0"/>
                      </a:endParaRP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9340639"/>
                  </a:ext>
                </a:extLst>
              </a:tr>
              <a:tr h="277715">
                <a:tc>
                  <a:txBody>
                    <a:bodyPr/>
                    <a:lstStyle/>
                    <a:p>
                      <a:pPr algn="l" fontAlgn="b"/>
                      <a:r>
                        <a:rPr lang="en-GB" sz="1400" b="0" i="0" u="none" strike="noStrike">
                          <a:solidFill>
                            <a:srgbClr val="000000"/>
                          </a:solidFill>
                          <a:effectLst/>
                          <a:latin typeface="Nunito Sans" panose="00000500000000000000" pitchFamily="2" charset="0"/>
                        </a:rPr>
                        <a:t>Derivative on RBS</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Nunito Sans" panose="00000500000000000000" pitchFamily="2" charset="0"/>
                        </a:rPr>
                        <a:t>RBS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Nunito Sans" panose="00000500000000000000" pitchFamily="2" charset="0"/>
                        </a:rPr>
                        <a:t>-900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i="0" u="none" strike="noStrike" dirty="0">
                          <a:solidFill>
                            <a:srgbClr val="31D4CF"/>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400" b="0" i="0" u="none" strike="noStrike" dirty="0">
                          <a:solidFill>
                            <a:srgbClr val="000000"/>
                          </a:solidFill>
                          <a:effectLst/>
                          <a:latin typeface="Nunito Sans" panose="00000500000000000000" pitchFamily="2" charset="0"/>
                        </a:rPr>
                        <a:t>JPM</a:t>
                      </a: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5094198"/>
                  </a:ext>
                </a:extLst>
              </a:tr>
              <a:tr h="277715">
                <a:tc>
                  <a:txBody>
                    <a:bodyPr/>
                    <a:lstStyle/>
                    <a:p>
                      <a:pPr algn="l" fontAlgn="b"/>
                      <a:r>
                        <a:rPr lang="en-GB" sz="1400" b="0" i="0" u="none" strike="noStrike">
                          <a:solidFill>
                            <a:srgbClr val="000000"/>
                          </a:solidFill>
                          <a:effectLst/>
                          <a:latin typeface="Nunito Sans" panose="00000500000000000000" pitchFamily="2" charset="0"/>
                        </a:rPr>
                        <a:t>Derivative on BP</a:t>
                      </a:r>
                    </a:p>
                  </a:txBody>
                  <a:tcPr marL="11571" marR="11571" marT="1157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Nunito Sans" panose="00000500000000000000" pitchFamily="2" charset="0"/>
                        </a:rPr>
                        <a:t>RBS Group</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i="0" u="none" strike="noStrike" dirty="0">
                          <a:solidFill>
                            <a:srgbClr val="31D4CF"/>
                          </a:solidFill>
                          <a:effectLst/>
                          <a:latin typeface="Nunito Sans" panose="00000500000000000000" pitchFamily="2" charset="0"/>
                        </a:rPr>
                        <a:t>1,300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Nunito Sans" panose="00000500000000000000" pitchFamily="2" charset="0"/>
                        </a:rPr>
                        <a:t>10,000</a:t>
                      </a:r>
                    </a:p>
                  </a:txBody>
                  <a:tcPr marL="11571" marR="11571" marT="115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400" b="0" i="0" u="none" strike="noStrike" dirty="0">
                          <a:solidFill>
                            <a:srgbClr val="000000"/>
                          </a:solidFill>
                          <a:effectLst/>
                          <a:latin typeface="Nunito Sans" panose="00000500000000000000" pitchFamily="2" charset="0"/>
                        </a:rPr>
                        <a:t>RBS</a:t>
                      </a:r>
                    </a:p>
                  </a:txBody>
                  <a:tcPr marL="11571" marR="11571" marT="1157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479290"/>
                  </a:ext>
                </a:extLst>
              </a:tr>
            </a:tbl>
          </a:graphicData>
        </a:graphic>
      </p:graphicFrame>
    </p:spTree>
    <p:extLst>
      <p:ext uri="{BB962C8B-B14F-4D97-AF65-F5344CB8AC3E}">
        <p14:creationId xmlns:p14="http://schemas.microsoft.com/office/powerpoint/2010/main" val="498889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UCITS33 FundWare Application</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632311"/>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As there are effectively 2 types of exposure that are monitored (i.e. Issuer exposure and Counterparty exposure), an additional process is required as the system is unable to aggregate both types of exposure in a single rule.</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This issue is counteracted with the introduction of the CP Proxy Holdings and CP Proxy Offset files.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CP Proxy Holding file has 2 purposes:</a:t>
            </a:r>
          </a:p>
          <a:p>
            <a:pPr marL="800100" lvl="2" indent="-342900">
              <a:buFont typeface="+mj-lt"/>
              <a:buAutoNum type="arabicPeriod"/>
              <a:defRPr/>
            </a:pPr>
            <a:r>
              <a:rPr lang="en-US" dirty="0">
                <a:latin typeface="Nunito Sans" panose="00000500000000000000" pitchFamily="2" charset="0"/>
                <a:ea typeface="Calibri" charset="0"/>
                <a:cs typeface="Calibri" charset="0"/>
              </a:rPr>
              <a:t>To make OTC derivative counterparty exposure be viewed as Proxy Issuer Exposure and;</a:t>
            </a:r>
          </a:p>
          <a:p>
            <a:pPr marL="800100" lvl="2" indent="-342900">
              <a:buFont typeface="+mj-lt"/>
              <a:buAutoNum type="arabicPeriod"/>
              <a:defRPr/>
            </a:pPr>
            <a:r>
              <a:rPr lang="en-US" dirty="0">
                <a:latin typeface="Nunito Sans" panose="00000500000000000000" pitchFamily="2" charset="0"/>
                <a:ea typeface="Calibri" charset="0"/>
                <a:cs typeface="Calibri" charset="0"/>
              </a:rPr>
              <a:t>To net the long and short cash positions to circumvent the issue which would arise from using absolute article 3 exposure</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In other words, we are taking the Counterparty exposure and re-structuring it so that it appears instead as Issuer exposure (via the CP Proxy Holding lines) so that the system only has to monitor exposure to the Issuer.</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Cash and OTC derivatives are therefore encompassed, in this instance, under the Asset Category of “CP Proxy Holding” and thus these asset categories are excluded from the rule to avoid double counting.</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CP Proxy Offset file is the exact invert of the CP proxy file, and its purpose is to avoid these proxy holdings from contributing to leverage or impacting the NAV tolerance. Therefore, the CP Proxy </a:t>
            </a:r>
            <a:r>
              <a:rPr lang="en-US" u="sng" dirty="0">
                <a:latin typeface="Nunito Sans" panose="00000500000000000000" pitchFamily="2" charset="0"/>
                <a:ea typeface="Calibri" charset="0"/>
                <a:cs typeface="Calibri" charset="0"/>
              </a:rPr>
              <a:t>Offsets</a:t>
            </a:r>
            <a:r>
              <a:rPr lang="en-US" dirty="0">
                <a:latin typeface="Nunito Sans" panose="00000500000000000000" pitchFamily="2" charset="0"/>
                <a:ea typeface="Calibri" charset="0"/>
                <a:cs typeface="Calibri" charset="0"/>
              </a:rPr>
              <a:t> Asset type is not used in calculating UCITS33.</a:t>
            </a:r>
          </a:p>
        </p:txBody>
      </p:sp>
    </p:spTree>
    <p:extLst>
      <p:ext uri="{BB962C8B-B14F-4D97-AF65-F5344CB8AC3E}">
        <p14:creationId xmlns:p14="http://schemas.microsoft.com/office/powerpoint/2010/main" val="4243109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923117"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UL 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Absolute AIF Exposure in Scheme Currency</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Absolute AIF Exposure % to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Asset Type Name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List.Rule16CE -&gt; this name may differ from environment to environment (e.g. </a:t>
            </a:r>
            <a:r>
              <a:rPr lang="en-US" dirty="0" err="1">
                <a:latin typeface="Nunito Sans" panose="00000500000000000000" pitchFamily="2" charset="0"/>
                <a:ea typeface="Calibri" charset="0"/>
                <a:cs typeface="Calibri" charset="0"/>
              </a:rPr>
              <a:t>List.Index</a:t>
            </a:r>
            <a:r>
              <a:rPr lang="en-US" dirty="0">
                <a:latin typeface="Nunito Sans" panose="00000500000000000000" pitchFamily="2" charset="0"/>
                <a:ea typeface="Calibri" charset="0"/>
                <a:cs typeface="Calibri" charset="0"/>
              </a:rPr>
              <a:t> Derivatives)</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7" y="4551794"/>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7" y="5013459"/>
            <a:ext cx="9176084" cy="1477328"/>
          </a:xfrm>
          <a:prstGeom prst="rect">
            <a:avLst/>
          </a:prstGeom>
          <a:noFill/>
        </p:spPr>
        <p:txBody>
          <a:bodyPr wrap="square" rtlCol="0">
            <a:spAutoFit/>
          </a:bodyPr>
          <a:lstStyle/>
          <a:p>
            <a:pPr marL="342900" lvl="1" indent="-342900">
              <a:buFont typeface="+mj-lt"/>
              <a:buAutoNum type="arabicPeriod"/>
              <a:defRPr/>
            </a:pPr>
            <a:r>
              <a:rPr lang="en-US" dirty="0">
                <a:latin typeface="Nunito Sans" panose="00000500000000000000" pitchFamily="2" charset="0"/>
                <a:ea typeface="Calibri" charset="0"/>
                <a:cs typeface="Calibri" charset="0"/>
              </a:rPr>
              <a:t>Index derivatives incorrectly being picked up.</a:t>
            </a:r>
          </a:p>
          <a:p>
            <a:pPr marL="342900" lvl="1" indent="-342900">
              <a:buFont typeface="+mj-lt"/>
              <a:buAutoNum type="arabicPeriod"/>
              <a:defRPr/>
            </a:pPr>
            <a:r>
              <a:rPr lang="en-US" dirty="0">
                <a:latin typeface="Nunito Sans" panose="00000500000000000000" pitchFamily="2" charset="0"/>
                <a:ea typeface="Calibri" charset="0"/>
                <a:cs typeface="Calibri" charset="0"/>
              </a:rPr>
              <a:t>Counterparties are not correctly assigned to OTC Derivatives and/or cash.</a:t>
            </a:r>
          </a:p>
          <a:p>
            <a:pPr marL="342900" lvl="1" indent="-342900">
              <a:buFont typeface="+mj-lt"/>
              <a:buAutoNum type="arabicPeriod"/>
              <a:defRPr/>
            </a:pPr>
            <a:r>
              <a:rPr lang="en-US" dirty="0">
                <a:latin typeface="Nunito Sans" panose="00000500000000000000" pitchFamily="2" charset="0"/>
                <a:ea typeface="Calibri" charset="0"/>
                <a:cs typeface="Calibri" charset="0"/>
              </a:rPr>
              <a:t>Securities have an incorrect issuer assigned.</a:t>
            </a:r>
          </a:p>
          <a:p>
            <a:pPr marL="342900" lvl="1" indent="-342900">
              <a:buFont typeface="+mj-lt"/>
              <a:buAutoNum type="arabicPeriod"/>
              <a:defRPr/>
            </a:pPr>
            <a:r>
              <a:rPr lang="en-US" dirty="0">
                <a:latin typeface="Nunito Sans" panose="00000500000000000000" pitchFamily="2" charset="0"/>
                <a:ea typeface="Calibri" charset="0"/>
                <a:cs typeface="Calibri" charset="0"/>
              </a:rPr>
              <a:t>The Scheme is liquidating and therefore holds a large amount of cash.</a:t>
            </a:r>
          </a:p>
          <a:p>
            <a:pPr marL="342900" lvl="1" indent="-342900">
              <a:buFont typeface="+mj-lt"/>
              <a:buAutoNum type="arabicPeriod"/>
              <a:defRPr/>
            </a:pPr>
            <a:r>
              <a:rPr lang="en-US" dirty="0">
                <a:latin typeface="Nunito Sans" panose="00000500000000000000" pitchFamily="2" charset="0"/>
                <a:ea typeface="Calibri" charset="0"/>
                <a:cs typeface="Calibri" charset="0"/>
              </a:rPr>
              <a:t>Issuers of Government Bonds are not updated to be GOPS issuers.</a:t>
            </a:r>
          </a:p>
        </p:txBody>
      </p:sp>
      <p:sp>
        <p:nvSpPr>
          <p:cNvPr id="6" name="TextBox 5">
            <a:extLst>
              <a:ext uri="{FF2B5EF4-FFF2-40B4-BE49-F238E27FC236}">
                <a16:creationId xmlns:a16="http://schemas.microsoft.com/office/drawing/2014/main" id="{701840BC-6664-46AA-B2B8-BFD38F0BBB4F}"/>
              </a:ext>
            </a:extLst>
          </p:cNvPr>
          <p:cNvSpPr txBox="1"/>
          <p:nvPr/>
        </p:nvSpPr>
        <p:spPr>
          <a:xfrm>
            <a:off x="449177" y="3549174"/>
            <a:ext cx="7990149"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9" name="TextBox 8">
            <a:extLst>
              <a:ext uri="{FF2B5EF4-FFF2-40B4-BE49-F238E27FC236}">
                <a16:creationId xmlns:a16="http://schemas.microsoft.com/office/drawing/2014/main" id="{00B9D7AA-4A6F-4693-BB4E-B83C2CC7058C}"/>
              </a:ext>
            </a:extLst>
          </p:cNvPr>
          <p:cNvSpPr txBox="1"/>
          <p:nvPr/>
        </p:nvSpPr>
        <p:spPr>
          <a:xfrm>
            <a:off x="449177" y="4010839"/>
            <a:ext cx="10541376"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rules monitors all assets.</a:t>
            </a:r>
          </a:p>
        </p:txBody>
      </p:sp>
    </p:spTree>
    <p:extLst>
      <p:ext uri="{BB962C8B-B14F-4D97-AF65-F5344CB8AC3E}">
        <p14:creationId xmlns:p14="http://schemas.microsoft.com/office/powerpoint/2010/main" val="260499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909310"/>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Index Derivatives</a:t>
            </a:r>
          </a:p>
          <a:p>
            <a:pPr marL="0" lvl="1">
              <a:defRPr/>
            </a:pPr>
            <a:r>
              <a:rPr lang="en-US" sz="1800" dirty="0">
                <a:latin typeface="Nunito Sans" panose="00000500000000000000" pitchFamily="2" charset="0"/>
                <a:ea typeface="Calibri" charset="0"/>
                <a:cs typeface="Calibri" charset="0"/>
              </a:rPr>
              <a:t>Index derivatives such as standard contract Futures or Options (e.g. FTSE100, S&amp;P500 </a:t>
            </a:r>
            <a:r>
              <a:rPr lang="en-US" sz="1800" dirty="0" err="1">
                <a:latin typeface="Nunito Sans" panose="00000500000000000000" pitchFamily="2" charset="0"/>
                <a:ea typeface="Calibri" charset="0"/>
                <a:cs typeface="Calibri" charset="0"/>
              </a:rPr>
              <a:t>etc</a:t>
            </a:r>
            <a:r>
              <a:rPr lang="en-US" sz="1800" dirty="0">
                <a:latin typeface="Nunito Sans" panose="00000500000000000000" pitchFamily="2" charset="0"/>
                <a:ea typeface="Calibri" charset="0"/>
                <a:cs typeface="Calibri" charset="0"/>
              </a:rPr>
              <a:t>) are not included in this rule and often we need to update the system to exclude such instruments from the results. Please note that only index options should be excluded. Equity options should absolutely be included in the UCITS33 results.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Often with options, it may be a case that we need a delta value from the client as updating this will greatly reduce the exposure being calculated. However, in cases where the exposure is still greater than 10%, or if the derivative is a Future (which are always delta = 1), then the relevant Black/White List needs to be updated in order for UCITS33 to exclude such index instruments.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Often the black/white list will be called ‘Rule16CE’ or ‘Index Derivatives’. However, it will differ from environment to environment so check which one is applied to UCITS33 in the Rules Configuration Master to be sure. Adding an instrument to this list will mean that the rule will ignore this instrument in its calculations.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Go to </a:t>
            </a:r>
            <a:r>
              <a:rPr lang="en-US" sz="1800" i="1" dirty="0">
                <a:latin typeface="Nunito Sans" panose="00000500000000000000" pitchFamily="2" charset="0"/>
                <a:ea typeface="Calibri" charset="0"/>
                <a:cs typeface="Calibri" charset="0"/>
              </a:rPr>
              <a:t>Business Administration -&gt; Data Management &amp; Uploads -&gt; Black/White List Uploads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At the top right hand corner, click ‘New’.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Next will you have to select the ‘List Type’. This is the name of the Black/White List you wish to update (i.e. Rule16CE/Index Derivatives).</a:t>
            </a:r>
            <a:endParaRPr lang="en-US" sz="1800" b="1"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361AA5E3-D960-4A15-904E-AACFAD56BC1E}"/>
              </a:ext>
            </a:extLst>
          </p:cNvPr>
          <p:cNvPicPr>
            <a:picLocks noChangeAspect="1"/>
          </p:cNvPicPr>
          <p:nvPr/>
        </p:nvPicPr>
        <p:blipFill rotWithShape="1">
          <a:blip r:embed="rId2"/>
          <a:srcRect b="21787"/>
          <a:stretch/>
        </p:blipFill>
        <p:spPr>
          <a:xfrm>
            <a:off x="4829929" y="5367228"/>
            <a:ext cx="3135086" cy="459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909310"/>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Counterparty Review</a:t>
            </a:r>
          </a:p>
          <a:p>
            <a:pPr marL="0" lvl="1">
              <a:defRPr/>
            </a:pPr>
            <a:r>
              <a:rPr lang="en-US" sz="1800" dirty="0">
                <a:latin typeface="Nunito Sans" panose="00000500000000000000" pitchFamily="2" charset="0"/>
                <a:ea typeface="Calibri" charset="0"/>
                <a:cs typeface="Calibri" charset="0"/>
              </a:rPr>
              <a:t>Verify through the use of a Derivatives Counterparty Risk holding report that all OTC Derivatives and Cash assets have the correct counterparty assigned to them. You can use a </a:t>
            </a:r>
            <a:r>
              <a:rPr lang="en-US" sz="1800" dirty="0" err="1">
                <a:latin typeface="Nunito Sans" panose="00000500000000000000" pitchFamily="2" charset="0"/>
                <a:ea typeface="Calibri" charset="0"/>
                <a:cs typeface="Calibri" charset="0"/>
              </a:rPr>
              <a:t>DerivHCP</a:t>
            </a:r>
            <a:r>
              <a:rPr lang="en-US" sz="1800" dirty="0">
                <a:latin typeface="Nunito Sans" panose="00000500000000000000" pitchFamily="2" charset="0"/>
                <a:ea typeface="Calibri" charset="0"/>
                <a:cs typeface="Calibri" charset="0"/>
              </a:rPr>
              <a:t> file upload to correct any blanks. However, if an correct counterparty has been assigned to an instrument then you must correct this through the Holdings file (if it maps in Counterparty. Please raise with a Team Lead if there are any issues.)</a:t>
            </a:r>
          </a:p>
          <a:p>
            <a:pPr marL="0" lvl="1">
              <a:defRPr/>
            </a:pPr>
            <a:endParaRPr lang="en-US" b="1"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Issuer Review</a:t>
            </a: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Verify through the use of a Holdings Export report that all instruments contributing to the breach have the Issuer field populated with the correct </a:t>
            </a:r>
            <a:r>
              <a:rPr lang="en-US" dirty="0">
                <a:latin typeface="Nunito Sans" panose="00000500000000000000" pitchFamily="2" charset="0"/>
                <a:ea typeface="Calibri" charset="0"/>
                <a:cs typeface="Calibri" charset="0"/>
              </a:rPr>
              <a:t>Issuer. If it is incorrect you can find it the instrument master and update the Company field as long as the company you wish to change it to already exists in the master.</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Please bear in mind that if the client uses a data vendor for its security setup process then you will need update this file too as it will overwrite the change in the master each day. </a:t>
            </a:r>
          </a:p>
          <a:p>
            <a:pPr marL="0" lvl="1">
              <a:defRPr/>
            </a:pPr>
            <a:endParaRPr lang="en-US"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No equity or debt instrument should have an Issuer value of “UNKNOWN”. This will need to be corrected.</a:t>
            </a: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b="1" dirty="0">
                <a:latin typeface="Nunito Sans" panose="00000500000000000000" pitchFamily="2" charset="0"/>
                <a:ea typeface="Calibri" charset="0"/>
                <a:cs typeface="Calibri" charset="0"/>
              </a:rPr>
              <a:t>Fund is Liquidating</a:t>
            </a: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If the scheme holds a large percentage of the NAV in cash then it is possible that the fund is liquidating. Review that all data received has been uploaded into system.</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fund is liquidating</a:t>
            </a:r>
            <a:r>
              <a:rPr lang="en-US" dirty="0">
                <a:latin typeface="Nunito Sans" panose="00000500000000000000" pitchFamily="2" charset="0"/>
                <a:ea typeface="Calibri" charset="0"/>
                <a:cs typeface="Calibri" charset="0"/>
              </a:rPr>
              <a:t>, please confirm this with the client.</a:t>
            </a: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207348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355312"/>
          </a:xfrm>
          <a:prstGeom prst="rect">
            <a:avLst/>
          </a:prstGeom>
          <a:noFill/>
        </p:spPr>
        <p:txBody>
          <a:bodyPr wrap="square" rtlCol="0">
            <a:spAutoFit/>
          </a:bodyPr>
          <a:lstStyle/>
          <a:p>
            <a:pPr marL="0" lvl="1">
              <a:defRPr/>
            </a:pPr>
            <a:endParaRPr lang="en-US" sz="1800" b="1"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Government Securities Review</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UCITS33 only applies to securities that are not considered to be issued by a government or other public bodies.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marked as a GOPS Issuer in the Company Master.</a:t>
            </a: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GOPS field is marked as ‘Yes’ then it will not be picked up by UCITS33.</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p:txBody>
      </p:sp>
      <p:pic>
        <p:nvPicPr>
          <p:cNvPr id="4" name="Picture 3">
            <a:extLst>
              <a:ext uri="{FF2B5EF4-FFF2-40B4-BE49-F238E27FC236}">
                <a16:creationId xmlns:a16="http://schemas.microsoft.com/office/drawing/2014/main" id="{1A1C661C-E76F-4FCB-8434-246F6145C1CE}"/>
              </a:ext>
            </a:extLst>
          </p:cNvPr>
          <p:cNvPicPr>
            <a:picLocks noChangeAspect="1"/>
          </p:cNvPicPr>
          <p:nvPr/>
        </p:nvPicPr>
        <p:blipFill>
          <a:blip r:embed="rId2"/>
          <a:stretch>
            <a:fillRect/>
          </a:stretch>
        </p:blipFill>
        <p:spPr>
          <a:xfrm>
            <a:off x="4152900" y="3784636"/>
            <a:ext cx="3886200" cy="926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1985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1293644" cy="397031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you can see from the above table the issuer exposure to RBS </a:t>
            </a:r>
            <a:r>
              <a:rPr lang="en-GB" dirty="0">
                <a:latin typeface="Nunito Sans" panose="00000500000000000000" pitchFamily="2" charset="0"/>
                <a:ea typeface="Calibri" charset="0"/>
                <a:cs typeface="Calibri" charset="0"/>
              </a:rPr>
              <a:t>accounts for 15% of the scheme NAV. The counterparty exposure to RBS, displayed via the CP Proxy line, accounts for 7.5% of the scheme NAV. When consolidated this produces a breach at 22.5%. </a:t>
            </a:r>
          </a:p>
          <a:p>
            <a:pPr marL="0" lvl="1">
              <a:defRPr/>
            </a:pPr>
            <a:endParaRPr lang="en-GB" dirty="0">
              <a:latin typeface="Nunito Sans" panose="00000500000000000000" pitchFamily="2" charset="0"/>
              <a:ea typeface="Calibri" charset="0"/>
              <a:cs typeface="Calibri" charset="0"/>
            </a:endParaRPr>
          </a:p>
          <a:p>
            <a:pPr marL="0" lvl="1">
              <a:defRPr/>
            </a:pPr>
            <a:r>
              <a:rPr lang="en-GB" dirty="0">
                <a:latin typeface="Nunito Sans" panose="00000500000000000000" pitchFamily="2" charset="0"/>
                <a:ea typeface="Calibri" charset="0"/>
                <a:cs typeface="Calibri" charset="0"/>
              </a:rPr>
              <a:t>If the rule did not consider the counterparty exposure it would result in a false pass. Similarly, if the rule considered only counterparty exposure then it would also be a false pass.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In this instance</a:t>
            </a:r>
            <a:r>
              <a:rPr lang="en-GB" dirty="0">
                <a:latin typeface="Nunito Sans" panose="00000500000000000000" pitchFamily="2" charset="0"/>
                <a:ea typeface="Calibri" charset="0"/>
                <a:cs typeface="Calibri" charset="0"/>
              </a:rPr>
              <a:t>, the CP Proxy line is only made up of cash as the fund does not hold any OTC Derivatives.</a:t>
            </a:r>
            <a:endParaRPr lang="en-GB" sz="1800" dirty="0">
              <a:latin typeface="Nunito Sans" panose="00000500000000000000" pitchFamily="2" charset="0"/>
              <a:ea typeface="Calibri" charset="0"/>
              <a:cs typeface="Calibri" charset="0"/>
            </a:endParaRPr>
          </a:p>
        </p:txBody>
      </p:sp>
      <p:graphicFrame>
        <p:nvGraphicFramePr>
          <p:cNvPr id="6" name="Table 5">
            <a:extLst>
              <a:ext uri="{FF2B5EF4-FFF2-40B4-BE49-F238E27FC236}">
                <a16:creationId xmlns:a16="http://schemas.microsoft.com/office/drawing/2014/main" id="{525C94A5-F1A3-4020-8E43-A63FD9B058EA}"/>
              </a:ext>
            </a:extLst>
          </p:cNvPr>
          <p:cNvGraphicFramePr>
            <a:graphicFrameLocks noGrp="1"/>
          </p:cNvGraphicFramePr>
          <p:nvPr>
            <p:extLst>
              <p:ext uri="{D42A27DB-BD31-4B8C-83A1-F6EECF244321}">
                <p14:modId xmlns:p14="http://schemas.microsoft.com/office/powerpoint/2010/main" val="1573010968"/>
              </p:ext>
            </p:extLst>
          </p:nvPr>
        </p:nvGraphicFramePr>
        <p:xfrm>
          <a:off x="558985" y="1295527"/>
          <a:ext cx="10449326" cy="1043811"/>
        </p:xfrm>
        <a:graphic>
          <a:graphicData uri="http://schemas.openxmlformats.org/drawingml/2006/table">
            <a:tbl>
              <a:tblPr/>
              <a:tblGrid>
                <a:gridCol w="1184784">
                  <a:extLst>
                    <a:ext uri="{9D8B030D-6E8A-4147-A177-3AD203B41FA5}">
                      <a16:colId xmlns:a16="http://schemas.microsoft.com/office/drawing/2014/main" val="403121124"/>
                    </a:ext>
                  </a:extLst>
                </a:gridCol>
                <a:gridCol w="1349754">
                  <a:extLst>
                    <a:ext uri="{9D8B030D-6E8A-4147-A177-3AD203B41FA5}">
                      <a16:colId xmlns:a16="http://schemas.microsoft.com/office/drawing/2014/main" val="325790273"/>
                    </a:ext>
                  </a:extLst>
                </a:gridCol>
                <a:gridCol w="1604707">
                  <a:extLst>
                    <a:ext uri="{9D8B030D-6E8A-4147-A177-3AD203B41FA5}">
                      <a16:colId xmlns:a16="http://schemas.microsoft.com/office/drawing/2014/main" val="350996808"/>
                    </a:ext>
                  </a:extLst>
                </a:gridCol>
                <a:gridCol w="734866">
                  <a:extLst>
                    <a:ext uri="{9D8B030D-6E8A-4147-A177-3AD203B41FA5}">
                      <a16:colId xmlns:a16="http://schemas.microsoft.com/office/drawing/2014/main" val="2672558478"/>
                    </a:ext>
                  </a:extLst>
                </a:gridCol>
                <a:gridCol w="1634702">
                  <a:extLst>
                    <a:ext uri="{9D8B030D-6E8A-4147-A177-3AD203B41FA5}">
                      <a16:colId xmlns:a16="http://schemas.microsoft.com/office/drawing/2014/main" val="647679317"/>
                    </a:ext>
                  </a:extLst>
                </a:gridCol>
                <a:gridCol w="1634702">
                  <a:extLst>
                    <a:ext uri="{9D8B030D-6E8A-4147-A177-3AD203B41FA5}">
                      <a16:colId xmlns:a16="http://schemas.microsoft.com/office/drawing/2014/main" val="3169745284"/>
                    </a:ext>
                  </a:extLst>
                </a:gridCol>
                <a:gridCol w="1124795">
                  <a:extLst>
                    <a:ext uri="{9D8B030D-6E8A-4147-A177-3AD203B41FA5}">
                      <a16:colId xmlns:a16="http://schemas.microsoft.com/office/drawing/2014/main" val="2733291360"/>
                    </a:ext>
                  </a:extLst>
                </a:gridCol>
                <a:gridCol w="1181016">
                  <a:extLst>
                    <a:ext uri="{9D8B030D-6E8A-4147-A177-3AD203B41FA5}">
                      <a16:colId xmlns:a16="http://schemas.microsoft.com/office/drawing/2014/main" val="2394537300"/>
                    </a:ext>
                  </a:extLst>
                </a:gridCol>
              </a:tblGrid>
              <a:tr h="395928">
                <a:tc>
                  <a:txBody>
                    <a:bodyPr/>
                    <a:lstStyle/>
                    <a:p>
                      <a:pPr algn="l" fontAlgn="b"/>
                      <a:r>
                        <a:rPr lang="en-GB" sz="1100" b="1" i="0" u="none" strike="noStrike" dirty="0">
                          <a:solidFill>
                            <a:srgbClr val="FFFFFF"/>
                          </a:solidFill>
                          <a:effectLst/>
                          <a:latin typeface="Calibri" panose="020F0502020204030204" pitchFamily="34" charset="0"/>
                        </a:rPr>
                        <a:t>Instrument Security Code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Security Name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Asset Type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Issuer is GOPs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100" b="1" i="0" u="none" strike="noStrike">
                          <a:solidFill>
                            <a:srgbClr val="FFFFFF"/>
                          </a:solidFill>
                          <a:effectLst/>
                          <a:latin typeface="Calibri" panose="020F0502020204030204" pitchFamily="34" charset="0"/>
                        </a:rPr>
                        <a:t>AIF Absolute Exposure in Scheme Currency</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100" b="1" i="0" u="none" strike="noStrike">
                          <a:solidFill>
                            <a:srgbClr val="FFFFFF"/>
                          </a:solidFill>
                          <a:effectLst/>
                          <a:latin typeface="Calibri" panose="020F0502020204030204" pitchFamily="34" charset="0"/>
                        </a:rPr>
                        <a:t>Absolute AIF Exposure % to NAV</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Scheme NAV</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UL Issuer Group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251557239"/>
                  </a:ext>
                </a:extLst>
              </a:tr>
              <a:tr h="215961">
                <a:tc>
                  <a:txBody>
                    <a:bodyPr/>
                    <a:lstStyle/>
                    <a:p>
                      <a:pPr algn="l" fontAlgn="b"/>
                      <a:r>
                        <a:rPr lang="en-GB" sz="1100" b="0" i="0" u="none" strike="noStrike">
                          <a:solidFill>
                            <a:srgbClr val="000000"/>
                          </a:solidFill>
                          <a:effectLst/>
                          <a:latin typeface="Calibri" panose="020F0502020204030204" pitchFamily="34" charset="0"/>
                        </a:rPr>
                        <a:t>B123AB4</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RBS Ordinary Share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dirty="0">
                          <a:solidFill>
                            <a:srgbClr val="000000"/>
                          </a:solidFill>
                          <a:effectLst/>
                          <a:latin typeface="Calibri" panose="020F0502020204030204" pitchFamily="34" charset="0"/>
                        </a:rPr>
                        <a:t>Equity</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1,500,000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15.00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22724086"/>
                  </a:ext>
                </a:extLst>
              </a:tr>
              <a:tr h="215961">
                <a:tc>
                  <a:txBody>
                    <a:bodyPr/>
                    <a:lstStyle/>
                    <a:p>
                      <a:pPr algn="l" fontAlgn="b"/>
                      <a:r>
                        <a:rPr lang="en-GB" sz="1100" b="0" i="0" u="none" strike="noStrike">
                          <a:solidFill>
                            <a:srgbClr val="000000"/>
                          </a:solidFill>
                          <a:effectLst/>
                          <a:latin typeface="Calibri" panose="020F0502020204030204" pitchFamily="34" charset="0"/>
                        </a:rPr>
                        <a:t>CPRBSGBP</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CPRBSGBP</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Derivative CP Exposure</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750,000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7.50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591824815"/>
                  </a:ext>
                </a:extLst>
              </a:tr>
              <a:tr h="215961">
                <a:tc>
                  <a:txBody>
                    <a:bodyPr/>
                    <a:lstStyle/>
                    <a:p>
                      <a:pPr algn="l" fontAlgn="b"/>
                      <a:r>
                        <a:rPr lang="en-GB" sz="1100" b="1" i="0" u="none" strike="noStrike">
                          <a:solidFill>
                            <a:srgbClr val="000000"/>
                          </a:solidFill>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1" i="0" u="none" strike="noStrike">
                          <a:solidFill>
                            <a:srgbClr val="000000"/>
                          </a:solidFill>
                          <a:effectLst/>
                          <a:latin typeface="Calibri" panose="020F0502020204030204" pitchFamily="34" charset="0"/>
                        </a:rPr>
                        <a:t>                                22.50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dirty="0">
                        <a:solidFill>
                          <a:srgbClr val="000000"/>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956263"/>
                  </a:ext>
                </a:extLst>
              </a:tr>
            </a:tbl>
          </a:graphicData>
        </a:graphic>
      </p:graphicFrame>
      <p:graphicFrame>
        <p:nvGraphicFramePr>
          <p:cNvPr id="9" name="Table 8">
            <a:extLst>
              <a:ext uri="{FF2B5EF4-FFF2-40B4-BE49-F238E27FC236}">
                <a16:creationId xmlns:a16="http://schemas.microsoft.com/office/drawing/2014/main" id="{D4CECCC6-DCC4-4966-8253-D348C24E74CB}"/>
              </a:ext>
            </a:extLst>
          </p:cNvPr>
          <p:cNvGraphicFramePr>
            <a:graphicFrameLocks noGrp="1"/>
          </p:cNvGraphicFramePr>
          <p:nvPr>
            <p:extLst>
              <p:ext uri="{D42A27DB-BD31-4B8C-83A1-F6EECF244321}">
                <p14:modId xmlns:p14="http://schemas.microsoft.com/office/powerpoint/2010/main" val="3323531142"/>
              </p:ext>
            </p:extLst>
          </p:nvPr>
        </p:nvGraphicFramePr>
        <p:xfrm>
          <a:off x="564591" y="4934169"/>
          <a:ext cx="10443720" cy="1476072"/>
        </p:xfrm>
        <a:graphic>
          <a:graphicData uri="http://schemas.openxmlformats.org/drawingml/2006/table">
            <a:tbl>
              <a:tblPr/>
              <a:tblGrid>
                <a:gridCol w="2238028">
                  <a:extLst>
                    <a:ext uri="{9D8B030D-6E8A-4147-A177-3AD203B41FA5}">
                      <a16:colId xmlns:a16="http://schemas.microsoft.com/office/drawing/2014/main" val="2215842277"/>
                    </a:ext>
                  </a:extLst>
                </a:gridCol>
                <a:gridCol w="1469240">
                  <a:extLst>
                    <a:ext uri="{9D8B030D-6E8A-4147-A177-3AD203B41FA5}">
                      <a16:colId xmlns:a16="http://schemas.microsoft.com/office/drawing/2014/main" val="2753183050"/>
                    </a:ext>
                  </a:extLst>
                </a:gridCol>
                <a:gridCol w="1093388">
                  <a:extLst>
                    <a:ext uri="{9D8B030D-6E8A-4147-A177-3AD203B41FA5}">
                      <a16:colId xmlns:a16="http://schemas.microsoft.com/office/drawing/2014/main" val="816896218"/>
                    </a:ext>
                  </a:extLst>
                </a:gridCol>
                <a:gridCol w="1315482">
                  <a:extLst>
                    <a:ext uri="{9D8B030D-6E8A-4147-A177-3AD203B41FA5}">
                      <a16:colId xmlns:a16="http://schemas.microsoft.com/office/drawing/2014/main" val="1515763000"/>
                    </a:ext>
                  </a:extLst>
                </a:gridCol>
                <a:gridCol w="939630">
                  <a:extLst>
                    <a:ext uri="{9D8B030D-6E8A-4147-A177-3AD203B41FA5}">
                      <a16:colId xmlns:a16="http://schemas.microsoft.com/office/drawing/2014/main" val="578377058"/>
                    </a:ext>
                  </a:extLst>
                </a:gridCol>
                <a:gridCol w="546694">
                  <a:extLst>
                    <a:ext uri="{9D8B030D-6E8A-4147-A177-3AD203B41FA5}">
                      <a16:colId xmlns:a16="http://schemas.microsoft.com/office/drawing/2014/main" val="3324854883"/>
                    </a:ext>
                  </a:extLst>
                </a:gridCol>
                <a:gridCol w="1264229">
                  <a:extLst>
                    <a:ext uri="{9D8B030D-6E8A-4147-A177-3AD203B41FA5}">
                      <a16:colId xmlns:a16="http://schemas.microsoft.com/office/drawing/2014/main" val="3694686168"/>
                    </a:ext>
                  </a:extLst>
                </a:gridCol>
                <a:gridCol w="1577029">
                  <a:extLst>
                    <a:ext uri="{9D8B030D-6E8A-4147-A177-3AD203B41FA5}">
                      <a16:colId xmlns:a16="http://schemas.microsoft.com/office/drawing/2014/main" val="444870353"/>
                    </a:ext>
                  </a:extLst>
                </a:gridCol>
              </a:tblGrid>
              <a:tr h="246012">
                <a:tc>
                  <a:txBody>
                    <a:bodyPr/>
                    <a:lstStyle/>
                    <a:p>
                      <a:pPr algn="l" fontAlgn="b"/>
                      <a:r>
                        <a:rPr lang="en-GB" sz="1100" b="1" i="0" u="none" strike="noStrike">
                          <a:solidFill>
                            <a:srgbClr val="FFFFFF"/>
                          </a:solidFill>
                          <a:effectLst/>
                          <a:latin typeface="Calibri" panose="020F0502020204030204" pitchFamily="34" charset="0"/>
                        </a:rPr>
                        <a:t>Instrument Security Code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dirty="0">
                          <a:solidFill>
                            <a:srgbClr val="FFFFFF"/>
                          </a:solidFill>
                          <a:effectLst/>
                          <a:latin typeface="Calibri" panose="020F0502020204030204" pitchFamily="34" charset="0"/>
                        </a:rPr>
                        <a:t>Security Name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Asset Type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Issuer is GOPs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MV Base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Scheme NAV</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UL Issuer Group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471763511"/>
                  </a:ext>
                </a:extLst>
              </a:tr>
              <a:tr h="246012">
                <a:tc>
                  <a:txBody>
                    <a:bodyPr/>
                    <a:lstStyle/>
                    <a:p>
                      <a:pPr algn="l" fontAlgn="b"/>
                      <a:r>
                        <a:rPr lang="en-GB" sz="1100" b="0" i="0" u="none" strike="noStrike" dirty="0">
                          <a:solidFill>
                            <a:srgbClr val="000000"/>
                          </a:solidFill>
                          <a:effectLst/>
                          <a:latin typeface="Calibri" panose="020F0502020204030204" pitchFamily="34" charset="0"/>
                        </a:rPr>
                        <a:t>GBP-Cash</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GBP 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500,000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5.00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3755237"/>
                  </a:ext>
                </a:extLst>
              </a:tr>
              <a:tr h="246012">
                <a:tc>
                  <a:txBody>
                    <a:bodyPr/>
                    <a:lstStyle/>
                    <a:p>
                      <a:pPr algn="l" fontAlgn="b"/>
                      <a:r>
                        <a:rPr lang="en-GB" sz="1100" b="0" i="0" u="none" strike="noStrike">
                          <a:solidFill>
                            <a:srgbClr val="000000"/>
                          </a:solidFill>
                          <a:effectLst/>
                          <a:latin typeface="Calibri" panose="020F0502020204030204" pitchFamily="34" charset="0"/>
                        </a:rPr>
                        <a:t>USD-Cash</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USD 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200,000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1361272"/>
                  </a:ext>
                </a:extLst>
              </a:tr>
              <a:tr h="246012">
                <a:tc>
                  <a:txBody>
                    <a:bodyPr/>
                    <a:lstStyle/>
                    <a:p>
                      <a:pPr algn="l" fontAlgn="b"/>
                      <a:r>
                        <a:rPr lang="en-GB" sz="1100" b="0" i="0" u="none" strike="noStrike">
                          <a:solidFill>
                            <a:srgbClr val="000000"/>
                          </a:solidFill>
                          <a:effectLst/>
                          <a:latin typeface="Calibri" panose="020F0502020204030204" pitchFamily="34" charset="0"/>
                        </a:rPr>
                        <a:t>EUR-Cash</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EUR 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Custody Cash</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7907678"/>
                  </a:ext>
                </a:extLst>
              </a:tr>
              <a:tr h="246012">
                <a:tc>
                  <a:txBody>
                    <a:bodyPr/>
                    <a:lstStyle/>
                    <a:p>
                      <a:pPr algn="l" fontAlgn="b"/>
                      <a:r>
                        <a:rPr lang="en-GB" sz="1100" b="0" i="0" u="none" strike="noStrike">
                          <a:solidFill>
                            <a:srgbClr val="000000"/>
                          </a:solidFill>
                          <a:effectLst/>
                          <a:latin typeface="Calibri" panose="020F0502020204030204" pitchFamily="34" charset="0"/>
                        </a:rPr>
                        <a:t>CHF-Cash</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CHF Custody Cash</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Custody Cash</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FALSE</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50,000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- 0.50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10,000,000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RBS</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50624660"/>
                  </a:ext>
                </a:extLst>
              </a:tr>
              <a:tr h="246012">
                <a:tc>
                  <a:txBody>
                    <a:bodyPr/>
                    <a:lstStyle/>
                    <a:p>
                      <a:pPr algn="l" fontAlgn="b"/>
                      <a:r>
                        <a:rPr lang="en-GB" sz="1100" b="1" i="0" u="none" strike="noStrike">
                          <a:solidFill>
                            <a:srgbClr val="000000"/>
                          </a:solidFill>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1" i="0" u="none" strike="noStrike">
                          <a:solidFill>
                            <a:srgbClr val="000000"/>
                          </a:solidFill>
                          <a:effectLst/>
                          <a:latin typeface="Calibri" panose="020F0502020204030204" pitchFamily="34" charset="0"/>
                        </a:rPr>
                        <a:t>  7.50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1" i="0" u="none" strike="noStrike" dirty="0">
                        <a:solidFill>
                          <a:srgbClr val="000000"/>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5744970"/>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26B085-56B7-4A24-BFA6-6FE1196A533E}"/>
              </a:ext>
            </a:extLst>
          </p:cNvPr>
          <p:cNvSpPr txBox="1"/>
          <p:nvPr/>
        </p:nvSpPr>
        <p:spPr>
          <a:xfrm>
            <a:off x="449179" y="27631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4" name="TextBox 3">
            <a:extLst>
              <a:ext uri="{FF2B5EF4-FFF2-40B4-BE49-F238E27FC236}">
                <a16:creationId xmlns:a16="http://schemas.microsoft.com/office/drawing/2014/main" id="{850DCBEB-7DFB-4AB7-8202-0BF8E297251D}"/>
              </a:ext>
            </a:extLst>
          </p:cNvPr>
          <p:cNvSpPr txBox="1"/>
          <p:nvPr/>
        </p:nvSpPr>
        <p:spPr>
          <a:xfrm>
            <a:off x="449179" y="1112621"/>
            <a:ext cx="6883776"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FundWare, you can go to </a:t>
            </a:r>
            <a:r>
              <a:rPr lang="en-US" sz="1800" b="1" dirty="0">
                <a:latin typeface="Nunito Sans" panose="00000500000000000000" pitchFamily="2" charset="0"/>
                <a:ea typeface="Calibri" charset="0"/>
                <a:cs typeface="Calibri" charset="0"/>
              </a:rPr>
              <a:t>Reporting -&gt; Holding Reports - &gt; Holding Report </a:t>
            </a:r>
            <a:r>
              <a:rPr lang="en-US" sz="1800" dirty="0">
                <a:latin typeface="Nunito Sans" panose="00000500000000000000" pitchFamily="2" charset="0"/>
                <a:ea typeface="Calibri" charset="0"/>
                <a:cs typeface="Calibri" charset="0"/>
              </a:rPr>
              <a:t>and select one of a wide range of reports (e.g. Holding Export Report) to extract.</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Please bear in mind that this rule uses the CP Proxy Holding lines as a substitute for Cash and OTC transactions.</a:t>
            </a:r>
          </a:p>
        </p:txBody>
      </p:sp>
    </p:spTree>
    <p:extLst>
      <p:ext uri="{BB962C8B-B14F-4D97-AF65-F5344CB8AC3E}">
        <p14:creationId xmlns:p14="http://schemas.microsoft.com/office/powerpoint/2010/main" val="217323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6F3ECB-15EE-4A8E-BC9A-4A8DEDBA9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12D1A5-C5C7-4E6F-947A-BB6DA4C15AD6}">
  <ds:schemaRefs>
    <ds:schemaRef ds:uri="http://schemas.microsoft.com/sharepoint/v3/contenttype/forms"/>
  </ds:schemaRefs>
</ds:datastoreItem>
</file>

<file path=customXml/itemProps3.xml><?xml version="1.0" encoding="utf-8"?>
<ds:datastoreItem xmlns:ds="http://schemas.openxmlformats.org/officeDocument/2006/customXml" ds:itemID="{DE04C4EB-9F38-411B-81AC-66CCD5BE4CA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1678</Words>
  <Application>Microsoft Office PowerPoint</Application>
  <PresentationFormat>Widescreen</PresentationFormat>
  <Paragraphs>209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51</cp:revision>
  <dcterms:created xsi:type="dcterms:W3CDTF">2020-08-26T09:52:40Z</dcterms:created>
  <dcterms:modified xsi:type="dcterms:W3CDTF">2021-05-26T07:27:13Z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