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1" r:id="rId9"/>
    <p:sldId id="273"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32F6B2-9CE2-45BD-9135-5570677F81AF}" v="7" dt="2021-05-20T08:08:47.5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3A32F6B2-9CE2-45BD-9135-5570677F81AF}"/>
    <pc:docChg chg="custSel addSld modSld">
      <pc:chgData name="Rosie McKerr" userId="84563696-7ce9-496d-a79d-236896a89af9" providerId="ADAL" clId="{3A32F6B2-9CE2-45BD-9135-5570677F81AF}" dt="2021-05-26T07:27:28.752" v="132" actId="14100"/>
      <pc:docMkLst>
        <pc:docMk/>
      </pc:docMkLst>
      <pc:sldChg chg="delSp modSp mod">
        <pc:chgData name="Rosie McKerr" userId="84563696-7ce9-496d-a79d-236896a89af9" providerId="ADAL" clId="{3A32F6B2-9CE2-45BD-9135-5570677F81AF}" dt="2021-05-26T07:27:28.752" v="132" actId="14100"/>
        <pc:sldMkLst>
          <pc:docMk/>
          <pc:sldMk cId="2028802919" sldId="257"/>
        </pc:sldMkLst>
        <pc:spChg chg="del mod">
          <ac:chgData name="Rosie McKerr" userId="84563696-7ce9-496d-a79d-236896a89af9" providerId="ADAL" clId="{3A32F6B2-9CE2-45BD-9135-5570677F81AF}" dt="2021-05-26T07:27:25.181" v="130" actId="478"/>
          <ac:spMkLst>
            <pc:docMk/>
            <pc:sldMk cId="2028802919" sldId="257"/>
            <ac:spMk id="2" creationId="{9E4156D5-1008-49A9-8E25-B2DEFFECC379}"/>
          </ac:spMkLst>
        </pc:spChg>
        <pc:spChg chg="del mod">
          <ac:chgData name="Rosie McKerr" userId="84563696-7ce9-496d-a79d-236896a89af9" providerId="ADAL" clId="{3A32F6B2-9CE2-45BD-9135-5570677F81AF}" dt="2021-05-26T07:27:26.100" v="131" actId="478"/>
          <ac:spMkLst>
            <pc:docMk/>
            <pc:sldMk cId="2028802919" sldId="257"/>
            <ac:spMk id="3" creationId="{712AC3E6-C95A-4E08-9D70-956741AFBA4C}"/>
          </ac:spMkLst>
        </pc:spChg>
        <pc:spChg chg="del mod">
          <ac:chgData name="Rosie McKerr" userId="84563696-7ce9-496d-a79d-236896a89af9" providerId="ADAL" clId="{3A32F6B2-9CE2-45BD-9135-5570677F81AF}" dt="2021-05-20T08:03:20.945" v="28" actId="21"/>
          <ac:spMkLst>
            <pc:docMk/>
            <pc:sldMk cId="2028802919" sldId="257"/>
            <ac:spMk id="5" creationId="{B0A65CAF-369E-42F1-8735-50684B6EF0BD}"/>
          </ac:spMkLst>
        </pc:spChg>
        <pc:spChg chg="mod">
          <ac:chgData name="Rosie McKerr" userId="84563696-7ce9-496d-a79d-236896a89af9" providerId="ADAL" clId="{3A32F6B2-9CE2-45BD-9135-5570677F81AF}" dt="2021-05-20T08:04:01.103" v="39" actId="1076"/>
          <ac:spMkLst>
            <pc:docMk/>
            <pc:sldMk cId="2028802919" sldId="257"/>
            <ac:spMk id="7" creationId="{D9A2C0B1-5F58-4B52-96AF-FD49066D348F}"/>
          </ac:spMkLst>
        </pc:spChg>
        <pc:spChg chg="mod">
          <ac:chgData name="Rosie McKerr" userId="84563696-7ce9-496d-a79d-236896a89af9" providerId="ADAL" clId="{3A32F6B2-9CE2-45BD-9135-5570677F81AF}" dt="2021-05-26T07:27:28.752" v="132" actId="14100"/>
          <ac:spMkLst>
            <pc:docMk/>
            <pc:sldMk cId="2028802919" sldId="257"/>
            <ac:spMk id="8" creationId="{EED82F1B-FCD6-41A3-9D56-472F9193B965}"/>
          </ac:spMkLst>
        </pc:spChg>
        <pc:spChg chg="del">
          <ac:chgData name="Rosie McKerr" userId="84563696-7ce9-496d-a79d-236896a89af9" providerId="ADAL" clId="{3A32F6B2-9CE2-45BD-9135-5570677F81AF}" dt="2021-05-20T08:03:32.227" v="32" actId="21"/>
          <ac:spMkLst>
            <pc:docMk/>
            <pc:sldMk cId="2028802919" sldId="257"/>
            <ac:spMk id="11" creationId="{3EF38329-DAF3-4F79-8F64-E03078283788}"/>
          </ac:spMkLst>
        </pc:spChg>
      </pc:sldChg>
      <pc:sldChg chg="addSp delSp modSp mod">
        <pc:chgData name="Rosie McKerr" userId="84563696-7ce9-496d-a79d-236896a89af9" providerId="ADAL" clId="{3A32F6B2-9CE2-45BD-9135-5570677F81AF}" dt="2021-05-20T08:07:04.736" v="90" actId="20577"/>
        <pc:sldMkLst>
          <pc:docMk/>
          <pc:sldMk cId="2604996182" sldId="269"/>
        </pc:sldMkLst>
        <pc:spChg chg="mod">
          <ac:chgData name="Rosie McKerr" userId="84563696-7ce9-496d-a79d-236896a89af9" providerId="ADAL" clId="{3A32F6B2-9CE2-45BD-9135-5570677F81AF}" dt="2021-05-20T08:03:14.558" v="27" actId="1076"/>
          <ac:spMkLst>
            <pc:docMk/>
            <pc:sldMk cId="2604996182" sldId="269"/>
            <ac:spMk id="2" creationId="{9E4156D5-1008-49A9-8E25-B2DEFFECC379}"/>
          </ac:spMkLst>
        </pc:spChg>
        <pc:spChg chg="mod">
          <ac:chgData name="Rosie McKerr" userId="84563696-7ce9-496d-a79d-236896a89af9" providerId="ADAL" clId="{3A32F6B2-9CE2-45BD-9135-5570677F81AF}" dt="2021-05-20T08:03:12.586" v="26" actId="1076"/>
          <ac:spMkLst>
            <pc:docMk/>
            <pc:sldMk cId="2604996182" sldId="269"/>
            <ac:spMk id="3" creationId="{712AC3E6-C95A-4E08-9D70-956741AFBA4C}"/>
          </ac:spMkLst>
        </pc:spChg>
        <pc:spChg chg="add mod">
          <ac:chgData name="Rosie McKerr" userId="84563696-7ce9-496d-a79d-236896a89af9" providerId="ADAL" clId="{3A32F6B2-9CE2-45BD-9135-5570677F81AF}" dt="2021-05-20T08:03:45.222" v="35" actId="1076"/>
          <ac:spMkLst>
            <pc:docMk/>
            <pc:sldMk cId="2604996182" sldId="269"/>
            <ac:spMk id="6" creationId="{06B7A301-0EBE-4F5B-8002-136DC43C7DF6}"/>
          </ac:spMkLst>
        </pc:spChg>
        <pc:spChg chg="mod">
          <ac:chgData name="Rosie McKerr" userId="84563696-7ce9-496d-a79d-236896a89af9" providerId="ADAL" clId="{3A32F6B2-9CE2-45BD-9135-5570677F81AF}" dt="2021-05-20T08:07:04.736" v="90" actId="20577"/>
          <ac:spMkLst>
            <pc:docMk/>
            <pc:sldMk cId="2604996182" sldId="269"/>
            <ac:spMk id="8" creationId="{EED82F1B-FCD6-41A3-9D56-472F9193B965}"/>
          </ac:spMkLst>
        </pc:spChg>
        <pc:spChg chg="add mod">
          <ac:chgData name="Rosie McKerr" userId="84563696-7ce9-496d-a79d-236896a89af9" providerId="ADAL" clId="{3A32F6B2-9CE2-45BD-9135-5570677F81AF}" dt="2021-05-20T08:04:09.752" v="40" actId="20577"/>
          <ac:spMkLst>
            <pc:docMk/>
            <pc:sldMk cId="2604996182" sldId="269"/>
            <ac:spMk id="9" creationId="{257FE01C-2963-458E-9F7C-3BCE9ED3A1B2}"/>
          </ac:spMkLst>
        </pc:spChg>
        <pc:spChg chg="add del mod">
          <ac:chgData name="Rosie McKerr" userId="84563696-7ce9-496d-a79d-236896a89af9" providerId="ADAL" clId="{3A32F6B2-9CE2-45BD-9135-5570677F81AF}" dt="2021-05-20T08:06:45.103" v="52"/>
          <ac:spMkLst>
            <pc:docMk/>
            <pc:sldMk cId="2604996182" sldId="269"/>
            <ac:spMk id="10" creationId="{5521538B-F745-419A-9109-1CEA632AAAA2}"/>
          </ac:spMkLst>
        </pc:spChg>
        <pc:spChg chg="add del mod">
          <ac:chgData name="Rosie McKerr" userId="84563696-7ce9-496d-a79d-236896a89af9" providerId="ADAL" clId="{3A32F6B2-9CE2-45BD-9135-5570677F81AF}" dt="2021-05-20T08:06:49.446" v="54"/>
          <ac:spMkLst>
            <pc:docMk/>
            <pc:sldMk cId="2604996182" sldId="269"/>
            <ac:spMk id="11" creationId="{79542B03-FE4C-484F-B84A-AC0883449D31}"/>
          </ac:spMkLst>
        </pc:spChg>
      </pc:sldChg>
      <pc:sldChg chg="modSp mod">
        <pc:chgData name="Rosie McKerr" userId="84563696-7ce9-496d-a79d-236896a89af9" providerId="ADAL" clId="{3A32F6B2-9CE2-45BD-9135-5570677F81AF}" dt="2021-05-20T08:07:49.600" v="122" actId="20577"/>
        <pc:sldMkLst>
          <pc:docMk/>
          <pc:sldMk cId="3402579336" sldId="270"/>
        </pc:sldMkLst>
        <pc:spChg chg="mod">
          <ac:chgData name="Rosie McKerr" userId="84563696-7ce9-496d-a79d-236896a89af9" providerId="ADAL" clId="{3A32F6B2-9CE2-45BD-9135-5570677F81AF}" dt="2021-05-20T08:07:49.600" v="122" actId="20577"/>
          <ac:spMkLst>
            <pc:docMk/>
            <pc:sldMk cId="3402579336" sldId="270"/>
            <ac:spMk id="8" creationId="{EED82F1B-FCD6-41A3-9D56-472F9193B965}"/>
          </ac:spMkLst>
        </pc:spChg>
      </pc:sldChg>
      <pc:sldChg chg="delSp modSp mod">
        <pc:chgData name="Rosie McKerr" userId="84563696-7ce9-496d-a79d-236896a89af9" providerId="ADAL" clId="{3A32F6B2-9CE2-45BD-9135-5570677F81AF}" dt="2021-05-20T08:09:17.222" v="129" actId="1076"/>
        <pc:sldMkLst>
          <pc:docMk/>
          <pc:sldMk cId="3378747604" sldId="271"/>
        </pc:sldMkLst>
        <pc:spChg chg="del">
          <ac:chgData name="Rosie McKerr" userId="84563696-7ce9-496d-a79d-236896a89af9" providerId="ADAL" clId="{3A32F6B2-9CE2-45BD-9135-5570677F81AF}" dt="2021-05-20T08:08:52.537" v="124" actId="478"/>
          <ac:spMkLst>
            <pc:docMk/>
            <pc:sldMk cId="3378747604" sldId="271"/>
            <ac:spMk id="3" creationId="{A826B085-56B7-4A24-BFA6-6FE1196A533E}"/>
          </ac:spMkLst>
        </pc:spChg>
        <pc:spChg chg="del">
          <ac:chgData name="Rosie McKerr" userId="84563696-7ce9-496d-a79d-236896a89af9" providerId="ADAL" clId="{3A32F6B2-9CE2-45BD-9135-5570677F81AF}" dt="2021-05-20T08:08:53.879" v="125" actId="478"/>
          <ac:spMkLst>
            <pc:docMk/>
            <pc:sldMk cId="3378747604" sldId="271"/>
            <ac:spMk id="4" creationId="{850DCBEB-7DFB-4AB7-8202-0BF8E297251D}"/>
          </ac:spMkLst>
        </pc:spChg>
        <pc:spChg chg="mod">
          <ac:chgData name="Rosie McKerr" userId="84563696-7ce9-496d-a79d-236896a89af9" providerId="ADAL" clId="{3A32F6B2-9CE2-45BD-9135-5570677F81AF}" dt="2021-05-20T08:09:17.222" v="129" actId="1076"/>
          <ac:spMkLst>
            <pc:docMk/>
            <pc:sldMk cId="3378747604" sldId="271"/>
            <ac:spMk id="7" creationId="{D9A2C0B1-5F58-4B52-96AF-FD49066D348F}"/>
          </ac:spMkLst>
        </pc:spChg>
        <pc:spChg chg="mod">
          <ac:chgData name="Rosie McKerr" userId="84563696-7ce9-496d-a79d-236896a89af9" providerId="ADAL" clId="{3A32F6B2-9CE2-45BD-9135-5570677F81AF}" dt="2021-05-20T08:09:09.950" v="127" actId="1076"/>
          <ac:spMkLst>
            <pc:docMk/>
            <pc:sldMk cId="3378747604" sldId="271"/>
            <ac:spMk id="8" creationId="{EED82F1B-FCD6-41A3-9D56-472F9193B965}"/>
          </ac:spMkLst>
        </pc:spChg>
        <pc:graphicFrameChg chg="mod">
          <ac:chgData name="Rosie McKerr" userId="84563696-7ce9-496d-a79d-236896a89af9" providerId="ADAL" clId="{3A32F6B2-9CE2-45BD-9135-5570677F81AF}" dt="2021-05-20T08:09:13.624" v="128" actId="1076"/>
          <ac:graphicFrameMkLst>
            <pc:docMk/>
            <pc:sldMk cId="3378747604" sldId="271"/>
            <ac:graphicFrameMk id="2" creationId="{1F97A0FD-D688-4E75-9969-D3C09282F18C}"/>
          </ac:graphicFrameMkLst>
        </pc:graphicFrameChg>
      </pc:sldChg>
      <pc:sldChg chg="add">
        <pc:chgData name="Rosie McKerr" userId="84563696-7ce9-496d-a79d-236896a89af9" providerId="ADAL" clId="{3A32F6B2-9CE2-45BD-9135-5570677F81AF}" dt="2021-05-20T08:08:47.534" v="123"/>
        <pc:sldMkLst>
          <pc:docMk/>
          <pc:sldMk cId="3152378208" sldId="27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UCITS34 – </a:t>
            </a:r>
            <a:r>
              <a:rPr lang="en-US" sz="4000" dirty="0">
                <a:solidFill>
                  <a:schemeClr val="bg1"/>
                </a:solidFill>
                <a:latin typeface="Nunito Sans" panose="00000500000000000000" pitchFamily="2" charset="0"/>
              </a:rPr>
              <a:t>No Investment in CIS of the same Umbrella</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98364"/>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844695"/>
            <a:ext cx="7495197"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UCITS34 monitors </a:t>
            </a:r>
            <a:r>
              <a:rPr lang="en-US" sz="1800" b="1" dirty="0">
                <a:latin typeface="Nunito Sans" panose="00000500000000000000" pitchFamily="2" charset="0"/>
                <a:ea typeface="Calibri" charset="0"/>
                <a:cs typeface="Calibri" charset="0"/>
              </a:rPr>
              <a:t>COLL 5.2.15 R</a:t>
            </a:r>
            <a:r>
              <a:rPr lang="en-US" sz="1800" dirty="0">
                <a:latin typeface="Nunito Sans" panose="00000500000000000000" pitchFamily="2" charset="0"/>
                <a:ea typeface="Calibri" charset="0"/>
                <a:cs typeface="Calibri" charset="0"/>
              </a:rPr>
              <a:t>. It focuses on the investments of CIS and will flag as a breach if a CIS invests into a sub-fund of a UCITS scheme of the same umbrella.</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Attribute.Is</a:t>
            </a:r>
            <a:r>
              <a:rPr lang="en-US" sz="1800" dirty="0">
                <a:latin typeface="Nunito Sans" panose="00000500000000000000" pitchFamily="2" charset="0"/>
                <a:ea typeface="Calibri" charset="0"/>
                <a:cs typeface="Calibri" charset="0"/>
              </a:rPr>
              <a:t> In Same Scheme Umbrella</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Rule Custom </a:t>
            </a:r>
            <a:r>
              <a:rPr lang="en-US" dirty="0" err="1">
                <a:latin typeface="Nunito Sans" panose="00000500000000000000" pitchFamily="2" charset="0"/>
                <a:ea typeface="Calibri" charset="0"/>
                <a:cs typeface="Calibri" charset="0"/>
              </a:rPr>
              <a:t>Attribute.UCITS</a:t>
            </a:r>
            <a:r>
              <a:rPr lang="en-US" dirty="0">
                <a:latin typeface="Nunito Sans" panose="00000500000000000000" pitchFamily="2" charset="0"/>
                <a:ea typeface="Calibri" charset="0"/>
                <a:cs typeface="Calibri" charset="0"/>
              </a:rPr>
              <a:t> Asset Types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Umbrella Name</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4312518"/>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970819"/>
            <a:ext cx="9176084" cy="923330"/>
          </a:xfrm>
          <a:prstGeom prst="rect">
            <a:avLst/>
          </a:prstGeom>
          <a:noFill/>
        </p:spPr>
        <p:txBody>
          <a:bodyPr wrap="square" rtlCol="0">
            <a:spAutoFit/>
          </a:bodyPr>
          <a:lstStyle/>
          <a:p>
            <a:pPr marL="342900" lvl="1" indent="-342900">
              <a:buFont typeface="+mj-lt"/>
              <a:buAutoNum type="arabicPeriod"/>
              <a:defRPr/>
            </a:pPr>
            <a:r>
              <a:rPr lang="en-US" dirty="0">
                <a:latin typeface="Nunito Sans" panose="00000500000000000000" pitchFamily="2" charset="0"/>
                <a:ea typeface="Calibri" charset="0"/>
                <a:cs typeface="Calibri" charset="0"/>
              </a:rPr>
              <a:t>The issuer of the CIS is not correctly defined.</a:t>
            </a:r>
          </a:p>
          <a:p>
            <a:pPr marL="342900" lvl="1" indent="-342900">
              <a:buFont typeface="+mj-lt"/>
              <a:buAutoNum type="arabicPeriod"/>
              <a:defRPr/>
            </a:pPr>
            <a:r>
              <a:rPr lang="en-US" dirty="0">
                <a:latin typeface="Nunito Sans" panose="00000500000000000000" pitchFamily="2" charset="0"/>
                <a:ea typeface="Calibri" charset="0"/>
                <a:cs typeface="Calibri" charset="0"/>
              </a:rPr>
              <a:t>The Scheme Umbrella Name is not correctly defined.</a:t>
            </a:r>
          </a:p>
          <a:p>
            <a:pPr marL="342900" lvl="1" indent="-342900">
              <a:buFont typeface="+mj-lt"/>
              <a:buAutoNum type="arabicPeriod"/>
              <a:defRPr/>
            </a:pPr>
            <a:r>
              <a:rPr lang="en-US" dirty="0">
                <a:latin typeface="Nunito Sans" panose="00000500000000000000" pitchFamily="2" charset="0"/>
                <a:ea typeface="Calibri" charset="0"/>
                <a:cs typeface="Calibri" charset="0"/>
              </a:rPr>
              <a:t>The UCITS Asset Type (RCA) value is not correctly defined.</a:t>
            </a:r>
          </a:p>
        </p:txBody>
      </p:sp>
      <p:sp>
        <p:nvSpPr>
          <p:cNvPr id="6" name="TextBox 5">
            <a:extLst>
              <a:ext uri="{FF2B5EF4-FFF2-40B4-BE49-F238E27FC236}">
                <a16:creationId xmlns:a16="http://schemas.microsoft.com/office/drawing/2014/main" id="{06B7A301-0EBE-4F5B-8002-136DC43C7DF6}"/>
              </a:ext>
            </a:extLst>
          </p:cNvPr>
          <p:cNvSpPr txBox="1"/>
          <p:nvPr/>
        </p:nvSpPr>
        <p:spPr>
          <a:xfrm>
            <a:off x="449177" y="3027422"/>
            <a:ext cx="7235138"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9" name="TextBox 8">
            <a:extLst>
              <a:ext uri="{FF2B5EF4-FFF2-40B4-BE49-F238E27FC236}">
                <a16:creationId xmlns:a16="http://schemas.microsoft.com/office/drawing/2014/main" id="{257FE01C-2963-458E-9F7C-3BCE9ED3A1B2}"/>
              </a:ext>
            </a:extLst>
          </p:cNvPr>
          <p:cNvSpPr txBox="1"/>
          <p:nvPr/>
        </p:nvSpPr>
        <p:spPr>
          <a:xfrm>
            <a:off x="449177" y="3521332"/>
            <a:ext cx="10541376"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rule monitors all funds.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11438023" cy="5632311"/>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Issuer</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Review the issuer field for the CIS causing the breach. If it is incorrect, you can find it the instrument master and update the Company field as long as the company you wish to change it to already exists in the master.</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Please bear in mind that if the client uses a data vendor for its security setup process then you will need update this file too as it will overwrite the change in the master each day. </a:t>
            </a:r>
          </a:p>
          <a:p>
            <a:pPr marL="0" lvl="1">
              <a:defRPr/>
            </a:pPr>
            <a:endParaRPr lang="en-US" sz="1800" dirty="0">
              <a:latin typeface="Nunito Sans" panose="00000500000000000000" pitchFamily="2" charset="0"/>
              <a:ea typeface="Calibri" charset="0"/>
              <a:cs typeface="Calibri" charset="0"/>
            </a:endParaRPr>
          </a:p>
          <a:p>
            <a:pPr marL="0" lvl="1">
              <a:defRPr/>
            </a:pPr>
            <a:r>
              <a:rPr lang="en-US" b="1" dirty="0">
                <a:latin typeface="Nunito Sans" panose="00000500000000000000" pitchFamily="2" charset="0"/>
                <a:ea typeface="Calibri" charset="0"/>
                <a:cs typeface="Calibri" charset="0"/>
              </a:rPr>
              <a:t>Scheme Umbrella</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In the Scheme Master for the scheme causing the breach, review the assigned Umbrella value. If it is incorrect then this should be raised with Internal Projects Support team to amend.</a:t>
            </a: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UCITS Asset Types</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This rule uses the UCITS Asset Types RCA to determine which assets should be picked up by the rule. If the assigned value is incorrect then please go to the instrument master and update the “UCITS Asset Types” field with the most appropriate option from the drop-down menu. This will need to be approved by another user before going live.</a:t>
            </a: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54523"/>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450616"/>
            <a:ext cx="10603065" cy="313932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fund causing the breach (Rainbow UK Equity Growth Fund) is investing in another sub-fund (Rainbow Emerging Markets Equity Fund) of the same Umbrella (Rainbow Funds ICAV) </a:t>
            </a:r>
            <a:r>
              <a:rPr lang="en-GB" dirty="0">
                <a:latin typeface="Nunito Sans" panose="00000500000000000000" pitchFamily="2" charset="0"/>
                <a:ea typeface="Calibri" charset="0"/>
                <a:cs typeface="Calibri" charset="0"/>
              </a:rPr>
              <a:t>it would therefore correctly be flagging as a breach. </a:t>
            </a:r>
            <a:endParaRPr lang="en-US" sz="1800" dirty="0">
              <a:latin typeface="Nunito Sans" panose="00000500000000000000" pitchFamily="2" charset="0"/>
              <a:ea typeface="Calibri" charset="0"/>
              <a:cs typeface="Calibri" charset="0"/>
            </a:endParaRPr>
          </a:p>
        </p:txBody>
      </p:sp>
      <p:graphicFrame>
        <p:nvGraphicFramePr>
          <p:cNvPr id="2" name="Table 1">
            <a:extLst>
              <a:ext uri="{FF2B5EF4-FFF2-40B4-BE49-F238E27FC236}">
                <a16:creationId xmlns:a16="http://schemas.microsoft.com/office/drawing/2014/main" id="{1F97A0FD-D688-4E75-9969-D3C09282F18C}"/>
              </a:ext>
            </a:extLst>
          </p:cNvPr>
          <p:cNvGraphicFramePr>
            <a:graphicFrameLocks noGrp="1"/>
          </p:cNvGraphicFramePr>
          <p:nvPr>
            <p:extLst>
              <p:ext uri="{D42A27DB-BD31-4B8C-83A1-F6EECF244321}">
                <p14:modId xmlns:p14="http://schemas.microsoft.com/office/powerpoint/2010/main" val="1588550219"/>
              </p:ext>
            </p:extLst>
          </p:nvPr>
        </p:nvGraphicFramePr>
        <p:xfrm>
          <a:off x="449180" y="2004356"/>
          <a:ext cx="10603064" cy="707442"/>
        </p:xfrm>
        <a:graphic>
          <a:graphicData uri="http://schemas.openxmlformats.org/drawingml/2006/table">
            <a:tbl>
              <a:tblPr/>
              <a:tblGrid>
                <a:gridCol w="2423093">
                  <a:extLst>
                    <a:ext uri="{9D8B030D-6E8A-4147-A177-3AD203B41FA5}">
                      <a16:colId xmlns:a16="http://schemas.microsoft.com/office/drawing/2014/main" val="2266197133"/>
                    </a:ext>
                  </a:extLst>
                </a:gridCol>
                <a:gridCol w="1561187">
                  <a:extLst>
                    <a:ext uri="{9D8B030D-6E8A-4147-A177-3AD203B41FA5}">
                      <a16:colId xmlns:a16="http://schemas.microsoft.com/office/drawing/2014/main" val="852544092"/>
                    </a:ext>
                  </a:extLst>
                </a:gridCol>
                <a:gridCol w="780594">
                  <a:extLst>
                    <a:ext uri="{9D8B030D-6E8A-4147-A177-3AD203B41FA5}">
                      <a16:colId xmlns:a16="http://schemas.microsoft.com/office/drawing/2014/main" val="4014401520"/>
                    </a:ext>
                  </a:extLst>
                </a:gridCol>
                <a:gridCol w="2455618">
                  <a:extLst>
                    <a:ext uri="{9D8B030D-6E8A-4147-A177-3AD203B41FA5}">
                      <a16:colId xmlns:a16="http://schemas.microsoft.com/office/drawing/2014/main" val="2197223144"/>
                    </a:ext>
                  </a:extLst>
                </a:gridCol>
                <a:gridCol w="1561187">
                  <a:extLst>
                    <a:ext uri="{9D8B030D-6E8A-4147-A177-3AD203B41FA5}">
                      <a16:colId xmlns:a16="http://schemas.microsoft.com/office/drawing/2014/main" val="93666060"/>
                    </a:ext>
                  </a:extLst>
                </a:gridCol>
                <a:gridCol w="1821385">
                  <a:extLst>
                    <a:ext uri="{9D8B030D-6E8A-4147-A177-3AD203B41FA5}">
                      <a16:colId xmlns:a16="http://schemas.microsoft.com/office/drawing/2014/main" val="3064898841"/>
                    </a:ext>
                  </a:extLst>
                </a:gridCol>
              </a:tblGrid>
              <a:tr h="471628">
                <a:tc>
                  <a:txBody>
                    <a:bodyPr/>
                    <a:lstStyle/>
                    <a:p>
                      <a:pPr algn="l" fontAlgn="b"/>
                      <a:r>
                        <a:rPr lang="en-GB" sz="1100" b="1" i="0" u="none" strike="noStrike" dirty="0">
                          <a:solidFill>
                            <a:srgbClr val="FFFFFF"/>
                          </a:solidFill>
                          <a:effectLst/>
                          <a:latin typeface="Calibri" panose="020F0502020204030204" pitchFamily="34" charset="0"/>
                        </a:rPr>
                        <a:t>Scheme Name</a:t>
                      </a:r>
                    </a:p>
                  </a:txBody>
                  <a:tcPr marL="9826" marR="9826" marT="982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Scheme Umbrella</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SEDOL</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Security Name</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100" b="1" i="0" u="none" strike="noStrike">
                          <a:solidFill>
                            <a:srgbClr val="FFFFFF"/>
                          </a:solidFill>
                          <a:effectLst/>
                          <a:latin typeface="Calibri" panose="020F0502020204030204" pitchFamily="34" charset="0"/>
                        </a:rPr>
                        <a:t>Issuer</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100" b="1" i="0" u="none" strike="noStrike">
                          <a:solidFill>
                            <a:srgbClr val="FFFFFF"/>
                          </a:solidFill>
                          <a:effectLst/>
                          <a:latin typeface="Calibri" panose="020F0502020204030204" pitchFamily="34" charset="0"/>
                        </a:rPr>
                        <a:t>Rule Custom Attribute. UCITS Asset Types</a:t>
                      </a:r>
                    </a:p>
                  </a:txBody>
                  <a:tcPr marL="9826" marR="9826" marT="982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368525807"/>
                  </a:ext>
                </a:extLst>
              </a:tr>
              <a:tr h="235814">
                <a:tc>
                  <a:txBody>
                    <a:bodyPr/>
                    <a:lstStyle/>
                    <a:p>
                      <a:pPr algn="l" fontAlgn="b"/>
                      <a:r>
                        <a:rPr lang="en-US" sz="1100" b="0" i="0" u="none" strike="noStrike" dirty="0">
                          <a:solidFill>
                            <a:srgbClr val="000000"/>
                          </a:solidFill>
                          <a:effectLst/>
                          <a:latin typeface="Calibri" panose="020F0502020204030204" pitchFamily="34" charset="0"/>
                        </a:rPr>
                        <a:t>Rainbow UK Equity Growth Fund</a:t>
                      </a:r>
                    </a:p>
                  </a:txBody>
                  <a:tcPr marL="9826" marR="9826" marT="982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Rainbow Funds ICAV</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B012A3B</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dirty="0">
                          <a:solidFill>
                            <a:srgbClr val="000000"/>
                          </a:solidFill>
                          <a:effectLst/>
                          <a:latin typeface="Calibri" panose="020F0502020204030204" pitchFamily="34" charset="0"/>
                        </a:rPr>
                        <a:t>Rainbow Emerging Markets Equity Fund</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a:solidFill>
                            <a:srgbClr val="000000"/>
                          </a:solidFill>
                          <a:effectLst/>
                          <a:latin typeface="Calibri" panose="020F0502020204030204" pitchFamily="34" charset="0"/>
                        </a:rPr>
                        <a:t>Rainbow Funds ICAV</a:t>
                      </a:r>
                    </a:p>
                  </a:txBody>
                  <a:tcPr marL="9826" marR="9826" marT="98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100" b="0" i="0" u="none" strike="noStrike" dirty="0">
                          <a:solidFill>
                            <a:srgbClr val="000000"/>
                          </a:solidFill>
                          <a:effectLst/>
                          <a:latin typeface="Calibri" panose="020F0502020204030204" pitchFamily="34" charset="0"/>
                        </a:rPr>
                        <a:t>CIS_UCITS</a:t>
                      </a:r>
                    </a:p>
                  </a:txBody>
                  <a:tcPr marL="9826" marR="9826" marT="982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8459977"/>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05158"/>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966823"/>
            <a:ext cx="7335254" cy="120032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152378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0167BE5-773C-4E91-8BBD-8E4F70B9F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0FCC0E-7F46-4483-B218-9A262CED9335}">
  <ds:schemaRefs>
    <ds:schemaRef ds:uri="http://schemas.microsoft.com/sharepoint/v3/contenttype/forms"/>
  </ds:schemaRefs>
</ds:datastoreItem>
</file>

<file path=customXml/itemProps3.xml><?xml version="1.0" encoding="utf-8"?>
<ds:datastoreItem xmlns:ds="http://schemas.openxmlformats.org/officeDocument/2006/customXml" ds:itemID="{345D1C97-D99E-4D48-AB41-C6AB5FCE288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485</Words>
  <Application>Microsoft Office PowerPoint</Application>
  <PresentationFormat>Widescreen</PresentationFormat>
  <Paragraphs>55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36</cp:revision>
  <dcterms:created xsi:type="dcterms:W3CDTF">2020-08-26T09:52:40Z</dcterms:created>
  <dcterms:modified xsi:type="dcterms:W3CDTF">2021-05-26T07:27:30Z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