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2" r:id="rId7"/>
    <p:sldId id="269" r:id="rId8"/>
    <p:sldId id="270" r:id="rId9"/>
    <p:sldId id="271" r:id="rId10"/>
    <p:sldId id="274" r:id="rId11"/>
    <p:sldId id="273"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BDAB75-355D-4E03-853F-2481715A55A7}" v="2" dt="2021-05-20T08:10:49.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7EBDAB75-355D-4E03-853F-2481715A55A7}"/>
    <pc:docChg chg="undo custSel modSld">
      <pc:chgData name="Rosie McKerr" userId="84563696-7ce9-496d-a79d-236896a89af9" providerId="ADAL" clId="{7EBDAB75-355D-4E03-853F-2481715A55A7}" dt="2021-05-26T07:27:50.737" v="94" actId="14100"/>
      <pc:docMkLst>
        <pc:docMk/>
      </pc:docMkLst>
      <pc:sldChg chg="delSp modSp mod">
        <pc:chgData name="Rosie McKerr" userId="84563696-7ce9-496d-a79d-236896a89af9" providerId="ADAL" clId="{7EBDAB75-355D-4E03-853F-2481715A55A7}" dt="2021-05-26T07:27:50.737" v="94" actId="14100"/>
        <pc:sldMkLst>
          <pc:docMk/>
          <pc:sldMk cId="2028802919" sldId="257"/>
        </pc:sldMkLst>
        <pc:spChg chg="del">
          <ac:chgData name="Rosie McKerr" userId="84563696-7ce9-496d-a79d-236896a89af9" providerId="ADAL" clId="{7EBDAB75-355D-4E03-853F-2481715A55A7}" dt="2021-05-26T07:27:44.701" v="91" actId="478"/>
          <ac:spMkLst>
            <pc:docMk/>
            <pc:sldMk cId="2028802919" sldId="257"/>
            <ac:spMk id="2" creationId="{9E4156D5-1008-49A9-8E25-B2DEFFECC379}"/>
          </ac:spMkLst>
        </pc:spChg>
        <pc:spChg chg="del mod">
          <ac:chgData name="Rosie McKerr" userId="84563696-7ce9-496d-a79d-236896a89af9" providerId="ADAL" clId="{7EBDAB75-355D-4E03-853F-2481715A55A7}" dt="2021-05-26T07:27:47.739" v="93" actId="478"/>
          <ac:spMkLst>
            <pc:docMk/>
            <pc:sldMk cId="2028802919" sldId="257"/>
            <ac:spMk id="3" creationId="{712AC3E6-C95A-4E08-9D70-956741AFBA4C}"/>
          </ac:spMkLst>
        </pc:spChg>
        <pc:spChg chg="del mod">
          <ac:chgData name="Rosie McKerr" userId="84563696-7ce9-496d-a79d-236896a89af9" providerId="ADAL" clId="{7EBDAB75-355D-4E03-853F-2481715A55A7}" dt="2021-05-20T08:11:01.695" v="40" actId="478"/>
          <ac:spMkLst>
            <pc:docMk/>
            <pc:sldMk cId="2028802919" sldId="257"/>
            <ac:spMk id="5" creationId="{B0A65CAF-369E-42F1-8735-50684B6EF0BD}"/>
          </ac:spMkLst>
        </pc:spChg>
        <pc:spChg chg="mod">
          <ac:chgData name="Rosie McKerr" userId="84563696-7ce9-496d-a79d-236896a89af9" providerId="ADAL" clId="{7EBDAB75-355D-4E03-853F-2481715A55A7}" dt="2021-05-26T07:27:50.737" v="94" actId="14100"/>
          <ac:spMkLst>
            <pc:docMk/>
            <pc:sldMk cId="2028802919" sldId="257"/>
            <ac:spMk id="8" creationId="{EED82F1B-FCD6-41A3-9D56-472F9193B965}"/>
          </ac:spMkLst>
        </pc:spChg>
        <pc:spChg chg="del">
          <ac:chgData name="Rosie McKerr" userId="84563696-7ce9-496d-a79d-236896a89af9" providerId="ADAL" clId="{7EBDAB75-355D-4E03-853F-2481715A55A7}" dt="2021-05-20T08:11:02.743" v="41" actId="478"/>
          <ac:spMkLst>
            <pc:docMk/>
            <pc:sldMk cId="2028802919" sldId="257"/>
            <ac:spMk id="11" creationId="{3EF38329-DAF3-4F79-8F64-E03078283788}"/>
          </ac:spMkLst>
        </pc:spChg>
      </pc:sldChg>
      <pc:sldChg chg="addSp modSp mod">
        <pc:chgData name="Rosie McKerr" userId="84563696-7ce9-496d-a79d-236896a89af9" providerId="ADAL" clId="{7EBDAB75-355D-4E03-853F-2481715A55A7}" dt="2021-05-20T08:10:54.250" v="39" actId="1076"/>
        <pc:sldMkLst>
          <pc:docMk/>
          <pc:sldMk cId="2604996182" sldId="269"/>
        </pc:sldMkLst>
        <pc:spChg chg="mod">
          <ac:chgData name="Rosie McKerr" userId="84563696-7ce9-496d-a79d-236896a89af9" providerId="ADAL" clId="{7EBDAB75-355D-4E03-853F-2481715A55A7}" dt="2021-05-20T08:10:33.810" v="34" actId="1076"/>
          <ac:spMkLst>
            <pc:docMk/>
            <pc:sldMk cId="2604996182" sldId="269"/>
            <ac:spMk id="2" creationId="{9E4156D5-1008-49A9-8E25-B2DEFFECC379}"/>
          </ac:spMkLst>
        </pc:spChg>
        <pc:spChg chg="mod">
          <ac:chgData name="Rosie McKerr" userId="84563696-7ce9-496d-a79d-236896a89af9" providerId="ADAL" clId="{7EBDAB75-355D-4E03-853F-2481715A55A7}" dt="2021-05-20T08:10:28.506" v="33" actId="1076"/>
          <ac:spMkLst>
            <pc:docMk/>
            <pc:sldMk cId="2604996182" sldId="269"/>
            <ac:spMk id="3" creationId="{712AC3E6-C95A-4E08-9D70-956741AFBA4C}"/>
          </ac:spMkLst>
        </pc:spChg>
        <pc:spChg chg="add mod">
          <ac:chgData name="Rosie McKerr" userId="84563696-7ce9-496d-a79d-236896a89af9" providerId="ADAL" clId="{7EBDAB75-355D-4E03-853F-2481715A55A7}" dt="2021-05-20T08:10:54.250" v="39" actId="1076"/>
          <ac:spMkLst>
            <pc:docMk/>
            <pc:sldMk cId="2604996182" sldId="269"/>
            <ac:spMk id="6" creationId="{1197EE68-2F28-4858-8FE7-B1C7A02FF7A4}"/>
          </ac:spMkLst>
        </pc:spChg>
        <pc:spChg chg="add mod">
          <ac:chgData name="Rosie McKerr" userId="84563696-7ce9-496d-a79d-236896a89af9" providerId="ADAL" clId="{7EBDAB75-355D-4E03-853F-2481715A55A7}" dt="2021-05-20T08:10:52.691" v="38" actId="1076"/>
          <ac:spMkLst>
            <pc:docMk/>
            <pc:sldMk cId="2604996182" sldId="269"/>
            <ac:spMk id="9" creationId="{A8F75C60-32D8-4A49-B024-34EA4F574FA1}"/>
          </ac:spMkLst>
        </pc:spChg>
      </pc:sldChg>
      <pc:sldChg chg="modSp mod">
        <pc:chgData name="Rosie McKerr" userId="84563696-7ce9-496d-a79d-236896a89af9" providerId="ADAL" clId="{7EBDAB75-355D-4E03-853F-2481715A55A7}" dt="2021-05-20T08:17:14.352" v="90" actId="20577"/>
        <pc:sldMkLst>
          <pc:docMk/>
          <pc:sldMk cId="3402579336" sldId="270"/>
        </pc:sldMkLst>
        <pc:spChg chg="mod">
          <ac:chgData name="Rosie McKerr" userId="84563696-7ce9-496d-a79d-236896a89af9" providerId="ADAL" clId="{7EBDAB75-355D-4E03-853F-2481715A55A7}" dt="2021-05-20T08:17:14.352" v="90" actId="20577"/>
          <ac:spMkLst>
            <pc:docMk/>
            <pc:sldMk cId="3402579336" sldId="270"/>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6105897"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UCITS37 – </a:t>
            </a:r>
            <a:r>
              <a:rPr lang="en-US" sz="4000" dirty="0">
                <a:solidFill>
                  <a:schemeClr val="bg1"/>
                </a:solidFill>
                <a:latin typeface="Nunito Sans" panose="00000500000000000000" pitchFamily="2" charset="0"/>
              </a:rPr>
              <a:t>No Persistent Borrowing</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7738478" cy="3693319"/>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UCITS37 monitors </a:t>
            </a:r>
            <a:r>
              <a:rPr lang="en-US" sz="1800" b="1" dirty="0">
                <a:latin typeface="Nunito Sans" panose="00000500000000000000" pitchFamily="2" charset="0"/>
                <a:ea typeface="Calibri" charset="0"/>
                <a:cs typeface="Calibri" charset="0"/>
              </a:rPr>
              <a:t>COLL 5.5.4 R (4) </a:t>
            </a:r>
            <a:r>
              <a:rPr lang="en-US" sz="1800" dirty="0">
                <a:latin typeface="Nunito Sans" panose="00000500000000000000" pitchFamily="2" charset="0"/>
                <a:ea typeface="Calibri" charset="0"/>
                <a:cs typeface="Calibri" charset="0"/>
              </a:rPr>
              <a:t>and </a:t>
            </a:r>
            <a:r>
              <a:rPr lang="en-US" sz="1800" b="1" dirty="0">
                <a:latin typeface="Nunito Sans" panose="00000500000000000000" pitchFamily="2" charset="0"/>
                <a:ea typeface="Calibri" charset="0"/>
                <a:cs typeface="Calibri" charset="0"/>
              </a:rPr>
              <a:t>COLL 5.5.4 R (5)</a:t>
            </a:r>
            <a:r>
              <a:rPr lang="en-US" sz="1800" dirty="0">
                <a:latin typeface="Nunito Sans" panose="00000500000000000000" pitchFamily="2" charset="0"/>
                <a:ea typeface="Calibri" charset="0"/>
                <a:cs typeface="Calibri" charset="0"/>
              </a:rPr>
              <a:t>. </a:t>
            </a:r>
          </a:p>
          <a:p>
            <a:pPr marL="0" lvl="1">
              <a:defRPr/>
            </a:pPr>
            <a:endParaRPr lang="en-US" b="1"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 </a:t>
            </a:r>
            <a:r>
              <a:rPr lang="en-US" sz="1800" dirty="0" err="1">
                <a:latin typeface="Nunito Sans" panose="00000500000000000000" pitchFamily="2" charset="0"/>
                <a:ea typeface="Calibri" charset="0"/>
                <a:cs typeface="Calibri" charset="0"/>
              </a:rPr>
              <a:t>authorised</a:t>
            </a:r>
            <a:r>
              <a:rPr lang="en-US" sz="1800" dirty="0">
                <a:latin typeface="Nunito Sans" panose="00000500000000000000" pitchFamily="2" charset="0"/>
                <a:ea typeface="Calibri" charset="0"/>
                <a:cs typeface="Calibri" charset="0"/>
              </a:rPr>
              <a:t> fund manager must ensure that any borrowing is on a temporary basis and that borrowings are not persistent, and for this purpose the </a:t>
            </a:r>
            <a:r>
              <a:rPr lang="en-US" sz="1800" dirty="0" err="1">
                <a:latin typeface="Nunito Sans" panose="00000500000000000000" pitchFamily="2" charset="0"/>
                <a:ea typeface="Calibri" charset="0"/>
                <a:cs typeface="Calibri" charset="0"/>
              </a:rPr>
              <a:t>authorised</a:t>
            </a:r>
            <a:r>
              <a:rPr lang="en-US" sz="1800" dirty="0">
                <a:latin typeface="Nunito Sans" panose="00000500000000000000" pitchFamily="2" charset="0"/>
                <a:ea typeface="Calibri" charset="0"/>
                <a:cs typeface="Calibri" charset="0"/>
              </a:rPr>
              <a:t> fund manager must have regard in particular to:</a:t>
            </a:r>
          </a:p>
          <a:p>
            <a:pPr marL="800100" lvl="2" indent="-342900">
              <a:buFont typeface="+mj-lt"/>
              <a:buAutoNum type="alphaLcParenR"/>
              <a:defRPr/>
            </a:pPr>
            <a:r>
              <a:rPr lang="en-US" dirty="0">
                <a:latin typeface="Nunito Sans" panose="00000500000000000000" pitchFamily="2" charset="0"/>
                <a:ea typeface="Calibri" charset="0"/>
                <a:cs typeface="Calibri" charset="0"/>
              </a:rPr>
              <a:t>the duration of any period of borrowing; and</a:t>
            </a:r>
          </a:p>
          <a:p>
            <a:pPr marL="800100" lvl="2" indent="-342900">
              <a:buFont typeface="+mj-lt"/>
              <a:buAutoNum type="alphaLcParenR"/>
              <a:defRPr/>
            </a:pPr>
            <a:r>
              <a:rPr lang="en-US" dirty="0">
                <a:latin typeface="Nunito Sans" panose="00000500000000000000" pitchFamily="2" charset="0"/>
                <a:ea typeface="Calibri" charset="0"/>
                <a:cs typeface="Calibri" charset="0"/>
              </a:rPr>
              <a:t>the number of occasions on which resort is had to borrowing in any period.</a:t>
            </a:r>
          </a:p>
          <a:p>
            <a:pPr marL="342900" lvl="1" indent="-342900">
              <a:buFont typeface="+mj-lt"/>
              <a:buAutoNum type="alphaLcParenR"/>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 addition to complying with the above, the </a:t>
            </a:r>
            <a:r>
              <a:rPr lang="en-US" sz="1800" dirty="0" err="1">
                <a:latin typeface="Nunito Sans" panose="00000500000000000000" pitchFamily="2" charset="0"/>
                <a:ea typeface="Calibri" charset="0"/>
                <a:cs typeface="Calibri" charset="0"/>
              </a:rPr>
              <a:t>authorised</a:t>
            </a:r>
            <a:r>
              <a:rPr lang="en-US" sz="1800" dirty="0">
                <a:latin typeface="Nunito Sans" panose="00000500000000000000" pitchFamily="2" charset="0"/>
                <a:ea typeface="Calibri" charset="0"/>
                <a:cs typeface="Calibri" charset="0"/>
              </a:rPr>
              <a:t> fund manager must ensure that no period of borrowing exceeds three months, whether in respect of any specific sum or at all, without prior consent of the depositary.</a:t>
            </a: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FundWare Interpretation</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1293644" cy="6186309"/>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As the monitoring of any borrowings is left to the Manager’s discretion, FundWare can tailor the set-up of the persistent borrowing rules to be line with the Manager’s interpretation of what constitutes persistent borrowing. </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There are 2 main areas for the rule set-up:</a:t>
            </a:r>
          </a:p>
          <a:p>
            <a:pPr marL="800100" lvl="2" indent="-342900">
              <a:buFont typeface="+mj-lt"/>
              <a:buAutoNum type="arabicPeriod"/>
              <a:defRPr/>
            </a:pPr>
            <a:r>
              <a:rPr lang="en-US" b="1" dirty="0">
                <a:solidFill>
                  <a:srgbClr val="31D4CF"/>
                </a:solidFill>
                <a:latin typeface="Nunito Sans" panose="00000500000000000000" pitchFamily="2" charset="0"/>
                <a:ea typeface="Calibri" charset="0"/>
                <a:cs typeface="Calibri" charset="0"/>
              </a:rPr>
              <a:t>Level of netting </a:t>
            </a:r>
            <a:r>
              <a:rPr lang="en-US" dirty="0">
                <a:latin typeface="Nunito Sans" panose="00000500000000000000" pitchFamily="2" charset="0"/>
                <a:ea typeface="Calibri" charset="0"/>
                <a:cs typeface="Calibri" charset="0"/>
              </a:rPr>
              <a:t>– Fund Level, Instrument Level, Currency Level</a:t>
            </a:r>
          </a:p>
          <a:p>
            <a:pPr marL="800100" lvl="2" indent="-342900">
              <a:buFont typeface="+mj-lt"/>
              <a:buAutoNum type="arabicPeriod"/>
              <a:defRPr/>
            </a:pPr>
            <a:r>
              <a:rPr lang="en-US" b="1" dirty="0">
                <a:solidFill>
                  <a:srgbClr val="31D4CF"/>
                </a:solidFill>
                <a:latin typeface="Nunito Sans" panose="00000500000000000000" pitchFamily="2" charset="0"/>
                <a:ea typeface="Calibri" charset="0"/>
                <a:cs typeface="Calibri" charset="0"/>
              </a:rPr>
              <a:t>Period under consideration </a:t>
            </a:r>
            <a:r>
              <a:rPr lang="en-US" dirty="0">
                <a:latin typeface="Nunito Sans" panose="00000500000000000000" pitchFamily="2" charset="0"/>
                <a:ea typeface="Calibri" charset="0"/>
                <a:cs typeface="Calibri" charset="0"/>
              </a:rPr>
              <a:t>– continuous, non-continuous and number of days.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As a default, FundWare </a:t>
            </a:r>
            <a:r>
              <a:rPr lang="en-US" dirty="0">
                <a:latin typeface="Nunito Sans" panose="00000500000000000000" pitchFamily="2" charset="0"/>
                <a:ea typeface="Calibri" charset="0"/>
                <a:cs typeface="Calibri" charset="0"/>
              </a:rPr>
              <a:t>will </a:t>
            </a:r>
            <a:r>
              <a:rPr lang="en-US" sz="1800" dirty="0">
                <a:latin typeface="Nunito Sans" panose="00000500000000000000" pitchFamily="2" charset="0"/>
                <a:ea typeface="Calibri" charset="0"/>
                <a:cs typeface="Calibri" charset="0"/>
              </a:rPr>
              <a:t>monitor borrowing at an instrument level and if there is continuous borrowing in any currency for a period of 90 days then a breach will flag (please see UCITS37b).</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However, in addition to this, FundWare will take the prudent approach and monitor at different levels of netting and with various periods under consideration.</a:t>
            </a:r>
          </a:p>
          <a:p>
            <a:pPr marL="0" lvl="1">
              <a:defRPr/>
            </a:pP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b="1" dirty="0">
                <a:solidFill>
                  <a:srgbClr val="31D4CF"/>
                </a:solidFill>
                <a:latin typeface="Nunito Sans" panose="00000500000000000000" pitchFamily="2" charset="0"/>
                <a:ea typeface="Calibri" charset="0"/>
                <a:cs typeface="Calibri" charset="0"/>
              </a:rPr>
              <a:t>UCITS37a</a:t>
            </a:r>
            <a:r>
              <a:rPr lang="en-US" sz="1800" dirty="0">
                <a:latin typeface="Nunito Sans" panose="00000500000000000000" pitchFamily="2" charset="0"/>
                <a:ea typeface="Calibri" charset="0"/>
                <a:cs typeface="Calibri" charset="0"/>
              </a:rPr>
              <a:t> – Continuous for 90 days, fund level netting</a:t>
            </a:r>
          </a:p>
          <a:p>
            <a:pPr marL="285750" lvl="1" indent="-285750">
              <a:buFont typeface="Arial" panose="020B0604020202020204" pitchFamily="34" charset="0"/>
              <a:buChar char="•"/>
              <a:defRPr/>
            </a:pPr>
            <a:r>
              <a:rPr lang="en-US" b="1" dirty="0">
                <a:solidFill>
                  <a:srgbClr val="31D4CF"/>
                </a:solidFill>
                <a:latin typeface="Nunito Sans" panose="00000500000000000000" pitchFamily="2" charset="0"/>
                <a:ea typeface="Calibri" charset="0"/>
                <a:cs typeface="Calibri" charset="0"/>
              </a:rPr>
              <a:t>UCITS37b</a:t>
            </a:r>
            <a:r>
              <a:rPr lang="en-US" dirty="0">
                <a:latin typeface="Nunito Sans" panose="00000500000000000000" pitchFamily="2" charset="0"/>
                <a:ea typeface="Calibri" charset="0"/>
                <a:cs typeface="Calibri" charset="0"/>
              </a:rPr>
              <a:t> – Continuous for 90 days, no netting</a:t>
            </a:r>
          </a:p>
          <a:p>
            <a:pPr marL="285750" lvl="1" indent="-285750">
              <a:buFont typeface="Arial" panose="020B0604020202020204" pitchFamily="34" charset="0"/>
              <a:buChar char="•"/>
              <a:defRPr/>
            </a:pPr>
            <a:r>
              <a:rPr lang="en-US" sz="1800" b="1" dirty="0">
                <a:solidFill>
                  <a:srgbClr val="31D4CF"/>
                </a:solidFill>
                <a:latin typeface="Nunito Sans" panose="00000500000000000000" pitchFamily="2" charset="0"/>
                <a:ea typeface="Calibri" charset="0"/>
                <a:cs typeface="Calibri" charset="0"/>
              </a:rPr>
              <a:t>UCITS37c</a:t>
            </a:r>
            <a:r>
              <a:rPr lang="en-US" sz="1800" dirty="0">
                <a:latin typeface="Nunito Sans" panose="00000500000000000000" pitchFamily="2" charset="0"/>
                <a:ea typeface="Calibri" charset="0"/>
                <a:cs typeface="Calibri" charset="0"/>
              </a:rPr>
              <a:t> – </a:t>
            </a:r>
            <a:r>
              <a:rPr lang="en-US" dirty="0">
                <a:latin typeface="Nunito Sans" panose="00000500000000000000" pitchFamily="2" charset="0"/>
                <a:ea typeface="Calibri" charset="0"/>
                <a:cs typeface="Calibri" charset="0"/>
              </a:rPr>
              <a:t>If any for 127 days out of previous 180 days, fund level netting</a:t>
            </a:r>
          </a:p>
          <a:p>
            <a:pPr marL="285750" lvl="1" indent="-285750">
              <a:buFont typeface="Arial" panose="020B0604020202020204" pitchFamily="34" charset="0"/>
              <a:buChar char="•"/>
              <a:defRPr/>
            </a:pPr>
            <a:r>
              <a:rPr lang="en-US" sz="1800" b="1" dirty="0">
                <a:solidFill>
                  <a:srgbClr val="31D4CF"/>
                </a:solidFill>
                <a:latin typeface="Nunito Sans" panose="00000500000000000000" pitchFamily="2" charset="0"/>
                <a:ea typeface="Calibri" charset="0"/>
                <a:cs typeface="Calibri" charset="0"/>
              </a:rPr>
              <a:t>UCITS37d</a:t>
            </a:r>
            <a:r>
              <a:rPr lang="en-US" sz="1800" dirty="0">
                <a:latin typeface="Nunito Sans" panose="00000500000000000000" pitchFamily="2" charset="0"/>
                <a:ea typeface="Calibri" charset="0"/>
                <a:cs typeface="Calibri" charset="0"/>
              </a:rPr>
              <a:t> – </a:t>
            </a:r>
            <a:r>
              <a:rPr lang="en-US" dirty="0">
                <a:latin typeface="Nunito Sans" panose="00000500000000000000" pitchFamily="2" charset="0"/>
                <a:ea typeface="Calibri" charset="0"/>
                <a:cs typeface="Calibri" charset="0"/>
              </a:rPr>
              <a:t>If any for 163 days out of previous 270 days, fund level netting</a:t>
            </a:r>
          </a:p>
          <a:p>
            <a:pPr marL="285750" lvl="1" indent="-285750">
              <a:buFont typeface="Arial" panose="020B0604020202020204" pitchFamily="34" charset="0"/>
              <a:buChar char="•"/>
              <a:defRPr/>
            </a:pPr>
            <a:r>
              <a:rPr lang="en-US" sz="1800" b="1" dirty="0">
                <a:solidFill>
                  <a:srgbClr val="31D4CF"/>
                </a:solidFill>
                <a:latin typeface="Nunito Sans" panose="00000500000000000000" pitchFamily="2" charset="0"/>
                <a:ea typeface="Calibri" charset="0"/>
                <a:cs typeface="Calibri" charset="0"/>
              </a:rPr>
              <a:t>UCITS37e</a:t>
            </a:r>
            <a:r>
              <a:rPr lang="en-US" sz="1800" dirty="0">
                <a:latin typeface="Nunito Sans" panose="00000500000000000000" pitchFamily="2" charset="0"/>
                <a:ea typeface="Calibri" charset="0"/>
                <a:cs typeface="Calibri" charset="0"/>
              </a:rPr>
              <a:t> – </a:t>
            </a:r>
            <a:r>
              <a:rPr lang="en-US" dirty="0">
                <a:latin typeface="Nunito Sans" panose="00000500000000000000" pitchFamily="2" charset="0"/>
                <a:ea typeface="Calibri" charset="0"/>
                <a:cs typeface="Calibri" charset="0"/>
              </a:rPr>
              <a:t>If any for 181 days out of previous 360 days, fund level netting</a:t>
            </a:r>
          </a:p>
          <a:p>
            <a:pPr marL="0" lvl="1">
              <a:defRPr/>
            </a:pP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4235078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147732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looks primarily </a:t>
            </a:r>
            <a:r>
              <a:rPr lang="en-US" dirty="0">
                <a:latin typeface="Nunito Sans" panose="00000500000000000000" pitchFamily="2" charset="0"/>
                <a:ea typeface="Calibri" charset="0"/>
                <a:cs typeface="Calibri" charset="0"/>
              </a:rPr>
              <a:t>at</a:t>
            </a:r>
            <a:r>
              <a:rPr lang="en-US" sz="1800" dirty="0">
                <a:latin typeface="Nunito Sans" panose="00000500000000000000" pitchFamily="2" charset="0"/>
                <a:ea typeface="Calibri" charset="0"/>
                <a:cs typeface="Calibri" charset="0"/>
              </a:rPr>
              <a:t>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Asset Type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Market Value in Scheme Currency</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Instrument Currency Symbol</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954454"/>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8" y="4416119"/>
            <a:ext cx="10931836" cy="1754326"/>
          </a:xfrm>
          <a:prstGeom prst="rect">
            <a:avLst/>
          </a:prstGeom>
          <a:noFill/>
        </p:spPr>
        <p:txBody>
          <a:bodyPr wrap="square" rtlCol="0">
            <a:spAutoFit/>
          </a:bodyPr>
          <a:lstStyle/>
          <a:p>
            <a:pPr marL="342900" lvl="1" indent="-342900">
              <a:buFont typeface="+mj-lt"/>
              <a:buAutoNum type="arabicPeriod"/>
              <a:defRPr/>
            </a:pPr>
            <a:r>
              <a:rPr lang="en-US" dirty="0">
                <a:latin typeface="Nunito Sans" panose="00000500000000000000" pitchFamily="2" charset="0"/>
                <a:ea typeface="Calibri" charset="0"/>
                <a:cs typeface="Calibri" charset="0"/>
              </a:rPr>
              <a:t>The level of netting is overly prudent for what is required by the Depositary.</a:t>
            </a:r>
          </a:p>
          <a:p>
            <a:pPr marL="342900" lvl="1" indent="-342900">
              <a:buFont typeface="+mj-lt"/>
              <a:buAutoNum type="arabicPeriod"/>
              <a:defRPr/>
            </a:pPr>
            <a:r>
              <a:rPr lang="en-US" dirty="0">
                <a:latin typeface="Nunito Sans" panose="00000500000000000000" pitchFamily="2" charset="0"/>
                <a:ea typeface="Calibri" charset="0"/>
                <a:cs typeface="Calibri" charset="0"/>
              </a:rPr>
              <a:t>The rule may be picking up more asset types than it should. If multiples types of cash are uploaded (e.g. fund accounting, custody) then it should only pick up custody cash. No offset lines should be factored into this rule.</a:t>
            </a:r>
          </a:p>
          <a:p>
            <a:pPr marL="342900" lvl="1" indent="-342900">
              <a:buFont typeface="+mj-lt"/>
              <a:buAutoNum type="arabicPeriod"/>
              <a:defRPr/>
            </a:pPr>
            <a:r>
              <a:rPr lang="en-US" dirty="0">
                <a:latin typeface="Nunito Sans" panose="00000500000000000000" pitchFamily="2" charset="0"/>
                <a:ea typeface="Calibri" charset="0"/>
                <a:cs typeface="Calibri" charset="0"/>
              </a:rPr>
              <a:t>The Cash data source may be from fund accounting reporting rather than custody reporting.</a:t>
            </a:r>
          </a:p>
          <a:p>
            <a:pPr marL="342900" lvl="1" indent="-342900">
              <a:buFont typeface="+mj-lt"/>
              <a:buAutoNum type="arabicPeriod"/>
              <a:defRPr/>
            </a:pPr>
            <a:r>
              <a:rPr lang="en-US" dirty="0">
                <a:latin typeface="Nunito Sans" panose="00000500000000000000" pitchFamily="2" charset="0"/>
                <a:ea typeface="Calibri" charset="0"/>
                <a:cs typeface="Calibri" charset="0"/>
              </a:rPr>
              <a:t>The Depositary has consented to the period of persistent borrowing.</a:t>
            </a:r>
          </a:p>
        </p:txBody>
      </p:sp>
      <p:sp>
        <p:nvSpPr>
          <p:cNvPr id="6" name="TextBox 5">
            <a:extLst>
              <a:ext uri="{FF2B5EF4-FFF2-40B4-BE49-F238E27FC236}">
                <a16:creationId xmlns:a16="http://schemas.microsoft.com/office/drawing/2014/main" id="{1197EE68-2F28-4858-8FE7-B1C7A02FF7A4}"/>
              </a:ext>
            </a:extLst>
          </p:cNvPr>
          <p:cNvSpPr txBox="1"/>
          <p:nvPr/>
        </p:nvSpPr>
        <p:spPr>
          <a:xfrm>
            <a:off x="449178" y="2672011"/>
            <a:ext cx="7025413"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asset type groups does the rule monitor?</a:t>
            </a:r>
          </a:p>
        </p:txBody>
      </p:sp>
      <p:sp>
        <p:nvSpPr>
          <p:cNvPr id="9" name="TextBox 8">
            <a:extLst>
              <a:ext uri="{FF2B5EF4-FFF2-40B4-BE49-F238E27FC236}">
                <a16:creationId xmlns:a16="http://schemas.microsoft.com/office/drawing/2014/main" id="{A8F75C60-32D8-4A49-B024-34EA4F574FA1}"/>
              </a:ext>
            </a:extLst>
          </p:cNvPr>
          <p:cNvSpPr txBox="1"/>
          <p:nvPr/>
        </p:nvSpPr>
        <p:spPr>
          <a:xfrm>
            <a:off x="449178" y="3244334"/>
            <a:ext cx="10541376"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rules monitors </a:t>
            </a:r>
            <a:r>
              <a:rPr lang="en-US" dirty="0">
                <a:latin typeface="Nunito Sans" panose="00000500000000000000" pitchFamily="2" charset="0"/>
                <a:ea typeface="Calibri" charset="0"/>
                <a:cs typeface="Calibri" charset="0"/>
              </a:rPr>
              <a:t>cash</a:t>
            </a:r>
            <a:r>
              <a:rPr lang="en-US" sz="1800" dirty="0">
                <a:latin typeface="Nunito Sans" panose="00000500000000000000" pitchFamily="2" charset="0"/>
                <a:ea typeface="Calibri" charset="0"/>
                <a:cs typeface="Calibri" charset="0"/>
              </a:rPr>
              <a:t>.</a:t>
            </a:r>
          </a:p>
        </p:txBody>
      </p:sp>
    </p:spTree>
    <p:extLst>
      <p:ext uri="{BB962C8B-B14F-4D97-AF65-F5344CB8AC3E}">
        <p14:creationId xmlns:p14="http://schemas.microsoft.com/office/powerpoint/2010/main" val="2604996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632311"/>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Level of Netting</a:t>
            </a:r>
          </a:p>
          <a:p>
            <a:pPr marL="0" lvl="1">
              <a:defRPr/>
            </a:pPr>
            <a:r>
              <a:rPr lang="en-US" sz="1800" dirty="0">
                <a:latin typeface="Nunito Sans" panose="00000500000000000000" pitchFamily="2" charset="0"/>
                <a:ea typeface="Calibri" charset="0"/>
                <a:cs typeface="Calibri" charset="0"/>
              </a:rPr>
              <a:t>Establish at which level of netting the breach is occurring. </a:t>
            </a:r>
            <a:r>
              <a:rPr lang="en-US" dirty="0">
                <a:latin typeface="Nunito Sans" panose="00000500000000000000" pitchFamily="2" charset="0"/>
                <a:ea typeface="Calibri" charset="0"/>
                <a:cs typeface="Calibri" charset="0"/>
              </a:rPr>
              <a:t>It is most likely that a </a:t>
            </a:r>
            <a:r>
              <a:rPr lang="en-US" b="1" dirty="0">
                <a:latin typeface="Nunito Sans" panose="00000500000000000000" pitchFamily="2" charset="0"/>
                <a:ea typeface="Calibri" charset="0"/>
                <a:cs typeface="Calibri" charset="0"/>
              </a:rPr>
              <a:t>UCITS37b</a:t>
            </a:r>
            <a:r>
              <a:rPr lang="en-US" dirty="0">
                <a:latin typeface="Nunito Sans" panose="00000500000000000000" pitchFamily="2" charset="0"/>
                <a:ea typeface="Calibri" charset="0"/>
                <a:cs typeface="Calibri" charset="0"/>
              </a:rPr>
              <a:t> (no netting) breach has occurred which is the most prudent version of the persistent borrowing rules. </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Using the Persistent Borrowing report on FundWare, compile analysis to understand what the rule result would be if netting did occur at either Currency or Fund level.</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Discuss this with the client to establish what the most appropriate level of monitoring would be for persistent borrowing on their funds. If any changes need to be made, please raise this with the Internal Projects Support team.</a:t>
            </a: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Asset Types</a:t>
            </a:r>
          </a:p>
          <a:p>
            <a:pPr marL="0" lvl="1">
              <a:defRPr/>
            </a:pPr>
            <a:r>
              <a:rPr lang="en-US" dirty="0">
                <a:latin typeface="Nunito Sans" panose="00000500000000000000" pitchFamily="2" charset="0"/>
                <a:ea typeface="Calibri" charset="0"/>
                <a:cs typeface="Calibri" charset="0"/>
              </a:rPr>
              <a:t>Review the rule setup in the Rules Configuration section of FundWare to understand which asset types the rule will consider. If the rule is picking up more than is appropriate, then please raise this with Internal </a:t>
            </a:r>
            <a:r>
              <a:rPr lang="en-US">
                <a:latin typeface="Nunito Sans" panose="00000500000000000000" pitchFamily="2" charset="0"/>
                <a:ea typeface="Calibri" charset="0"/>
                <a:cs typeface="Calibri" charset="0"/>
              </a:rPr>
              <a:t>Projects Support </a:t>
            </a:r>
            <a:r>
              <a:rPr lang="en-US" dirty="0">
                <a:latin typeface="Nunito Sans" panose="00000500000000000000" pitchFamily="2" charset="0"/>
                <a:ea typeface="Calibri" charset="0"/>
                <a:cs typeface="Calibri" charset="0"/>
              </a:rPr>
              <a:t>to investigate further. </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It is likely that the rule will just need to be amended to look only at the appropriate asset types.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multiples types of cash are uploaded (e.g. fund accounting, custody) then the rule should only pick up custody cash. No offset lines should be considered into this rule.</a:t>
            </a:r>
          </a:p>
        </p:txBody>
      </p:sp>
    </p:spTree>
    <p:extLst>
      <p:ext uri="{BB962C8B-B14F-4D97-AF65-F5344CB8AC3E}">
        <p14:creationId xmlns:p14="http://schemas.microsoft.com/office/powerpoint/2010/main" val="340257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26B085-56B7-4A24-BFA6-6FE1196A533E}"/>
              </a:ext>
            </a:extLst>
          </p:cNvPr>
          <p:cNvSpPr txBox="1"/>
          <p:nvPr/>
        </p:nvSpPr>
        <p:spPr>
          <a:xfrm>
            <a:off x="369280" y="31182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4" name="TextBox 3">
            <a:extLst>
              <a:ext uri="{FF2B5EF4-FFF2-40B4-BE49-F238E27FC236}">
                <a16:creationId xmlns:a16="http://schemas.microsoft.com/office/drawing/2014/main" id="{850DCBEB-7DFB-4AB7-8202-0BF8E297251D}"/>
              </a:ext>
            </a:extLst>
          </p:cNvPr>
          <p:cNvSpPr txBox="1"/>
          <p:nvPr/>
        </p:nvSpPr>
        <p:spPr>
          <a:xfrm>
            <a:off x="369278" y="542658"/>
            <a:ext cx="11566559" cy="4801314"/>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 FundWare, you can go to </a:t>
            </a:r>
            <a:r>
              <a:rPr lang="en-US" sz="1800" b="1" dirty="0">
                <a:latin typeface="Nunito Sans" panose="00000500000000000000" pitchFamily="2" charset="0"/>
                <a:ea typeface="Calibri" charset="0"/>
                <a:cs typeface="Calibri" charset="0"/>
              </a:rPr>
              <a:t>Reporting -&gt; Holding Reports - &gt; Borrowing Report</a:t>
            </a:r>
          </a:p>
          <a:p>
            <a:pPr marL="0" lvl="1">
              <a:defRPr/>
            </a:pPr>
            <a:endParaRPr lang="en-US" b="1"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Scroll to the bottom of the report wizard and set the report type to be “Funds Detailed Borrowing – Time Series.</a:t>
            </a: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At the top of the page set your date range. </a:t>
            </a:r>
          </a:p>
          <a:p>
            <a:pPr marL="0" lvl="1">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p:txBody>
      </p:sp>
      <p:pic>
        <p:nvPicPr>
          <p:cNvPr id="5" name="Picture 4">
            <a:extLst>
              <a:ext uri="{FF2B5EF4-FFF2-40B4-BE49-F238E27FC236}">
                <a16:creationId xmlns:a16="http://schemas.microsoft.com/office/drawing/2014/main" id="{7786550E-051F-4ED7-9DCD-0841EE64755C}"/>
              </a:ext>
            </a:extLst>
          </p:cNvPr>
          <p:cNvPicPr>
            <a:picLocks noChangeAspect="1"/>
          </p:cNvPicPr>
          <p:nvPr/>
        </p:nvPicPr>
        <p:blipFill>
          <a:blip r:embed="rId2"/>
          <a:stretch>
            <a:fillRect/>
          </a:stretch>
        </p:blipFill>
        <p:spPr>
          <a:xfrm>
            <a:off x="416113" y="2381986"/>
            <a:ext cx="8215072" cy="533446"/>
          </a:xfrm>
          <a:prstGeom prst="rect">
            <a:avLst/>
          </a:prstGeom>
          <a:ln>
            <a:solidFill>
              <a:schemeClr val="tx1"/>
            </a:solidFill>
          </a:ln>
        </p:spPr>
      </p:pic>
      <p:pic>
        <p:nvPicPr>
          <p:cNvPr id="6" name="Picture 5">
            <a:extLst>
              <a:ext uri="{FF2B5EF4-FFF2-40B4-BE49-F238E27FC236}">
                <a16:creationId xmlns:a16="http://schemas.microsoft.com/office/drawing/2014/main" id="{824561FB-F4AF-42E5-B5E8-9AA53F5E4980}"/>
              </a:ext>
            </a:extLst>
          </p:cNvPr>
          <p:cNvPicPr>
            <a:picLocks noChangeAspect="1"/>
          </p:cNvPicPr>
          <p:nvPr/>
        </p:nvPicPr>
        <p:blipFill>
          <a:blip r:embed="rId3"/>
          <a:stretch>
            <a:fillRect/>
          </a:stretch>
        </p:blipFill>
        <p:spPr>
          <a:xfrm>
            <a:off x="369278" y="3643009"/>
            <a:ext cx="10650357" cy="1061521"/>
          </a:xfrm>
          <a:prstGeom prst="rect">
            <a:avLst/>
          </a:prstGeom>
          <a:ln>
            <a:solidFill>
              <a:schemeClr val="tx1"/>
            </a:solidFill>
          </a:ln>
        </p:spPr>
      </p:pic>
    </p:spTree>
    <p:extLst>
      <p:ext uri="{BB962C8B-B14F-4D97-AF65-F5344CB8AC3E}">
        <p14:creationId xmlns:p14="http://schemas.microsoft.com/office/powerpoint/2010/main" val="3378747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26B085-56B7-4A24-BFA6-6FE1196A533E}"/>
              </a:ext>
            </a:extLst>
          </p:cNvPr>
          <p:cNvSpPr txBox="1"/>
          <p:nvPr/>
        </p:nvSpPr>
        <p:spPr>
          <a:xfrm>
            <a:off x="369280" y="31182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4" name="TextBox 3">
            <a:extLst>
              <a:ext uri="{FF2B5EF4-FFF2-40B4-BE49-F238E27FC236}">
                <a16:creationId xmlns:a16="http://schemas.microsoft.com/office/drawing/2014/main" id="{850DCBEB-7DFB-4AB7-8202-0BF8E297251D}"/>
              </a:ext>
            </a:extLst>
          </p:cNvPr>
          <p:cNvSpPr txBox="1"/>
          <p:nvPr/>
        </p:nvSpPr>
        <p:spPr>
          <a:xfrm>
            <a:off x="369279" y="542658"/>
            <a:ext cx="11605470" cy="5632311"/>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There are defaults set for Asset Category and Asset Type which doesn’t always correspond with UCITS37. </a:t>
            </a:r>
            <a:r>
              <a:rPr lang="en-US" dirty="0">
                <a:latin typeface="Nunito Sans" panose="00000500000000000000" pitchFamily="2" charset="0"/>
                <a:ea typeface="Calibri" charset="0"/>
                <a:cs typeface="Calibri" charset="0"/>
              </a:rPr>
              <a:t>Move all categories and type to the right hand side. </a:t>
            </a:r>
          </a:p>
          <a:p>
            <a:pPr marL="0" lvl="1">
              <a:defRPr/>
            </a:pPr>
            <a:endParaRPr lang="en-US" b="1" dirty="0">
              <a:latin typeface="Nunito Sans" panose="00000500000000000000" pitchFamily="2" charset="0"/>
              <a:ea typeface="Calibri" charset="0"/>
              <a:cs typeface="Calibri" charset="0"/>
            </a:endParaRPr>
          </a:p>
          <a:p>
            <a:pPr marL="0" lvl="1">
              <a:defRPr/>
            </a:pPr>
            <a:r>
              <a:rPr lang="en-US" b="1" dirty="0">
                <a:latin typeface="Nunito Sans" panose="00000500000000000000" pitchFamily="2" charset="0"/>
                <a:ea typeface="Calibri" charset="0"/>
                <a:cs typeface="Calibri" charset="0"/>
              </a:rPr>
              <a:t>You can then filter on the specific asset types required in the Excel export and exclude irrelevant asset types.</a:t>
            </a: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You may also wish to select a specific </a:t>
            </a:r>
            <a:r>
              <a:rPr lang="en-US" dirty="0">
                <a:latin typeface="Nunito Sans" panose="00000500000000000000" pitchFamily="2" charset="0"/>
                <a:ea typeface="Calibri" charset="0"/>
                <a:cs typeface="Calibri" charset="0"/>
              </a:rPr>
              <a:t>Scheme to run the report against as opposed to all funds.</a:t>
            </a: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p:txBody>
      </p:sp>
      <p:pic>
        <p:nvPicPr>
          <p:cNvPr id="9" name="Picture 8">
            <a:extLst>
              <a:ext uri="{FF2B5EF4-FFF2-40B4-BE49-F238E27FC236}">
                <a16:creationId xmlns:a16="http://schemas.microsoft.com/office/drawing/2014/main" id="{9CF46698-9C36-4AD3-AE6F-E37AF0FD3825}"/>
              </a:ext>
            </a:extLst>
          </p:cNvPr>
          <p:cNvPicPr>
            <a:picLocks noChangeAspect="1"/>
          </p:cNvPicPr>
          <p:nvPr/>
        </p:nvPicPr>
        <p:blipFill>
          <a:blip r:embed="rId2"/>
          <a:stretch>
            <a:fillRect/>
          </a:stretch>
        </p:blipFill>
        <p:spPr>
          <a:xfrm>
            <a:off x="2597150" y="2343082"/>
            <a:ext cx="6837901" cy="2619307"/>
          </a:xfrm>
          <a:prstGeom prst="rect">
            <a:avLst/>
          </a:prstGeom>
          <a:ln>
            <a:solidFill>
              <a:schemeClr val="tx1"/>
            </a:solidFill>
          </a:ln>
        </p:spPr>
      </p:pic>
    </p:spTree>
    <p:extLst>
      <p:ext uri="{BB962C8B-B14F-4D97-AF65-F5344CB8AC3E}">
        <p14:creationId xmlns:p14="http://schemas.microsoft.com/office/powerpoint/2010/main" val="4190591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1293644" cy="3693319"/>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Please see the “</a:t>
            </a:r>
            <a:r>
              <a:rPr lang="en-US" b="1" dirty="0">
                <a:latin typeface="Nunito Sans" panose="00000500000000000000" pitchFamily="2" charset="0"/>
                <a:ea typeface="Calibri" charset="0"/>
                <a:cs typeface="Calibri" charset="0"/>
              </a:rPr>
              <a:t>UCITS37 – Persistent Borrowing Example</a:t>
            </a:r>
            <a:r>
              <a:rPr lang="en-US" dirty="0">
                <a:latin typeface="Nunito Sans" panose="00000500000000000000" pitchFamily="2" charset="0"/>
                <a:ea typeface="Calibri" charset="0"/>
                <a:cs typeface="Calibri" charset="0"/>
              </a:rPr>
              <a:t>” Excel for a breakdown of how to validate a UCITS37a or UCITS37b breach.</a:t>
            </a:r>
          </a:p>
          <a:p>
            <a:pPr marL="0" lvl="1">
              <a:defRPr/>
            </a:pP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UCITS37a nets the cash at scheme level and will breach if it been overdrawn for 90 consecutive days.</a:t>
            </a:r>
          </a:p>
          <a:p>
            <a:pPr marL="285750" lvl="1" indent="-285750">
              <a:buFont typeface="Arial" panose="020B0604020202020204" pitchFamily="34" charset="0"/>
              <a:buChar char="•"/>
              <a:defRPr/>
            </a:pP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UCITS37b does not net any level and instead monitors each individual cash account. It will breach if any account has been overdrawn for 90 consecutive days.</a:t>
            </a:r>
          </a:p>
          <a:p>
            <a:pPr marL="285750" lvl="1" indent="-285750">
              <a:buFont typeface="Arial" panose="020B0604020202020204" pitchFamily="34" charset="0"/>
              <a:buChar char="•"/>
              <a:defRPr/>
            </a:pP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Additionally, an example of how to monitor at currency level has been included in the Excel example. If any individual currency has been overdrawn for 90 consecutive days a breach will occur.</a:t>
            </a:r>
          </a:p>
          <a:p>
            <a:pPr marL="0" lvl="1">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997156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1D4276-CEFC-4F09-8444-6D6916B7BE12}">
  <ds:schemaRefs>
    <ds:schemaRef ds:uri="http://schemas.microsoft.com/sharepoint/v3/contenttype/forms"/>
  </ds:schemaRefs>
</ds:datastoreItem>
</file>

<file path=customXml/itemProps2.xml><?xml version="1.0" encoding="utf-8"?>
<ds:datastoreItem xmlns:ds="http://schemas.openxmlformats.org/officeDocument/2006/customXml" ds:itemID="{11DF66EF-8039-48AE-8F8D-1DF21547D67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CA406C2-D09C-4375-AB7A-8189582852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939</Words>
  <Application>Microsoft Office PowerPoint</Application>
  <PresentationFormat>Widescreen</PresentationFormat>
  <Paragraphs>96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51</cp:revision>
  <dcterms:created xsi:type="dcterms:W3CDTF">2020-08-26T09:52:40Z</dcterms:created>
  <dcterms:modified xsi:type="dcterms:W3CDTF">2021-05-26T07:27:53Z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